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1" r:id="rId1"/>
    <p:sldMasterId id="2147483648" r:id="rId2"/>
    <p:sldMasterId id="2147483713" r:id="rId3"/>
  </p:sldMasterIdLst>
  <p:notesMasterIdLst>
    <p:notesMasterId r:id="rId21"/>
  </p:notesMasterIdLst>
  <p:sldIdLst>
    <p:sldId id="256" r:id="rId4"/>
    <p:sldId id="365" r:id="rId5"/>
    <p:sldId id="366" r:id="rId6"/>
    <p:sldId id="380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376" r:id="rId17"/>
    <p:sldId id="377" r:id="rId18"/>
    <p:sldId id="378" r:id="rId19"/>
    <p:sldId id="318" r:id="rId20"/>
  </p:sldIdLst>
  <p:sldSz cx="10691813" cy="7559675"/>
  <p:notesSz cx="7099300" cy="10234613"/>
  <p:defaultTextStyle>
    <a:defPPr>
      <a:defRPr lang="en-US"/>
    </a:defPPr>
    <a:lvl1pPr marL="0" algn="l" defTabSz="1042580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21290" algn="l" defTabSz="1042580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42580" algn="l" defTabSz="1042580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563870" algn="l" defTabSz="1042580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085161" algn="l" defTabSz="1042580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06449" algn="l" defTabSz="1042580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127739" algn="l" defTabSz="1042580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649028" algn="l" defTabSz="1042580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170318" algn="l" defTabSz="1042580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368" userDrawn="1">
          <p15:clr>
            <a:srgbClr val="A4A3A4"/>
          </p15:clr>
        </p15:guide>
        <p15:guide id="4" orient="horz" pos="1267">
          <p15:clr>
            <a:srgbClr val="A4A3A4"/>
          </p15:clr>
        </p15:guide>
        <p15:guide id="5" orient="horz" pos="793">
          <p15:clr>
            <a:srgbClr val="A4A3A4"/>
          </p15:clr>
        </p15:guide>
        <p15:guide id="6" orient="horz" pos="294">
          <p15:clr>
            <a:srgbClr val="A4A3A4"/>
          </p15:clr>
        </p15:guide>
        <p15:guide id="7" orient="horz" pos="4331">
          <p15:clr>
            <a:srgbClr val="A4A3A4"/>
          </p15:clr>
        </p15:guide>
        <p15:guide id="9" orient="horz" pos="4513" userDrawn="1">
          <p15:clr>
            <a:srgbClr val="A4A3A4"/>
          </p15:clr>
        </p15:guide>
        <p15:guide id="10" orient="horz" pos="462" userDrawn="1">
          <p15:clr>
            <a:srgbClr val="A4A3A4"/>
          </p15:clr>
        </p15:guide>
        <p15:guide id="11" orient="horz" pos="612" userDrawn="1">
          <p15:clr>
            <a:srgbClr val="A4A3A4"/>
          </p15:clr>
        </p15:guide>
        <p15:guide id="12" pos="271" userDrawn="1">
          <p15:clr>
            <a:srgbClr val="A4A3A4"/>
          </p15:clr>
        </p15:guide>
        <p15:guide id="13" pos="6497" userDrawn="1">
          <p15:clr>
            <a:srgbClr val="A4A3A4"/>
          </p15:clr>
        </p15:guide>
        <p15:guide id="14" pos="4976">
          <p15:clr>
            <a:srgbClr val="A4A3A4"/>
          </p15:clr>
        </p15:guide>
        <p15:guide id="15" pos="3322" userDrawn="1">
          <p15:clr>
            <a:srgbClr val="A4A3A4"/>
          </p15:clr>
        </p15:guide>
        <p15:guide id="16" pos="3400">
          <p15:clr>
            <a:srgbClr val="A4A3A4"/>
          </p15:clr>
        </p15:guide>
        <p15:guide id="17" pos="1779">
          <p15:clr>
            <a:srgbClr val="A4A3A4"/>
          </p15:clr>
        </p15:guide>
        <p15:guide id="18" pos="4908">
          <p15:clr>
            <a:srgbClr val="A4A3A4"/>
          </p15:clr>
        </p15:guide>
        <p15:guide id="19" pos="18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C7E7"/>
    <a:srgbClr val="8C8C8C"/>
    <a:srgbClr val="313131"/>
    <a:srgbClr val="575757"/>
    <a:srgbClr val="DCDCDC"/>
    <a:srgbClr val="B4B4B4"/>
    <a:srgbClr val="7F7F7F"/>
    <a:srgbClr val="595959"/>
    <a:srgbClr val="D9D9D9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8100" autoAdjust="0"/>
  </p:normalViewPr>
  <p:slideViewPr>
    <p:cSldViewPr showGuides="1">
      <p:cViewPr varScale="1">
        <p:scale>
          <a:sx n="105" d="100"/>
          <a:sy n="105" d="100"/>
        </p:scale>
        <p:origin x="618" y="102"/>
      </p:cViewPr>
      <p:guideLst>
        <p:guide pos="3368"/>
        <p:guide orient="horz" pos="1267"/>
        <p:guide orient="horz" pos="793"/>
        <p:guide orient="horz" pos="294"/>
        <p:guide orient="horz" pos="4331"/>
        <p:guide orient="horz" pos="4513"/>
        <p:guide orient="horz" pos="462"/>
        <p:guide orient="horz" pos="612"/>
        <p:guide pos="271"/>
        <p:guide pos="6497"/>
        <p:guide pos="4976"/>
        <p:guide pos="3322"/>
        <p:guide pos="3400"/>
        <p:guide pos="1779"/>
        <p:guide pos="4908"/>
        <p:guide pos="18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00A1DE"/>
              </a:solidFill>
            </c:spPr>
            <c:extLst>
              <c:ext xmlns:c16="http://schemas.microsoft.com/office/drawing/2014/chart" uri="{C3380CC4-5D6E-409C-BE32-E72D297353CC}">
                <c16:uniqueId val="{00000001-8AA8-4055-9410-ED8C09151987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3-8AA8-4055-9410-ED8C09151987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5-8AA8-4055-9410-ED8C09151987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8AA8-4055-9410-ED8C09151987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</c:v>
                </c:pt>
                <c:pt idx="1">
                  <c:v>0.3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A8-4055-9410-ED8C091519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5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BA5BBE4-AEA3-489A-A28E-0C2FAF2506E3}" type="datetimeFigureOut">
              <a:rPr lang="en-US" smtClean="0"/>
              <a:pPr/>
              <a:t>24/10/2018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6613" y="768350"/>
            <a:ext cx="54260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0F4A2C8-6C88-4E71-83EE-698B9D4FE22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659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580" rtl="0" eaLnBrk="1" latinLnBrk="0" hangingPunct="1">
      <a:defRPr sz="1447" kern="1200">
        <a:solidFill>
          <a:schemeClr val="tx1"/>
        </a:solidFill>
        <a:latin typeface="+mn-lt"/>
        <a:ea typeface="+mn-ea"/>
        <a:cs typeface="+mn-cs"/>
      </a:defRPr>
    </a:lvl1pPr>
    <a:lvl2pPr marL="521290" algn="l" defTabSz="1042580" rtl="0" eaLnBrk="1" latinLnBrk="0" hangingPunct="1">
      <a:defRPr sz="1447" kern="1200">
        <a:solidFill>
          <a:schemeClr val="tx1"/>
        </a:solidFill>
        <a:latin typeface="+mn-lt"/>
        <a:ea typeface="+mn-ea"/>
        <a:cs typeface="+mn-cs"/>
      </a:defRPr>
    </a:lvl2pPr>
    <a:lvl3pPr marL="1042580" algn="l" defTabSz="1042580" rtl="0" eaLnBrk="1" latinLnBrk="0" hangingPunct="1">
      <a:defRPr sz="1447" kern="1200">
        <a:solidFill>
          <a:schemeClr val="tx1"/>
        </a:solidFill>
        <a:latin typeface="+mn-lt"/>
        <a:ea typeface="+mn-ea"/>
        <a:cs typeface="+mn-cs"/>
      </a:defRPr>
    </a:lvl3pPr>
    <a:lvl4pPr marL="1563870" algn="l" defTabSz="1042580" rtl="0" eaLnBrk="1" latinLnBrk="0" hangingPunct="1">
      <a:defRPr sz="1447" kern="1200">
        <a:solidFill>
          <a:schemeClr val="tx1"/>
        </a:solidFill>
        <a:latin typeface="+mn-lt"/>
        <a:ea typeface="+mn-ea"/>
        <a:cs typeface="+mn-cs"/>
      </a:defRPr>
    </a:lvl4pPr>
    <a:lvl5pPr marL="2085161" algn="l" defTabSz="1042580" rtl="0" eaLnBrk="1" latinLnBrk="0" hangingPunct="1">
      <a:defRPr sz="1447" kern="1200">
        <a:solidFill>
          <a:schemeClr val="tx1"/>
        </a:solidFill>
        <a:latin typeface="+mn-lt"/>
        <a:ea typeface="+mn-ea"/>
        <a:cs typeface="+mn-cs"/>
      </a:defRPr>
    </a:lvl5pPr>
    <a:lvl6pPr marL="2606449" algn="l" defTabSz="1042580" rtl="0" eaLnBrk="1" latinLnBrk="0" hangingPunct="1">
      <a:defRPr sz="1447" kern="1200">
        <a:solidFill>
          <a:schemeClr val="tx1"/>
        </a:solidFill>
        <a:latin typeface="+mn-lt"/>
        <a:ea typeface="+mn-ea"/>
        <a:cs typeface="+mn-cs"/>
      </a:defRPr>
    </a:lvl6pPr>
    <a:lvl7pPr marL="3127739" algn="l" defTabSz="1042580" rtl="0" eaLnBrk="1" latinLnBrk="0" hangingPunct="1">
      <a:defRPr sz="1447" kern="1200">
        <a:solidFill>
          <a:schemeClr val="tx1"/>
        </a:solidFill>
        <a:latin typeface="+mn-lt"/>
        <a:ea typeface="+mn-ea"/>
        <a:cs typeface="+mn-cs"/>
      </a:defRPr>
    </a:lvl7pPr>
    <a:lvl8pPr marL="3649028" algn="l" defTabSz="1042580" rtl="0" eaLnBrk="1" latinLnBrk="0" hangingPunct="1">
      <a:defRPr sz="1447" kern="1200">
        <a:solidFill>
          <a:schemeClr val="tx1"/>
        </a:solidFill>
        <a:latin typeface="+mn-lt"/>
        <a:ea typeface="+mn-ea"/>
        <a:cs typeface="+mn-cs"/>
      </a:defRPr>
    </a:lvl8pPr>
    <a:lvl9pPr marL="4170318" algn="l" defTabSz="1042580" rtl="0" eaLnBrk="1" latinLnBrk="0" hangingPunct="1">
      <a:defRPr sz="144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0858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754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366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064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3133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5682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4088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615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547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865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337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8574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181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19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974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113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768350"/>
            <a:ext cx="5426075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484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5060" y="2015913"/>
            <a:ext cx="6264000" cy="91271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5060" y="4743855"/>
            <a:ext cx="6264000" cy="1653690"/>
          </a:xfrm>
        </p:spPr>
        <p:txBody>
          <a:bodyPr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accent5"/>
                </a:solidFill>
              </a:defRPr>
            </a:lvl1pPr>
            <a:lvl2pPr marL="54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4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1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88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35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2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29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7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25060" y="2935672"/>
            <a:ext cx="6264000" cy="1789134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cutive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41" y="2015915"/>
            <a:ext cx="6816258" cy="4864099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tabLst/>
              <a:defRPr sz="1200" b="1">
                <a:solidFill>
                  <a:schemeClr val="accent2"/>
                </a:solidFill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200" b="0">
                <a:solidFill>
                  <a:schemeClr val="tx2"/>
                </a:solidFill>
              </a:defRPr>
            </a:lvl3pPr>
            <a:lvl4pPr marL="180975" indent="-18097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  <a:defRPr sz="1200"/>
            </a:lvl4pPr>
            <a:lvl5pPr marL="361950" indent="-18891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23241" y="375558"/>
            <a:ext cx="6816258" cy="16308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913034" y="2015915"/>
            <a:ext cx="2344770" cy="486907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None/>
              <a:defRPr sz="1200" b="1">
                <a:solidFill>
                  <a:schemeClr val="accent3"/>
                </a:solidFill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None/>
              <a:defRPr sz="1200">
                <a:solidFill>
                  <a:schemeClr val="tx2"/>
                </a:solidFill>
              </a:defRPr>
            </a:lvl3pPr>
            <a:lvl4pPr marL="171450" indent="-17145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</a:defRPr>
            </a:lvl4pPr>
            <a:lvl5pPr marL="361950" indent="-180975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–"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&amp;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41" y="2015913"/>
            <a:ext cx="7669646" cy="486907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tabLst/>
              <a:defRPr sz="1200" b="1">
                <a:solidFill>
                  <a:schemeClr val="accent2"/>
                </a:solidFill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200" b="0">
                <a:solidFill>
                  <a:schemeClr val="tx2"/>
                </a:solidFill>
              </a:defRPr>
            </a:lvl3pPr>
            <a:lvl4pPr marL="180975" indent="-18097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4pPr>
            <a:lvl5pPr marL="361950" indent="-18891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23241" y="375559"/>
            <a:ext cx="7669646" cy="16308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41" y="2015913"/>
            <a:ext cx="9847884" cy="486907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tabLst/>
              <a:defRPr sz="1200" b="1">
                <a:solidFill>
                  <a:schemeClr val="accent2"/>
                </a:solidFill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200" b="0">
                <a:solidFill>
                  <a:schemeClr val="tx2"/>
                </a:solidFill>
              </a:defRPr>
            </a:lvl3pPr>
            <a:lvl4pPr marL="180975" indent="-18097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  <a:defRPr sz="1200"/>
            </a:lvl4pPr>
            <a:lvl5pPr marL="361950" indent="-19208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23241" y="375559"/>
            <a:ext cx="9847884" cy="16308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41" y="2015913"/>
            <a:ext cx="4829615" cy="486907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tabLst/>
              <a:defRPr sz="1200" b="1">
                <a:solidFill>
                  <a:schemeClr val="accent2"/>
                </a:solidFill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200" b="0">
                <a:solidFill>
                  <a:schemeClr val="tx2"/>
                </a:solidFill>
              </a:defRPr>
            </a:lvl3pPr>
            <a:lvl4pPr marL="180975" indent="-18097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  <a:tabLst/>
              <a:defRPr sz="1200"/>
            </a:lvl4pPr>
            <a:lvl5pPr marL="361950" indent="-18097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23241" y="375557"/>
            <a:ext cx="4829615" cy="16308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341" y="2006389"/>
            <a:ext cx="9832784" cy="818958"/>
          </a:xfrm>
        </p:spPr>
        <p:txBody>
          <a:bodyPr anchor="t">
            <a:noAutofit/>
          </a:bodyPr>
          <a:lstStyle>
            <a:lvl1pPr algn="l">
              <a:defRPr sz="4800" b="0" cap="none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38341" y="2825347"/>
            <a:ext cx="9832784" cy="3527495"/>
          </a:xfrm>
        </p:spPr>
        <p:txBody>
          <a:bodyPr>
            <a:noAutofit/>
          </a:bodyPr>
          <a:lstStyle>
            <a:lvl1pPr marL="0" indent="0">
              <a:buNone/>
              <a:defRPr sz="4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869" y="2006389"/>
            <a:ext cx="3246484" cy="4509576"/>
          </a:xfrm>
        </p:spPr>
        <p:txBody>
          <a:bodyPr anchor="t">
            <a:noAutofit/>
          </a:bodyPr>
          <a:lstStyle>
            <a:lvl1pPr algn="l">
              <a:defRPr sz="3600" b="0" cap="none" baseline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Slide 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764" y="2025439"/>
            <a:ext cx="7127394" cy="486113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2000" b="0">
                <a:solidFill>
                  <a:schemeClr val="bg1"/>
                </a:solidFill>
              </a:defRPr>
            </a:lvl1pPr>
            <a:lvl2pPr marL="0" indent="0">
              <a:buNone/>
              <a:tabLst/>
              <a:defRPr sz="3625" b="0">
                <a:solidFill>
                  <a:schemeClr val="bg1"/>
                </a:solidFill>
              </a:defRPr>
            </a:lvl2pPr>
            <a:lvl3pPr marL="328662" indent="-328662">
              <a:buFont typeface="Arial" pitchFamily="34" charset="0"/>
              <a:buChar char="•"/>
              <a:defRPr sz="3625" b="0">
                <a:solidFill>
                  <a:schemeClr val="bg1"/>
                </a:solidFill>
              </a:defRPr>
            </a:lvl3pPr>
            <a:lvl4pPr>
              <a:defRPr sz="3625" b="0">
                <a:solidFill>
                  <a:schemeClr val="bg1"/>
                </a:solidFill>
              </a:defRPr>
            </a:lvl4pPr>
            <a:lvl5pPr>
              <a:defRPr sz="3625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Slide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32764" y="2025439"/>
            <a:ext cx="7127394" cy="486113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2000" b="0">
                <a:solidFill>
                  <a:schemeClr val="bg1"/>
                </a:solidFill>
              </a:defRPr>
            </a:lvl1pPr>
            <a:lvl2pPr marL="0" indent="0">
              <a:buNone/>
              <a:tabLst/>
              <a:defRPr sz="3625" b="0">
                <a:solidFill>
                  <a:schemeClr val="bg1"/>
                </a:solidFill>
              </a:defRPr>
            </a:lvl2pPr>
            <a:lvl3pPr marL="328662" indent="-328662">
              <a:buFont typeface="Arial" pitchFamily="34" charset="0"/>
              <a:buChar char="•"/>
              <a:defRPr sz="3625" b="0">
                <a:solidFill>
                  <a:schemeClr val="bg1"/>
                </a:solidFill>
              </a:defRPr>
            </a:lvl3pPr>
            <a:lvl4pPr>
              <a:defRPr sz="3625" b="0">
                <a:solidFill>
                  <a:schemeClr val="bg1"/>
                </a:solidFill>
              </a:defRPr>
            </a:lvl4pPr>
            <a:lvl5pPr>
              <a:defRPr sz="3625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 Slide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32764" y="2025439"/>
            <a:ext cx="7127394" cy="486113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2000" b="0">
                <a:solidFill>
                  <a:schemeClr val="bg1"/>
                </a:solidFill>
              </a:defRPr>
            </a:lvl1pPr>
            <a:lvl2pPr marL="0" indent="0">
              <a:buNone/>
              <a:tabLst/>
              <a:defRPr sz="3625" b="0">
                <a:solidFill>
                  <a:schemeClr val="bg1"/>
                </a:solidFill>
              </a:defRPr>
            </a:lvl2pPr>
            <a:lvl3pPr marL="328662" indent="-328662">
              <a:buFont typeface="Arial" pitchFamily="34" charset="0"/>
              <a:buChar char="•"/>
              <a:defRPr sz="3625" b="0">
                <a:solidFill>
                  <a:schemeClr val="bg1"/>
                </a:solidFill>
              </a:defRPr>
            </a:lvl3pPr>
            <a:lvl4pPr>
              <a:defRPr sz="3625" b="0">
                <a:solidFill>
                  <a:schemeClr val="bg1"/>
                </a:solidFill>
              </a:defRPr>
            </a:lvl4pPr>
            <a:lvl5pPr>
              <a:defRPr sz="3625" b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23238" y="883560"/>
            <a:ext cx="9807844" cy="1122828"/>
          </a:xfrm>
        </p:spPr>
        <p:txBody>
          <a:bodyPr>
            <a:normAutofit/>
          </a:bodyPr>
          <a:lstStyle>
            <a:lvl1pPr marL="0" indent="0">
              <a:buNone/>
              <a:defRPr sz="30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23238" y="375558"/>
            <a:ext cx="9807844" cy="5175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424041" y="2006388"/>
            <a:ext cx="9807844" cy="486907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719" y="2001600"/>
            <a:ext cx="9837405" cy="1305759"/>
          </a:xfrm>
        </p:spPr>
        <p:txBody>
          <a:bodyPr anchor="t">
            <a:noAutofit/>
          </a:bodyPr>
          <a:lstStyle>
            <a:lvl1pPr algn="l">
              <a:lnSpc>
                <a:spcPts val="5800"/>
              </a:lnSpc>
              <a:defRPr sz="58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33690" y="3307359"/>
            <a:ext cx="9837433" cy="3568104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spcAft>
                <a:spcPts val="300"/>
              </a:spcAft>
              <a:buNone/>
              <a:defRPr sz="1200" b="1">
                <a:solidFill>
                  <a:schemeClr val="bg1"/>
                </a:solidFill>
              </a:defRPr>
            </a:lvl1pPr>
            <a:lvl2pPr marL="0" indent="0">
              <a:spcBef>
                <a:spcPts val="300"/>
              </a:spcBef>
              <a:spcAft>
                <a:spcPts val="300"/>
              </a:spcAft>
              <a:buNone/>
              <a:defRPr sz="1200">
                <a:solidFill>
                  <a:schemeClr val="bg1"/>
                </a:solidFill>
              </a:defRPr>
            </a:lvl2pPr>
            <a:lvl3pPr marL="180975" indent="-180975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3pPr>
            <a:lvl4pPr marL="180975" indent="-180975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4pPr>
            <a:lvl5pPr marL="180975" indent="-180975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t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2921700" y="2015913"/>
            <a:ext cx="7358950" cy="4869076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361950" indent="-18097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361950" indent="-18097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361950" indent="-180975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/>
          </p:nvPr>
        </p:nvSpPr>
        <p:spPr>
          <a:xfrm>
            <a:off x="435607" y="2015915"/>
            <a:ext cx="2147660" cy="486907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180975" indent="-180975">
              <a:spcBef>
                <a:spcPts val="30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180975" indent="-180975">
              <a:spcBef>
                <a:spcPts val="30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180975" indent="-180975">
              <a:spcBef>
                <a:spcPts val="30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180975" indent="-180975">
              <a:spcBef>
                <a:spcPts val="300"/>
              </a:spcBef>
              <a:buFont typeface="Arial" panose="020B0604020202020204" pitchFamily="34" charset="0"/>
              <a:buChar char="•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0" name="Picture 9" descr="DEL_PRI_RGB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70390" y="453619"/>
            <a:ext cx="1944000" cy="364365"/>
          </a:xfrm>
          <a:prstGeom prst="rect">
            <a:avLst/>
          </a:prstGeom>
        </p:spPr>
      </p:pic>
      <p:sp>
        <p:nvSpPr>
          <p:cNvPr id="12" name="Title 9"/>
          <p:cNvSpPr txBox="1">
            <a:spLocks/>
          </p:cNvSpPr>
          <p:nvPr userDrawn="1"/>
        </p:nvSpPr>
        <p:spPr>
          <a:xfrm>
            <a:off x="8470825" y="429369"/>
            <a:ext cx="1790675" cy="158373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94266" rtl="0" eaLnBrk="1" latinLnBrk="0" hangingPunct="1">
              <a:spcBef>
                <a:spcPct val="0"/>
              </a:spcBef>
              <a:buNone/>
              <a:defRPr sz="1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ru-RU" sz="900" dirty="0" err="1" smtClean="0">
                <a:solidFill>
                  <a:schemeClr val="tx2"/>
                </a:solidFill>
              </a:rPr>
              <a:t>Товариство</a:t>
            </a:r>
            <a:r>
              <a:rPr lang="ru-RU" sz="900" dirty="0" smtClean="0">
                <a:solidFill>
                  <a:schemeClr val="tx2"/>
                </a:solidFill>
              </a:rPr>
              <a:t> з </a:t>
            </a:r>
            <a:r>
              <a:rPr lang="ru-RU" sz="900" dirty="0" err="1" smtClean="0">
                <a:solidFill>
                  <a:schemeClr val="tx2"/>
                </a:solidFill>
              </a:rPr>
              <a:t>обмеженою</a:t>
            </a:r>
            <a:r>
              <a:rPr lang="ru-RU" sz="900" dirty="0" smtClean="0">
                <a:solidFill>
                  <a:schemeClr val="tx2"/>
                </a:solidFill>
              </a:rPr>
              <a:t> </a:t>
            </a:r>
            <a:r>
              <a:rPr lang="ru-RU" sz="900" dirty="0" err="1" smtClean="0">
                <a:solidFill>
                  <a:schemeClr val="tx2"/>
                </a:solidFill>
              </a:rPr>
              <a:t>відповідальністю</a:t>
            </a:r>
            <a:r>
              <a:rPr lang="ru-RU" sz="900" dirty="0" smtClean="0">
                <a:solidFill>
                  <a:schemeClr val="tx2"/>
                </a:solidFill>
              </a:rPr>
              <a:t> «</a:t>
            </a:r>
            <a:r>
              <a:rPr lang="ru-RU" sz="900" dirty="0" err="1" smtClean="0">
                <a:solidFill>
                  <a:schemeClr val="tx2"/>
                </a:solidFill>
              </a:rPr>
              <a:t>Делойт</a:t>
            </a:r>
            <a:r>
              <a:rPr lang="ru-RU" sz="900" dirty="0" smtClean="0">
                <a:solidFill>
                  <a:schemeClr val="tx2"/>
                </a:solidFill>
              </a:rPr>
              <a:t> і Туш» </a:t>
            </a:r>
            <a:r>
              <a:rPr lang="ru-RU" sz="900" dirty="0" err="1" smtClean="0">
                <a:solidFill>
                  <a:schemeClr val="tx2"/>
                </a:solidFill>
              </a:rPr>
              <a:t>вул</a:t>
            </a:r>
            <a:r>
              <a:rPr lang="ru-RU" sz="900" dirty="0" smtClean="0">
                <a:solidFill>
                  <a:schemeClr val="tx2"/>
                </a:solidFill>
              </a:rPr>
              <a:t>. </a:t>
            </a:r>
            <a:r>
              <a:rPr lang="ru-RU" sz="900" dirty="0" err="1" smtClean="0">
                <a:solidFill>
                  <a:schemeClr val="tx2"/>
                </a:solidFill>
              </a:rPr>
              <a:t>Жилянська</a:t>
            </a:r>
            <a:r>
              <a:rPr lang="ru-RU" sz="900" dirty="0" smtClean="0">
                <a:solidFill>
                  <a:schemeClr val="tx2"/>
                </a:solidFill>
              </a:rPr>
              <a:t>, 48, </a:t>
            </a:r>
            <a:r>
              <a:rPr lang="ru-RU" sz="900" dirty="0" err="1" smtClean="0">
                <a:solidFill>
                  <a:schemeClr val="tx2"/>
                </a:solidFill>
              </a:rPr>
              <a:t>50А</a:t>
            </a:r>
            <a:endParaRPr lang="ru-RU" sz="9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ru-RU" sz="900" dirty="0" err="1" smtClean="0">
                <a:solidFill>
                  <a:schemeClr val="tx2"/>
                </a:solidFill>
              </a:rPr>
              <a:t>Київ</a:t>
            </a:r>
            <a:r>
              <a:rPr lang="ru-RU" sz="900" dirty="0" smtClean="0">
                <a:solidFill>
                  <a:schemeClr val="tx2"/>
                </a:solidFill>
              </a:rPr>
              <a:t>, 01033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ru-RU" sz="900" dirty="0" err="1" smtClean="0">
                <a:solidFill>
                  <a:schemeClr val="tx2"/>
                </a:solidFill>
              </a:rPr>
              <a:t>Україна</a:t>
            </a:r>
            <a:endParaRPr lang="ru-RU" sz="9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ru-RU" sz="900" dirty="0" smtClean="0">
              <a:solidFill>
                <a:schemeClr val="tx2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ru-RU" sz="900" dirty="0" smtClean="0">
                <a:solidFill>
                  <a:schemeClr val="tx2"/>
                </a:solidFill>
              </a:rPr>
              <a:t>Тел.:   +38 (044) 490 90 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ru-RU" sz="900" dirty="0" smtClean="0">
                <a:solidFill>
                  <a:schemeClr val="tx2"/>
                </a:solidFill>
              </a:rPr>
              <a:t>Факс:  +38 (044) 490 90 01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chemeClr val="tx2"/>
                </a:solidFill>
              </a:rPr>
              <a:t>deloitte.ua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23238" y="375558"/>
            <a:ext cx="9807844" cy="5080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23238" y="883560"/>
            <a:ext cx="9807844" cy="1122828"/>
          </a:xfrm>
        </p:spPr>
        <p:txBody>
          <a:bodyPr>
            <a:noAutofit/>
          </a:bodyPr>
          <a:lstStyle>
            <a:lvl1pPr marL="0" indent="0">
              <a:buNone/>
              <a:defRPr sz="30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424041" y="2015914"/>
            <a:ext cx="4840781" cy="4869076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None/>
              <a:defRPr sz="1200" b="1">
                <a:solidFill>
                  <a:schemeClr val="accent2"/>
                </a:solidFill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itchFamily="34" charset="0"/>
              <a:buNone/>
              <a:defRPr sz="1200">
                <a:solidFill>
                  <a:schemeClr val="tx2"/>
                </a:solidFill>
              </a:defRPr>
            </a:lvl3pPr>
            <a:lvl4pPr marL="184864" indent="-184864">
              <a:lnSpc>
                <a:spcPct val="100000"/>
              </a:lnSpc>
              <a:spcBef>
                <a:spcPts val="300"/>
              </a:spcBef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4pPr>
            <a:lvl5pPr marL="378056" indent="-193191">
              <a:lnSpc>
                <a:spcPct val="100000"/>
              </a:lnSpc>
              <a:spcBef>
                <a:spcPts val="300"/>
              </a:spcBef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429439" y="2015913"/>
            <a:ext cx="4816885" cy="48690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None/>
              <a:defRPr sz="1200" b="1">
                <a:solidFill>
                  <a:schemeClr val="accent2"/>
                </a:solidFill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itchFamily="34" charset="0"/>
              <a:buNone/>
              <a:defRPr sz="1200">
                <a:solidFill>
                  <a:schemeClr val="tx2"/>
                </a:solidFill>
              </a:defRPr>
            </a:lvl3pPr>
            <a:lvl4pPr marL="184864" indent="-184864">
              <a:lnSpc>
                <a:spcPct val="100000"/>
              </a:lnSpc>
              <a:spcBef>
                <a:spcPts val="300"/>
              </a:spcBef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4pPr>
            <a:lvl5pPr marL="378056" indent="-193191">
              <a:lnSpc>
                <a:spcPct val="100000"/>
              </a:lnSpc>
              <a:spcBef>
                <a:spcPts val="300"/>
              </a:spcBef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&amp;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23238" y="375558"/>
            <a:ext cx="9807844" cy="16308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424041" y="2015914"/>
            <a:ext cx="4840781" cy="486907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itchFamily="34" charset="0"/>
              <a:buNone/>
              <a:defRPr sz="1200" b="1">
                <a:solidFill>
                  <a:schemeClr val="accent2"/>
                </a:solidFill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itchFamily="34" charset="0"/>
              <a:buNone/>
              <a:defRPr sz="1200">
                <a:solidFill>
                  <a:schemeClr val="tx2"/>
                </a:solidFill>
              </a:defRPr>
            </a:lvl3pPr>
            <a:lvl4pPr marL="187483" indent="-187483">
              <a:lnSpc>
                <a:spcPct val="100000"/>
              </a:lnSpc>
              <a:spcBef>
                <a:spcPts val="300"/>
              </a:spcBef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4pPr>
            <a:lvl5pPr marL="361950" indent="-180975">
              <a:lnSpc>
                <a:spcPct val="100000"/>
              </a:lnSpc>
              <a:spcBef>
                <a:spcPts val="300"/>
              </a:spcBef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429439" y="2015914"/>
            <a:ext cx="4816885" cy="4869074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icon to add chart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Narrow 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23238" y="375558"/>
            <a:ext cx="9807844" cy="51752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23238" y="883560"/>
            <a:ext cx="9807844" cy="1122828"/>
          </a:xfrm>
        </p:spPr>
        <p:txBody>
          <a:bodyPr>
            <a:noAutofit/>
          </a:bodyPr>
          <a:lstStyle>
            <a:lvl1pPr marL="0" indent="0">
              <a:buNone/>
              <a:defRPr sz="30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424041" y="2015914"/>
            <a:ext cx="2489960" cy="486451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None/>
              <a:defRPr sz="1200" b="1">
                <a:solidFill>
                  <a:schemeClr val="accent2"/>
                </a:solidFill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itchFamily="34" charset="0"/>
              <a:buNone/>
              <a:defRPr sz="1200">
                <a:solidFill>
                  <a:schemeClr val="tx2"/>
                </a:solidFill>
              </a:defRPr>
            </a:lvl3pPr>
            <a:lvl4pPr marL="184864" indent="-184864">
              <a:lnSpc>
                <a:spcPct val="100000"/>
              </a:lnSpc>
              <a:spcBef>
                <a:spcPts val="300"/>
              </a:spcBef>
              <a:buFont typeface="Arial" pitchFamily="34" charset="0"/>
              <a:buChar char="•"/>
              <a:defRPr sz="1200">
                <a:solidFill>
                  <a:schemeClr val="tx2"/>
                </a:solidFill>
              </a:defRPr>
            </a:lvl4pPr>
            <a:lvl5pPr marL="361950" indent="-176213">
              <a:lnSpc>
                <a:spcPct val="100000"/>
              </a:lnSpc>
              <a:spcBef>
                <a:spcPts val="300"/>
              </a:spcBef>
              <a:buFont typeface="Arial" pitchFamily="34" charset="0"/>
              <a:buChar char="−"/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3257666" y="2015913"/>
            <a:ext cx="6982942" cy="4869076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23238" y="375557"/>
            <a:ext cx="9807844" cy="16308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7768287" y="2015914"/>
            <a:ext cx="2472319" cy="486907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itchFamily="34" charset="0"/>
              <a:buNone/>
              <a:defRPr sz="1200" b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itchFamily="34" charset="0"/>
              <a:buNone/>
              <a:defRPr sz="1200" b="0">
                <a:solidFill>
                  <a:schemeClr val="tx2"/>
                </a:solidFill>
              </a:defRPr>
            </a:lvl3pPr>
            <a:lvl4pPr marL="180975" indent="-180975">
              <a:lnSpc>
                <a:spcPct val="100000"/>
              </a:lnSpc>
              <a:spcBef>
                <a:spcPts val="300"/>
              </a:spcBef>
              <a:buFont typeface="Arial" pitchFamily="34" charset="0"/>
              <a:buChar char="•"/>
              <a:defRPr sz="1200" b="0">
                <a:solidFill>
                  <a:schemeClr val="tx2"/>
                </a:solidFill>
              </a:defRPr>
            </a:lvl4pPr>
            <a:lvl5pPr marL="361950" indent="-180975">
              <a:lnSpc>
                <a:spcPct val="100000"/>
              </a:lnSpc>
              <a:spcBef>
                <a:spcPts val="300"/>
              </a:spcBef>
              <a:buFont typeface="Arial" pitchFamily="34" charset="0"/>
              <a:buChar char="−"/>
              <a:defRPr sz="1200" b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423239" y="2015914"/>
            <a:ext cx="7168464" cy="486907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"/>
              </a:spcBef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icon to add chart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sational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423238" y="375558"/>
            <a:ext cx="9807844" cy="16308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4"/>
          </p:nvPr>
        </p:nvSpPr>
        <p:spPr>
          <a:xfrm>
            <a:off x="423238" y="2015914"/>
            <a:ext cx="2472318" cy="486907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300"/>
              </a:spcBef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Bef>
                <a:spcPts val="300"/>
              </a:spcBef>
              <a:buFont typeface="Arial" pitchFamily="34" charset="0"/>
              <a:buNone/>
              <a:defRPr sz="1200" b="1">
                <a:solidFill>
                  <a:schemeClr val="accent1"/>
                </a:solidFill>
              </a:defRPr>
            </a:lvl2pPr>
            <a:lvl3pPr marL="0" indent="0">
              <a:lnSpc>
                <a:spcPct val="100000"/>
              </a:lnSpc>
              <a:spcBef>
                <a:spcPts val="300"/>
              </a:spcBef>
              <a:buFont typeface="Arial" pitchFamily="34" charset="0"/>
              <a:buNone/>
              <a:defRPr sz="1200"/>
            </a:lvl3pPr>
            <a:lvl4pPr marL="187483" indent="-187483">
              <a:lnSpc>
                <a:spcPct val="100000"/>
              </a:lnSpc>
              <a:spcBef>
                <a:spcPts val="300"/>
              </a:spcBef>
              <a:buFont typeface="Arial" pitchFamily="34" charset="0"/>
              <a:buChar char="•"/>
              <a:defRPr sz="1200"/>
            </a:lvl4pPr>
            <a:lvl5pPr marL="373110" indent="-178201">
              <a:lnSpc>
                <a:spcPct val="100000"/>
              </a:lnSpc>
              <a:spcBef>
                <a:spcPts val="300"/>
              </a:spcBef>
              <a:buFont typeface="Arial" pitchFamily="34" charset="0"/>
              <a:buChar char="−"/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3077860" y="2015914"/>
            <a:ext cx="7168464" cy="486907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"/>
              </a:spcBef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icon to add chart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238" y="2020888"/>
            <a:ext cx="9838362" cy="4864101"/>
          </a:xfrm>
        </p:spPr>
        <p:txBody>
          <a:bodyPr/>
          <a:lstStyle>
            <a:lvl1pPr marL="0" indent="0">
              <a:spcBef>
                <a:spcPts val="300"/>
              </a:spcBef>
              <a:spcAft>
                <a:spcPts val="300"/>
              </a:spcAft>
              <a:buNone/>
              <a:defRPr sz="1200" b="0">
                <a:solidFill>
                  <a:schemeClr val="tx2"/>
                </a:solidFill>
              </a:defRPr>
            </a:lvl1pPr>
            <a:lvl2pPr marL="0" indent="0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tabLst/>
              <a:defRPr sz="1200" b="1">
                <a:solidFill>
                  <a:schemeClr val="accent2"/>
                </a:solidFill>
              </a:defRPr>
            </a:lvl2pPr>
            <a:lvl3pPr marL="0" indent="0"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200" i="0">
                <a:solidFill>
                  <a:schemeClr val="tx2"/>
                </a:solidFill>
              </a:defRPr>
            </a:lvl3pPr>
            <a:lvl4pPr marL="180975" indent="-180975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  <a:defRPr sz="1200" i="0">
                <a:solidFill>
                  <a:schemeClr val="tx2"/>
                </a:solidFill>
              </a:defRPr>
            </a:lvl4pPr>
            <a:lvl5pPr marL="361950" indent="-180975">
              <a:spcBef>
                <a:spcPts val="300"/>
              </a:spcBef>
              <a:spcAft>
                <a:spcPts val="300"/>
              </a:spcAft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423238" y="375558"/>
            <a:ext cx="9838362" cy="5080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23238" y="883559"/>
            <a:ext cx="9838362" cy="1127804"/>
          </a:xfrm>
        </p:spPr>
        <p:txBody>
          <a:bodyPr>
            <a:noAutofit/>
          </a:bodyPr>
          <a:lstStyle>
            <a:lvl1pPr marL="0" indent="0">
              <a:buNone/>
              <a:defRPr sz="30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814" y="366037"/>
            <a:ext cx="9807844" cy="164035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1813" y="2006388"/>
            <a:ext cx="9807844" cy="48690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9845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1094266" rtl="0" eaLnBrk="1" latinLnBrk="0" hangingPunct="1"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094266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•"/>
        <a:defRPr sz="120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361950" indent="-180975" algn="l" defTabSz="1094266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−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361950" indent="-180975" algn="l" defTabSz="1094266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−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361950" indent="-180975" algn="l" defTabSz="1094266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−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361950" indent="-180975" algn="l" defTabSz="1094266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−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3009231" indent="-273566" algn="l" defTabSz="1094266" rtl="0" eaLnBrk="1" latinLnBrk="0" hangingPunct="1">
        <a:spcBef>
          <a:spcPct val="20000"/>
        </a:spcBef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6pPr>
      <a:lvl7pPr marL="3556364" indent="-273566" algn="l" defTabSz="1094266" rtl="0" eaLnBrk="1" latinLnBrk="0" hangingPunct="1">
        <a:spcBef>
          <a:spcPct val="20000"/>
        </a:spcBef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7pPr>
      <a:lvl8pPr marL="4103497" indent="-273566" algn="l" defTabSz="1094266" rtl="0" eaLnBrk="1" latinLnBrk="0" hangingPunct="1">
        <a:spcBef>
          <a:spcPct val="20000"/>
        </a:spcBef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8pPr>
      <a:lvl9pPr marL="4650630" indent="-273566" algn="l" defTabSz="1094266" rtl="0" eaLnBrk="1" latinLnBrk="0" hangingPunct="1">
        <a:spcBef>
          <a:spcPct val="20000"/>
        </a:spcBef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1pPr>
      <a:lvl2pPr marL="547134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2pPr>
      <a:lvl3pPr marL="1094266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3pPr>
      <a:lvl4pPr marL="1641400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4pPr>
      <a:lvl5pPr marL="2188532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5pPr>
      <a:lvl6pPr marL="2735666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6pPr>
      <a:lvl7pPr marL="3282798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7pPr>
      <a:lvl8pPr marL="3829929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8pPr>
      <a:lvl9pPr marL="4377063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3238" y="375562"/>
            <a:ext cx="9819311" cy="163082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3237" y="2006388"/>
            <a:ext cx="9819311" cy="48690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7"/>
          <p:cNvSpPr txBox="1">
            <a:spLocks/>
          </p:cNvSpPr>
          <p:nvPr/>
        </p:nvSpPr>
        <p:spPr>
          <a:xfrm>
            <a:off x="9330950" y="7063636"/>
            <a:ext cx="926166" cy="277784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r" defTabSz="1042580" rtl="0" eaLnBrk="1" latinLnBrk="0" hangingPunct="1">
              <a:defRPr sz="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5CC1D26-A9BD-4BDE-BDD9-08EDBAE96860}" type="slidenum">
              <a:rPr lang="en-GB" smtClean="0">
                <a:solidFill>
                  <a:schemeClr val="tx2"/>
                </a:solidFill>
              </a:rPr>
              <a:pPr/>
              <a:t>‹#›</a:t>
            </a:fld>
            <a:endParaRPr lang="en-GB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8" r:id="rId2"/>
    <p:sldLayoutId id="2147483674" r:id="rId3"/>
    <p:sldLayoutId id="2147483682" r:id="rId4"/>
    <p:sldLayoutId id="2147483685" r:id="rId5"/>
    <p:sldLayoutId id="2147483683" r:id="rId6"/>
    <p:sldLayoutId id="2147483684" r:id="rId7"/>
    <p:sldLayoutId id="2147483660" r:id="rId8"/>
    <p:sldLayoutId id="2147483672" r:id="rId9"/>
    <p:sldLayoutId id="2147483686" r:id="rId10"/>
    <p:sldLayoutId id="2147483680" r:id="rId11"/>
    <p:sldLayoutId id="2147483681" r:id="rId12"/>
    <p:sldLayoutId id="2147483669" r:id="rId13"/>
    <p:sldLayoutId id="2147483670" r:id="rId14"/>
    <p:sldLayoutId id="2147483652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1094266" rtl="0" eaLnBrk="1" latinLnBrk="0" hangingPunct="1"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094266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•"/>
        <a:defRPr sz="120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361950" indent="-180975" algn="l" defTabSz="1094266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−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361950" indent="-180975" algn="l" defTabSz="1094266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−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361950" indent="-180975" algn="l" defTabSz="1094266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−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361950" indent="-180975" algn="l" defTabSz="1094266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−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3009231" indent="-273566" algn="l" defTabSz="1094266" rtl="0" eaLnBrk="1" latinLnBrk="0" hangingPunct="1">
        <a:spcBef>
          <a:spcPct val="20000"/>
        </a:spcBef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6pPr>
      <a:lvl7pPr marL="3556364" indent="-273566" algn="l" defTabSz="1094266" rtl="0" eaLnBrk="1" latinLnBrk="0" hangingPunct="1">
        <a:spcBef>
          <a:spcPct val="20000"/>
        </a:spcBef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7pPr>
      <a:lvl8pPr marL="4103497" indent="-273566" algn="l" defTabSz="1094266" rtl="0" eaLnBrk="1" latinLnBrk="0" hangingPunct="1">
        <a:spcBef>
          <a:spcPct val="20000"/>
        </a:spcBef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8pPr>
      <a:lvl9pPr marL="4650630" indent="-273566" algn="l" defTabSz="1094266" rtl="0" eaLnBrk="1" latinLnBrk="0" hangingPunct="1">
        <a:spcBef>
          <a:spcPct val="20000"/>
        </a:spcBef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1pPr>
      <a:lvl2pPr marL="547134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2pPr>
      <a:lvl3pPr marL="1094266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3pPr>
      <a:lvl4pPr marL="1641400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4pPr>
      <a:lvl5pPr marL="2188532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5pPr>
      <a:lvl6pPr marL="2735666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6pPr>
      <a:lvl7pPr marL="3282798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7pPr>
      <a:lvl8pPr marL="3829929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8pPr>
      <a:lvl9pPr marL="4377063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3237" y="366037"/>
            <a:ext cx="9847887" cy="164035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3236" y="2006388"/>
            <a:ext cx="9847887" cy="48690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7"/>
          <p:cNvSpPr txBox="1">
            <a:spLocks/>
          </p:cNvSpPr>
          <p:nvPr/>
        </p:nvSpPr>
        <p:spPr>
          <a:xfrm>
            <a:off x="9330950" y="7063636"/>
            <a:ext cx="926166" cy="277784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r" defTabSz="1042580" rtl="0" eaLnBrk="1" latinLnBrk="0" hangingPunct="1">
              <a:defRPr sz="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5CC1D26-A9BD-4BDE-BDD9-08EDBAE96860}" type="slidenum">
              <a:rPr lang="en-GB" smtClean="0">
                <a:solidFill>
                  <a:schemeClr val="bg1"/>
                </a:solidFill>
              </a:rPr>
              <a:pPr/>
              <a:t>‹#›</a:t>
            </a:fld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32764" y="7063636"/>
            <a:ext cx="8839071" cy="277784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bg2"/>
                </a:solidFill>
              </a:rPr>
              <a:t>© 2015 </a:t>
            </a:r>
            <a:r>
              <a:rPr lang="ru-RU" dirty="0" err="1" smtClean="0">
                <a:solidFill>
                  <a:schemeClr val="bg2"/>
                </a:solidFill>
              </a:rPr>
              <a:t>Товариство</a:t>
            </a:r>
            <a:r>
              <a:rPr lang="ru-RU" dirty="0" smtClean="0">
                <a:solidFill>
                  <a:schemeClr val="bg2"/>
                </a:solidFill>
              </a:rPr>
              <a:t> з </a:t>
            </a:r>
            <a:r>
              <a:rPr lang="ru-RU" dirty="0" err="1" smtClean="0">
                <a:solidFill>
                  <a:schemeClr val="bg2"/>
                </a:solidFill>
              </a:rPr>
              <a:t>обмеженою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відповідальністю</a:t>
            </a:r>
            <a:r>
              <a:rPr lang="ru-RU" dirty="0" smtClean="0">
                <a:solidFill>
                  <a:schemeClr val="bg2"/>
                </a:solidFill>
              </a:rPr>
              <a:t> «</a:t>
            </a:r>
            <a:r>
              <a:rPr lang="ru-RU" dirty="0" err="1" smtClean="0">
                <a:solidFill>
                  <a:schemeClr val="bg2"/>
                </a:solidFill>
              </a:rPr>
              <a:t>Делойт</a:t>
            </a:r>
            <a:r>
              <a:rPr lang="ru-RU" dirty="0" smtClean="0">
                <a:solidFill>
                  <a:schemeClr val="bg2"/>
                </a:solidFill>
              </a:rPr>
              <a:t> і Туш»</a:t>
            </a:r>
            <a:endParaRPr lang="fr-FR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13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87" r:id="rId2"/>
    <p:sldLayoutId id="2147483688" r:id="rId3"/>
    <p:sldLayoutId id="2147483651" r:id="rId4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1094266" rtl="0" eaLnBrk="1" latinLnBrk="0" hangingPunct="1"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1094266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•"/>
        <a:defRPr sz="1200" b="0" kern="1200">
          <a:solidFill>
            <a:schemeClr val="tx2"/>
          </a:solidFill>
          <a:latin typeface="+mn-lt"/>
          <a:ea typeface="+mn-ea"/>
          <a:cs typeface="+mn-cs"/>
        </a:defRPr>
      </a:lvl1pPr>
      <a:lvl2pPr marL="361950" indent="-180975" algn="l" defTabSz="1094266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−"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361950" indent="-180975" algn="l" defTabSz="1094266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−"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361950" indent="-180975" algn="l" defTabSz="1094266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−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361950" indent="-180975" algn="l" defTabSz="1094266" rtl="0" eaLnBrk="1" latinLnBrk="0" hangingPunct="1">
        <a:spcBef>
          <a:spcPts val="300"/>
        </a:spcBef>
        <a:spcAft>
          <a:spcPts val="300"/>
        </a:spcAft>
        <a:buFont typeface="Arial" pitchFamily="34" charset="0"/>
        <a:buChar char="−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3009231" indent="-273566" algn="l" defTabSz="1094266" rtl="0" eaLnBrk="1" latinLnBrk="0" hangingPunct="1">
        <a:spcBef>
          <a:spcPct val="20000"/>
        </a:spcBef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6pPr>
      <a:lvl7pPr marL="3556364" indent="-273566" algn="l" defTabSz="1094266" rtl="0" eaLnBrk="1" latinLnBrk="0" hangingPunct="1">
        <a:spcBef>
          <a:spcPct val="20000"/>
        </a:spcBef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7pPr>
      <a:lvl8pPr marL="4103497" indent="-273566" algn="l" defTabSz="1094266" rtl="0" eaLnBrk="1" latinLnBrk="0" hangingPunct="1">
        <a:spcBef>
          <a:spcPct val="20000"/>
        </a:spcBef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8pPr>
      <a:lvl9pPr marL="4650630" indent="-273566" algn="l" defTabSz="1094266" rtl="0" eaLnBrk="1" latinLnBrk="0" hangingPunct="1">
        <a:spcBef>
          <a:spcPct val="20000"/>
        </a:spcBef>
        <a:buFont typeface="Arial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1pPr>
      <a:lvl2pPr marL="547134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2pPr>
      <a:lvl3pPr marL="1094266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3pPr>
      <a:lvl4pPr marL="1641400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4pPr>
      <a:lvl5pPr marL="2188532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5pPr>
      <a:lvl6pPr marL="2735666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6pPr>
      <a:lvl7pPr marL="3282798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7pPr>
      <a:lvl8pPr marL="3829929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8pPr>
      <a:lvl9pPr marL="4377063" algn="l" defTabSz="1094266" rtl="0" eaLnBrk="1" latinLnBrk="0" hangingPunct="1">
        <a:defRPr sz="222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25060" y="2015913"/>
            <a:ext cx="5424902" cy="861774"/>
          </a:xfrm>
        </p:spPr>
        <p:txBody>
          <a:bodyPr wrap="square">
            <a:spAutoFit/>
          </a:bodyPr>
          <a:lstStyle/>
          <a:p>
            <a:r>
              <a:rPr lang="uk-UA" dirty="0"/>
              <a:t>Актуальні питання визначення вартості бізнесу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425060" y="5910343"/>
            <a:ext cx="5424902" cy="1181862"/>
          </a:xfrm>
        </p:spPr>
        <p:txBody>
          <a:bodyPr wrap="square">
            <a:spAutoFit/>
          </a:bodyPr>
          <a:lstStyle/>
          <a:p>
            <a:r>
              <a:rPr lang="uk-UA" b="1" dirty="0" smtClean="0"/>
              <a:t>Артур Огаджанян</a:t>
            </a:r>
          </a:p>
          <a:p>
            <a:endParaRPr lang="uk-UA" dirty="0" smtClean="0"/>
          </a:p>
          <a:p>
            <a:r>
              <a:rPr lang="uk-UA" dirty="0" smtClean="0"/>
              <a:t>25 жовтня 2018 р.</a:t>
            </a:r>
          </a:p>
          <a:p>
            <a:r>
              <a:rPr lang="uk-UA" dirty="0" smtClean="0"/>
              <a:t>м. Київ</a:t>
            </a:r>
            <a:endParaRPr lang="uk-UA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425060" y="3738588"/>
            <a:ext cx="6264000" cy="400110"/>
          </a:xfrm>
        </p:spPr>
        <p:txBody>
          <a:bodyPr>
            <a:spAutoFit/>
          </a:bodyPr>
          <a:lstStyle/>
          <a:p>
            <a:r>
              <a:rPr lang="uk-UA" sz="2600" dirty="0" smtClean="0"/>
              <a:t>Практичні аспекти оцінки бізнесу</a:t>
            </a:r>
            <a:endParaRPr lang="uk-UA" sz="2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4485"/>
          <a:stretch/>
        </p:blipFill>
        <p:spPr>
          <a:xfrm rot="16200000">
            <a:off x="4819361" y="1390641"/>
            <a:ext cx="7559675" cy="4778393"/>
          </a:xfrm>
          <a:prstGeom prst="rect">
            <a:avLst/>
          </a:prstGeom>
        </p:spPr>
      </p:pic>
      <p:sp>
        <p:nvSpPr>
          <p:cNvPr id="8" name="Title 5"/>
          <p:cNvSpPr txBox="1">
            <a:spLocks/>
          </p:cNvSpPr>
          <p:nvPr/>
        </p:nvSpPr>
        <p:spPr>
          <a:xfrm>
            <a:off x="425060" y="504637"/>
            <a:ext cx="4921640" cy="61555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1094266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000" dirty="0" smtClean="0"/>
              <a:t>Українське товариство оцінювачів</a:t>
            </a:r>
          </a:p>
          <a:p>
            <a:endParaRPr lang="uk-UA" sz="2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13716" y="375558"/>
            <a:ext cx="9468694" cy="461665"/>
          </a:xfrm>
        </p:spPr>
        <p:txBody>
          <a:bodyPr wrap="square">
            <a:spAutoFit/>
          </a:bodyPr>
          <a:lstStyle/>
          <a:p>
            <a:r>
              <a:rPr lang="uk-UA" dirty="0"/>
              <a:t>Практичні ситуації, пов’язані з оцінкою бізнесу </a:t>
            </a:r>
            <a:r>
              <a:rPr lang="uk-UA" dirty="0" smtClean="0"/>
              <a:t>(4</a:t>
            </a:r>
            <a:r>
              <a:rPr lang="uk-UA" dirty="0" smtClean="0"/>
              <a:t>/7)</a:t>
            </a:r>
            <a:endParaRPr lang="uk-UA" dirty="0"/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23241" y="837223"/>
            <a:ext cx="9027121" cy="4616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1094266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>
                <a:solidFill>
                  <a:schemeClr val="accent2"/>
                </a:solidFill>
              </a:rPr>
              <a:t>Застава комплексу основних засобів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91669" y="6634385"/>
            <a:ext cx="23728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3"/>
            <a:r>
              <a:rPr lang="uk-UA" sz="1400" dirty="0">
                <a:solidFill>
                  <a:schemeClr val="tx2"/>
                </a:solidFill>
              </a:rPr>
              <a:t>* Більш детально – надалі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430213" y="7092205"/>
            <a:ext cx="794630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rgbClr val="8C8C8C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00" dirty="0" smtClean="0">
                <a:solidFill>
                  <a:schemeClr val="tx2"/>
                </a:solidFill>
              </a:rPr>
              <a:t>Артур </a:t>
            </a:r>
            <a:r>
              <a:rPr lang="uk-UA" sz="900" dirty="0" err="1" smtClean="0">
                <a:solidFill>
                  <a:schemeClr val="tx2"/>
                </a:solidFill>
              </a:rPr>
              <a:t>Огаджанян</a:t>
            </a:r>
            <a:r>
              <a:rPr lang="uk-UA" sz="900" dirty="0" smtClean="0">
                <a:solidFill>
                  <a:schemeClr val="tx2"/>
                </a:solidFill>
              </a:rPr>
              <a:t> «Практичні аспекти оцінки бізнесу»</a:t>
            </a:r>
            <a:endParaRPr lang="uk-UA" sz="900" dirty="0">
              <a:solidFill>
                <a:schemeClr val="tx2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814896" y="4138550"/>
            <a:ext cx="1562795" cy="1483467"/>
            <a:chOff x="1720358" y="2099388"/>
            <a:chExt cx="1562795" cy="1483467"/>
          </a:xfrm>
        </p:grpSpPr>
        <p:sp>
          <p:nvSpPr>
            <p:cNvPr id="27" name="Straight Connector 3"/>
            <p:cNvSpPr/>
            <p:nvPr/>
          </p:nvSpPr>
          <p:spPr>
            <a:xfrm>
              <a:off x="1720358" y="2099388"/>
              <a:ext cx="1562795" cy="148346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781397" y="0"/>
                  </a:lnTo>
                  <a:lnTo>
                    <a:pt x="781397" y="1483467"/>
                  </a:lnTo>
                  <a:lnTo>
                    <a:pt x="1562795" y="1483467"/>
                  </a:lnTo>
                </a:path>
              </a:pathLst>
            </a:custGeom>
            <a:noFill/>
          </p:spPr>
          <p:style>
            <a:lnRef idx="2">
              <a:schemeClr val="accent4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Straight Connector 4"/>
            <p:cNvSpPr txBox="1"/>
            <p:nvPr/>
          </p:nvSpPr>
          <p:spPr>
            <a:xfrm>
              <a:off x="2447886" y="2787253"/>
              <a:ext cx="107738" cy="1077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kern="120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814896" y="2773671"/>
            <a:ext cx="1562795" cy="1364878"/>
            <a:chOff x="1720358" y="734509"/>
            <a:chExt cx="1562795" cy="1364878"/>
          </a:xfrm>
        </p:grpSpPr>
        <p:sp>
          <p:nvSpPr>
            <p:cNvPr id="25" name="Straight Connector 5"/>
            <p:cNvSpPr/>
            <p:nvPr/>
          </p:nvSpPr>
          <p:spPr>
            <a:xfrm>
              <a:off x="1720358" y="734509"/>
              <a:ext cx="1562795" cy="136487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364878"/>
                  </a:moveTo>
                  <a:lnTo>
                    <a:pt x="781397" y="1364878"/>
                  </a:lnTo>
                  <a:lnTo>
                    <a:pt x="781397" y="0"/>
                  </a:lnTo>
                  <a:lnTo>
                    <a:pt x="1562795" y="0"/>
                  </a:lnTo>
                </a:path>
              </a:pathLst>
            </a:custGeom>
            <a:noFill/>
          </p:spPr>
          <p:style>
            <a:lnRef idx="2">
              <a:schemeClr val="accent4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Straight Connector 6"/>
            <p:cNvSpPr txBox="1"/>
            <p:nvPr/>
          </p:nvSpPr>
          <p:spPr>
            <a:xfrm>
              <a:off x="2449883" y="1365076"/>
              <a:ext cx="103745" cy="1037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kern="120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097434" y="3497294"/>
            <a:ext cx="2152412" cy="1282511"/>
            <a:chOff x="2896" y="1458132"/>
            <a:chExt cx="2152412" cy="1282511"/>
          </a:xfrm>
        </p:grpSpPr>
        <p:sp>
          <p:nvSpPr>
            <p:cNvPr id="23" name="Rectangle 22"/>
            <p:cNvSpPr/>
            <p:nvPr/>
          </p:nvSpPr>
          <p:spPr>
            <a:xfrm>
              <a:off x="2896" y="1458132"/>
              <a:ext cx="2152412" cy="128251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TextBox 23"/>
            <p:cNvSpPr txBox="1"/>
            <p:nvPr/>
          </p:nvSpPr>
          <p:spPr>
            <a:xfrm>
              <a:off x="2896" y="1458132"/>
              <a:ext cx="2152412" cy="12825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kern="1200" noProof="0" dirty="0" smtClean="0"/>
                <a:t>Застава комплексу основних засобів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377691" y="2195661"/>
            <a:ext cx="4606371" cy="1156021"/>
            <a:chOff x="3283153" y="156499"/>
            <a:chExt cx="4606371" cy="1156021"/>
          </a:xfrm>
        </p:grpSpPr>
        <p:sp>
          <p:nvSpPr>
            <p:cNvPr id="20" name="Rectangle 19"/>
            <p:cNvSpPr/>
            <p:nvPr/>
          </p:nvSpPr>
          <p:spPr>
            <a:xfrm>
              <a:off x="3283153" y="156499"/>
              <a:ext cx="4606371" cy="115602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TextBox 21"/>
            <p:cNvSpPr txBox="1"/>
            <p:nvPr/>
          </p:nvSpPr>
          <p:spPr>
            <a:xfrm>
              <a:off x="3283153" y="156499"/>
              <a:ext cx="4606371" cy="11560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kern="1200" dirty="0" smtClean="0"/>
                <a:t>Термін «цілісний майновий комплекс» чинного НСО 3 часто уводить оцінювачів в оману – помилково оцінюється бізнес або власний капітал</a:t>
              </a:r>
              <a:endParaRPr lang="en-US" sz="1400" kern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377691" y="3566363"/>
            <a:ext cx="4606371" cy="1156021"/>
            <a:chOff x="3283153" y="1527201"/>
            <a:chExt cx="4606371" cy="1156021"/>
          </a:xfrm>
        </p:grpSpPr>
        <p:sp>
          <p:nvSpPr>
            <p:cNvPr id="17" name="Rectangle 16"/>
            <p:cNvSpPr/>
            <p:nvPr/>
          </p:nvSpPr>
          <p:spPr>
            <a:xfrm>
              <a:off x="3283153" y="1527201"/>
              <a:ext cx="4606371" cy="115602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TextBox 17"/>
            <p:cNvSpPr txBox="1"/>
            <p:nvPr/>
          </p:nvSpPr>
          <p:spPr>
            <a:xfrm>
              <a:off x="3283153" y="1527201"/>
              <a:ext cx="4606371" cy="11560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kern="1200" smtClean="0"/>
                <a:t>Першим кроком має бути розрахунок вартості необоротного капіталу* </a:t>
              </a:r>
              <a:endParaRPr lang="uk-UA" sz="1400" kern="1200" dirty="0" smtClean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377691" y="4937066"/>
            <a:ext cx="4606371" cy="1369903"/>
            <a:chOff x="3283153" y="2897904"/>
            <a:chExt cx="4606371" cy="1369903"/>
          </a:xfrm>
        </p:grpSpPr>
        <p:sp>
          <p:nvSpPr>
            <p:cNvPr id="15" name="Rectangle 14"/>
            <p:cNvSpPr/>
            <p:nvPr/>
          </p:nvSpPr>
          <p:spPr>
            <a:xfrm>
              <a:off x="3283153" y="2897904"/>
              <a:ext cx="4606371" cy="136990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TextBox 15"/>
            <p:cNvSpPr txBox="1"/>
            <p:nvPr/>
          </p:nvSpPr>
          <p:spPr>
            <a:xfrm>
              <a:off x="3283153" y="2897904"/>
              <a:ext cx="4606371" cy="13699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kern="1200" dirty="0" smtClean="0"/>
                <a:t>Вартість комплексу основних засобів вимагає вирахування з вартості необоротного капіталу вартості активів, відмінних від основних засобів (за їх наявності)*</a:t>
              </a:r>
              <a:endParaRPr lang="en-US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04303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13716" y="375558"/>
            <a:ext cx="9540702" cy="461665"/>
          </a:xfrm>
        </p:spPr>
        <p:txBody>
          <a:bodyPr wrap="square">
            <a:spAutoFit/>
          </a:bodyPr>
          <a:lstStyle/>
          <a:p>
            <a:r>
              <a:rPr lang="uk-UA" dirty="0"/>
              <a:t>Практичні ситуації, пов’язані з оцінкою </a:t>
            </a:r>
            <a:r>
              <a:rPr lang="uk-UA" dirty="0" smtClean="0"/>
              <a:t>бізнесу (5</a:t>
            </a:r>
            <a:r>
              <a:rPr lang="uk-UA" dirty="0" smtClean="0"/>
              <a:t>/7)</a:t>
            </a:r>
            <a:endParaRPr lang="uk-UA" dirty="0"/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23241" y="837223"/>
            <a:ext cx="9027121" cy="4616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1094266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>
                <a:solidFill>
                  <a:schemeClr val="accent2"/>
                </a:solidFill>
              </a:rPr>
              <a:t>Розрахунок вартості необоротного капіталу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444220" y="6084093"/>
            <a:ext cx="9832975" cy="576064"/>
          </a:xfrm>
          <a:prstGeom prst="rect">
            <a:avLst/>
          </a:prstGeom>
          <a:solidFill>
            <a:schemeClr val="bg2"/>
          </a:solidFill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8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  <a:defRPr sz="180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534988" indent="-173038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spcBef>
                <a:spcPts val="0"/>
              </a:spcBef>
              <a:buNone/>
            </a:pPr>
            <a:r>
              <a:rPr lang="uk-UA" sz="2000" b="1" dirty="0" smtClean="0">
                <a:solidFill>
                  <a:schemeClr val="accent2"/>
                </a:solidFill>
              </a:rPr>
              <a:t>Вартість необоротного капіталу = </a:t>
            </a:r>
            <a:r>
              <a:rPr lang="uk-UA" sz="2000" dirty="0" smtClean="0">
                <a:solidFill>
                  <a:schemeClr val="accent2"/>
                </a:solidFill>
              </a:rPr>
              <a:t>Вартість бізнесу (інвестованого капіталу) </a:t>
            </a:r>
            <a:r>
              <a:rPr lang="uk-UA" sz="2000" b="1" dirty="0" smtClean="0">
                <a:solidFill>
                  <a:schemeClr val="accent2"/>
                </a:solidFill>
              </a:rPr>
              <a:t>–</a:t>
            </a:r>
            <a:endParaRPr lang="uk-UA" sz="2000" dirty="0" smtClean="0">
              <a:solidFill>
                <a:schemeClr val="accent2"/>
              </a:solidFill>
            </a:endParaRPr>
          </a:p>
          <a:p>
            <a:pPr marL="0" lvl="3" indent="0">
              <a:spcBef>
                <a:spcPts val="0"/>
              </a:spcBef>
              <a:buNone/>
            </a:pPr>
            <a:r>
              <a:rPr lang="uk-UA" sz="2000" b="1" dirty="0" smtClean="0">
                <a:solidFill>
                  <a:schemeClr val="accent2"/>
                </a:solidFill>
              </a:rPr>
              <a:t>–</a:t>
            </a:r>
            <a:r>
              <a:rPr lang="uk-UA" sz="2000" dirty="0" smtClean="0">
                <a:solidFill>
                  <a:schemeClr val="accent2"/>
                </a:solidFill>
              </a:rPr>
              <a:t> Вартість робочого капіталу</a:t>
            </a:r>
            <a:endParaRPr lang="uk-UA" sz="20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53618" y="2267669"/>
            <a:ext cx="1656184" cy="2952328"/>
          </a:xfrm>
          <a:prstGeom prst="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b="1" dirty="0" smtClean="0">
                <a:solidFill>
                  <a:schemeClr val="bg1"/>
                </a:solidFill>
              </a:rPr>
              <a:t>Вартість бізнесу (вартість інвестованого капіталу)</a:t>
            </a:r>
            <a:endParaRPr lang="uk-UA" sz="14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49053" y="2267669"/>
            <a:ext cx="1656184" cy="1939258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b="1" dirty="0">
                <a:solidFill>
                  <a:schemeClr val="bg1"/>
                </a:solidFill>
              </a:rPr>
              <a:t>Вартість необоротного капіталу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49053" y="4228013"/>
            <a:ext cx="1656184" cy="991984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uk-UA" sz="1400" b="1" dirty="0">
                <a:solidFill>
                  <a:schemeClr val="bg1"/>
                </a:solidFill>
              </a:rPr>
              <a:t>Вартість робочого капіталу</a:t>
            </a:r>
          </a:p>
        </p:txBody>
      </p:sp>
      <p:sp>
        <p:nvSpPr>
          <p:cNvPr id="14" name="Content Placeholder 3"/>
          <p:cNvSpPr txBox="1">
            <a:spLocks/>
          </p:cNvSpPr>
          <p:nvPr/>
        </p:nvSpPr>
        <p:spPr>
          <a:xfrm>
            <a:off x="4576001" y="3432690"/>
            <a:ext cx="206853" cy="61179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1094266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2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1094266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tabLst/>
              <a:defRPr sz="12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0" indent="0" algn="l" defTabSz="1094266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None/>
              <a:defRPr sz="12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0975" indent="-180975" algn="l" defTabSz="1094266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361950" indent="-188913" algn="l" defTabSz="1094266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−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3009231" indent="-273566" algn="l" defTabSz="10942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56364" indent="-273566" algn="l" defTabSz="10942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03497" indent="-273566" algn="l" defTabSz="10942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50630" indent="-273566" algn="l" defTabSz="109426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5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600" dirty="0" smtClean="0">
                <a:solidFill>
                  <a:schemeClr val="accent2"/>
                </a:solidFill>
              </a:rPr>
              <a:t>=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430213" y="7092205"/>
            <a:ext cx="794630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rgbClr val="8C8C8C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00" dirty="0" smtClean="0">
                <a:solidFill>
                  <a:schemeClr val="tx2"/>
                </a:solidFill>
              </a:rPr>
              <a:t>Артур </a:t>
            </a:r>
            <a:r>
              <a:rPr lang="uk-UA" sz="900" dirty="0" err="1" smtClean="0">
                <a:solidFill>
                  <a:schemeClr val="tx2"/>
                </a:solidFill>
              </a:rPr>
              <a:t>Огаджанян</a:t>
            </a:r>
            <a:r>
              <a:rPr lang="uk-UA" sz="900" dirty="0" smtClean="0">
                <a:solidFill>
                  <a:schemeClr val="tx2"/>
                </a:solidFill>
              </a:rPr>
              <a:t> «Практичні аспекти оцінки бізнесу»</a:t>
            </a:r>
            <a:endParaRPr lang="uk-UA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8638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13716" y="375558"/>
            <a:ext cx="9540702" cy="461665"/>
          </a:xfrm>
        </p:spPr>
        <p:txBody>
          <a:bodyPr wrap="square">
            <a:spAutoFit/>
          </a:bodyPr>
          <a:lstStyle/>
          <a:p>
            <a:r>
              <a:rPr lang="uk-UA" dirty="0"/>
              <a:t>Практичні ситуації, пов’язані з оцінкою </a:t>
            </a:r>
            <a:r>
              <a:rPr lang="uk-UA" dirty="0" smtClean="0"/>
              <a:t>бізнесу (6</a:t>
            </a:r>
            <a:r>
              <a:rPr lang="uk-UA" dirty="0" smtClean="0"/>
              <a:t>/7)</a:t>
            </a:r>
            <a:endParaRPr lang="uk-UA" dirty="0"/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23241" y="837223"/>
            <a:ext cx="9027121" cy="4616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1094266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>
                <a:solidFill>
                  <a:schemeClr val="accent2"/>
                </a:solidFill>
              </a:rPr>
              <a:t>Оцінка економічного знецінення несу</a:t>
            </a:r>
            <a:endParaRPr lang="uk-UA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 txBox="1">
            <a:spLocks/>
          </p:cNvSpPr>
          <p:nvPr/>
        </p:nvSpPr>
        <p:spPr>
          <a:xfrm>
            <a:off x="430213" y="7092205"/>
            <a:ext cx="794630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rgbClr val="8C8C8C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00" dirty="0" smtClean="0">
                <a:solidFill>
                  <a:schemeClr val="tx2"/>
                </a:solidFill>
              </a:rPr>
              <a:t>Артур </a:t>
            </a:r>
            <a:r>
              <a:rPr lang="uk-UA" sz="900" dirty="0" err="1" smtClean="0">
                <a:solidFill>
                  <a:schemeClr val="tx2"/>
                </a:solidFill>
              </a:rPr>
              <a:t>Огаджанян</a:t>
            </a:r>
            <a:r>
              <a:rPr lang="uk-UA" sz="900" dirty="0" smtClean="0">
                <a:solidFill>
                  <a:schemeClr val="tx2"/>
                </a:solidFill>
              </a:rPr>
              <a:t> «Практичні аспекти оцінки бізнесу»</a:t>
            </a:r>
            <a:endParaRPr lang="uk-UA" sz="900" dirty="0">
              <a:solidFill>
                <a:schemeClr val="tx2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757999" y="3982681"/>
            <a:ext cx="1372855" cy="846009"/>
            <a:chOff x="2235083" y="2198472"/>
            <a:chExt cx="1372855" cy="846009"/>
          </a:xfrm>
        </p:grpSpPr>
        <p:sp>
          <p:nvSpPr>
            <p:cNvPr id="22" name="Straight Connector 3"/>
            <p:cNvSpPr/>
            <p:nvPr/>
          </p:nvSpPr>
          <p:spPr>
            <a:xfrm>
              <a:off x="2235083" y="2198472"/>
              <a:ext cx="1372855" cy="84600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686427" y="0"/>
                  </a:lnTo>
                  <a:lnTo>
                    <a:pt x="686427" y="846009"/>
                  </a:lnTo>
                  <a:lnTo>
                    <a:pt x="1372855" y="846009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Straight Connector 4"/>
            <p:cNvSpPr txBox="1"/>
            <p:nvPr/>
          </p:nvSpPr>
          <p:spPr>
            <a:xfrm>
              <a:off x="2881195" y="2581162"/>
              <a:ext cx="80629" cy="8062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kern="120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757999" y="3388459"/>
            <a:ext cx="1372855" cy="594222"/>
            <a:chOff x="2235083" y="1604250"/>
            <a:chExt cx="1372855" cy="594222"/>
          </a:xfrm>
        </p:grpSpPr>
        <p:sp>
          <p:nvSpPr>
            <p:cNvPr id="20" name="Straight Connector 5"/>
            <p:cNvSpPr/>
            <p:nvPr/>
          </p:nvSpPr>
          <p:spPr>
            <a:xfrm>
              <a:off x="2235083" y="1604250"/>
              <a:ext cx="1372855" cy="594222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594222"/>
                  </a:moveTo>
                  <a:lnTo>
                    <a:pt x="686427" y="594222"/>
                  </a:lnTo>
                  <a:lnTo>
                    <a:pt x="686427" y="0"/>
                  </a:lnTo>
                  <a:lnTo>
                    <a:pt x="1372855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Straight Connector 6"/>
            <p:cNvSpPr txBox="1"/>
            <p:nvPr/>
          </p:nvSpPr>
          <p:spPr>
            <a:xfrm>
              <a:off x="2884112" y="1863962"/>
              <a:ext cx="74796" cy="747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kern="120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953418" y="3308897"/>
            <a:ext cx="2261594" cy="1347567"/>
            <a:chOff x="430502" y="1524688"/>
            <a:chExt cx="2261594" cy="1347567"/>
          </a:xfrm>
        </p:grpSpPr>
        <p:sp>
          <p:nvSpPr>
            <p:cNvPr id="17" name="Rectangle 16"/>
            <p:cNvSpPr/>
            <p:nvPr/>
          </p:nvSpPr>
          <p:spPr>
            <a:xfrm>
              <a:off x="430502" y="1524688"/>
              <a:ext cx="2261594" cy="1347567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TextBox 17"/>
            <p:cNvSpPr txBox="1"/>
            <p:nvPr/>
          </p:nvSpPr>
          <p:spPr>
            <a:xfrm>
              <a:off x="430502" y="1524688"/>
              <a:ext cx="2261594" cy="13475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kern="1200" noProof="0" dirty="0" smtClean="0"/>
                <a:t>Оцінка економічного знецінення для цілей фінансової звітності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130854" y="2781128"/>
            <a:ext cx="5128078" cy="1214661"/>
            <a:chOff x="3607938" y="996919"/>
            <a:chExt cx="5128078" cy="1214661"/>
          </a:xfrm>
        </p:grpSpPr>
        <p:sp>
          <p:nvSpPr>
            <p:cNvPr id="15" name="Rectangle 14"/>
            <p:cNvSpPr/>
            <p:nvPr/>
          </p:nvSpPr>
          <p:spPr>
            <a:xfrm>
              <a:off x="3607938" y="996919"/>
              <a:ext cx="5128078" cy="121466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TextBox 15"/>
            <p:cNvSpPr txBox="1"/>
            <p:nvPr/>
          </p:nvSpPr>
          <p:spPr>
            <a:xfrm>
              <a:off x="3607938" y="996919"/>
              <a:ext cx="5128078" cy="12146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kern="1200" dirty="0" smtClean="0"/>
                <a:t>Основна ідея – порівняння ринкової вартості комплексу необоротних активів (або основних засобів) з сумарною вартістю окремо оцінених позицій таких активів </a:t>
              </a:r>
              <a:endParaRPr lang="en-US" sz="1400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130854" y="4221360"/>
            <a:ext cx="5127368" cy="1214661"/>
            <a:chOff x="3607938" y="2437151"/>
            <a:chExt cx="5127368" cy="1214661"/>
          </a:xfrm>
        </p:grpSpPr>
        <p:sp>
          <p:nvSpPr>
            <p:cNvPr id="13" name="Rectangle 12"/>
            <p:cNvSpPr/>
            <p:nvPr/>
          </p:nvSpPr>
          <p:spPr>
            <a:xfrm>
              <a:off x="3607938" y="2437151"/>
              <a:ext cx="5127368" cy="1214661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TextBox 13"/>
            <p:cNvSpPr txBox="1"/>
            <p:nvPr/>
          </p:nvSpPr>
          <p:spPr>
            <a:xfrm>
              <a:off x="3607938" y="2437151"/>
              <a:ext cx="5127368" cy="12146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kern="1200" smtClean="0"/>
                <a:t>Модельна ситуація аналогічна оцінці комплексу необоротних активів (</a:t>
              </a:r>
              <a:r>
                <a:rPr lang="uk-UA" sz="1400" kern="1200" noProof="0" smtClean="0"/>
                <a:t>основних засобів)</a:t>
              </a:r>
              <a:endParaRPr lang="en-US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564307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13716" y="375558"/>
            <a:ext cx="9396686" cy="461665"/>
          </a:xfrm>
        </p:spPr>
        <p:txBody>
          <a:bodyPr wrap="square">
            <a:spAutoFit/>
          </a:bodyPr>
          <a:lstStyle/>
          <a:p>
            <a:r>
              <a:rPr lang="uk-UA" dirty="0"/>
              <a:t>Практичні ситуації, пов’язані з оцінкою </a:t>
            </a:r>
            <a:r>
              <a:rPr lang="uk-UA" dirty="0" smtClean="0"/>
              <a:t>бізнесу (7/7</a:t>
            </a:r>
            <a:r>
              <a:rPr lang="uk-UA" dirty="0" smtClean="0"/>
              <a:t>)</a:t>
            </a:r>
            <a:endParaRPr lang="uk-UA" dirty="0"/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23241" y="837223"/>
            <a:ext cx="9027121" cy="4616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1094266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chemeClr val="accent2"/>
                </a:solidFill>
              </a:rPr>
              <a:t>Розрахунок економічного знецінення</a:t>
            </a:r>
            <a:endParaRPr lang="uk-UA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1812" y="5024025"/>
            <a:ext cx="868516" cy="1693747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7" name="Rectangle 6"/>
          <p:cNvSpPr/>
          <p:nvPr/>
        </p:nvSpPr>
        <p:spPr>
          <a:xfrm>
            <a:off x="5988669" y="5024025"/>
            <a:ext cx="873246" cy="1693747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" name="Rectangle 8"/>
          <p:cNvSpPr/>
          <p:nvPr/>
        </p:nvSpPr>
        <p:spPr>
          <a:xfrm>
            <a:off x="3540324" y="3845766"/>
            <a:ext cx="873246" cy="1178259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0" name="Rectangle 9"/>
          <p:cNvSpPr/>
          <p:nvPr/>
        </p:nvSpPr>
        <p:spPr>
          <a:xfrm>
            <a:off x="5987578" y="2256096"/>
            <a:ext cx="873246" cy="1178259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1" name="Rectangle 10"/>
          <p:cNvSpPr/>
          <p:nvPr/>
        </p:nvSpPr>
        <p:spPr>
          <a:xfrm>
            <a:off x="5987200" y="3431790"/>
            <a:ext cx="873246" cy="1592999"/>
          </a:xfrm>
          <a:prstGeom prst="rect">
            <a:avLst/>
          </a:prstGeom>
          <a:solidFill>
            <a:schemeClr val="bg2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2" name="Right Brace 11"/>
          <p:cNvSpPr/>
          <p:nvPr/>
        </p:nvSpPr>
        <p:spPr>
          <a:xfrm>
            <a:off x="6892320" y="2256096"/>
            <a:ext cx="248477" cy="117825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3" name="Right Brace 12"/>
          <p:cNvSpPr/>
          <p:nvPr/>
        </p:nvSpPr>
        <p:spPr>
          <a:xfrm>
            <a:off x="6905954" y="3431789"/>
            <a:ext cx="227715" cy="329938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4" name="Right Brace 13"/>
          <p:cNvSpPr/>
          <p:nvPr/>
        </p:nvSpPr>
        <p:spPr>
          <a:xfrm>
            <a:off x="8424739" y="2106584"/>
            <a:ext cx="226581" cy="462459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15" name="TextBox 14"/>
          <p:cNvSpPr txBox="1"/>
          <p:nvPr/>
        </p:nvSpPr>
        <p:spPr>
          <a:xfrm>
            <a:off x="8679670" y="3993957"/>
            <a:ext cx="17191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uk-UA" sz="1400" dirty="0"/>
              <a:t>Сумарна вартість </a:t>
            </a:r>
          </a:p>
          <a:p>
            <a:r>
              <a:rPr lang="uk-UA" sz="1400" dirty="0"/>
              <a:t>основних засобів, </a:t>
            </a:r>
          </a:p>
          <a:p>
            <a:r>
              <a:rPr lang="uk-UA" sz="1400" dirty="0"/>
              <a:t>оцінених різними </a:t>
            </a:r>
          </a:p>
          <a:p>
            <a:r>
              <a:rPr lang="uk-UA" sz="1400" dirty="0"/>
              <a:t>підходами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464331" y="3895110"/>
            <a:ext cx="127913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>
                <a:solidFill>
                  <a:schemeClr val="accent1"/>
                </a:solidFill>
              </a:rPr>
              <a:t>Величина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економічного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знецінення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40798" y="4462116"/>
            <a:ext cx="151919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>
                <a:solidFill>
                  <a:schemeClr val="accent1"/>
                </a:solidFill>
              </a:rPr>
              <a:t>Спеціалізоване 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майно, оцінено 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переважно за 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залишковою 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вартістю 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заміщення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18" name="Left Brace 17"/>
          <p:cNvSpPr/>
          <p:nvPr/>
        </p:nvSpPr>
        <p:spPr>
          <a:xfrm>
            <a:off x="2010712" y="3845766"/>
            <a:ext cx="319806" cy="288541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0" name="TextBox 19"/>
          <p:cNvSpPr txBox="1"/>
          <p:nvPr/>
        </p:nvSpPr>
        <p:spPr>
          <a:xfrm>
            <a:off x="7140798" y="2514731"/>
            <a:ext cx="114486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>
                <a:solidFill>
                  <a:schemeClr val="accent1"/>
                </a:solidFill>
              </a:rPr>
              <a:t>Оцінено за 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ринковою 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вартістю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21" name="Left Brace 20"/>
          <p:cNvSpPr/>
          <p:nvPr/>
        </p:nvSpPr>
        <p:spPr>
          <a:xfrm>
            <a:off x="3244171" y="3843091"/>
            <a:ext cx="228507" cy="117825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2" name="Left Brace 21"/>
          <p:cNvSpPr/>
          <p:nvPr/>
        </p:nvSpPr>
        <p:spPr>
          <a:xfrm>
            <a:off x="5701398" y="3427186"/>
            <a:ext cx="238158" cy="159683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3" name="TextBox 22"/>
          <p:cNvSpPr txBox="1"/>
          <p:nvPr/>
        </p:nvSpPr>
        <p:spPr>
          <a:xfrm>
            <a:off x="377986" y="4957975"/>
            <a:ext cx="185018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>
                <a:solidFill>
                  <a:schemeClr val="accent1"/>
                </a:solidFill>
              </a:rPr>
              <a:t>Вартість комплексу </a:t>
            </a:r>
            <a:endParaRPr lang="en-US" sz="1400" dirty="0">
              <a:solidFill>
                <a:schemeClr val="accent1"/>
              </a:solidFill>
            </a:endParaRPr>
          </a:p>
          <a:p>
            <a:r>
              <a:rPr lang="uk-UA" sz="1400" dirty="0">
                <a:solidFill>
                  <a:schemeClr val="accent1"/>
                </a:solidFill>
              </a:rPr>
              <a:t>основних засобів </a:t>
            </a:r>
            <a:endParaRPr lang="en-US" sz="1400" dirty="0">
              <a:solidFill>
                <a:schemeClr val="accent1"/>
              </a:solidFill>
            </a:endParaRPr>
          </a:p>
          <a:p>
            <a:r>
              <a:rPr lang="uk-UA" sz="1400" dirty="0">
                <a:solidFill>
                  <a:schemeClr val="accent1"/>
                </a:solidFill>
              </a:rPr>
              <a:t>(за методом </a:t>
            </a:r>
            <a:r>
              <a:rPr lang="en-US" sz="1400" dirty="0">
                <a:solidFill>
                  <a:schemeClr val="accent1"/>
                </a:solidFill>
              </a:rPr>
              <a:t>DCF</a:t>
            </a:r>
            <a:r>
              <a:rPr lang="uk-UA" sz="1400" dirty="0">
                <a:solidFill>
                  <a:schemeClr val="accent1"/>
                </a:solidFill>
              </a:rPr>
              <a:t>)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05375" y="3912481"/>
            <a:ext cx="124386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1400" dirty="0">
                <a:solidFill>
                  <a:schemeClr val="accent1"/>
                </a:solidFill>
              </a:rPr>
              <a:t>Частина, 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що дорівнює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сумарній 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ринковій 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вартості </a:t>
            </a:r>
          </a:p>
          <a:p>
            <a:r>
              <a:rPr lang="uk-UA" sz="1400" dirty="0">
                <a:solidFill>
                  <a:schemeClr val="accent1"/>
                </a:solidFill>
              </a:rPr>
              <a:t>активів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987200" y="2086754"/>
            <a:ext cx="873246" cy="169342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27" name="TextBox 26"/>
          <p:cNvSpPr txBox="1"/>
          <p:nvPr/>
        </p:nvSpPr>
        <p:spPr>
          <a:xfrm>
            <a:off x="3026944" y="2011363"/>
            <a:ext cx="26812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solidFill>
                  <a:schemeClr val="accent1"/>
                </a:solidFill>
              </a:rPr>
              <a:t>Майно, що підлягає ліквідації</a:t>
            </a:r>
            <a:endParaRPr lang="en-US" sz="1400" dirty="0">
              <a:solidFill>
                <a:schemeClr val="accent1"/>
              </a:solidFill>
            </a:endParaRPr>
          </a:p>
        </p:txBody>
      </p:sp>
      <p:sp>
        <p:nvSpPr>
          <p:cNvPr id="28" name="Left Brace 27"/>
          <p:cNvSpPr/>
          <p:nvPr/>
        </p:nvSpPr>
        <p:spPr>
          <a:xfrm>
            <a:off x="5723927" y="2080088"/>
            <a:ext cx="175389" cy="17663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3" name="Bent-Up Arrow 2"/>
          <p:cNvSpPr/>
          <p:nvPr/>
        </p:nvSpPr>
        <p:spPr>
          <a:xfrm rot="10800000">
            <a:off x="3905746" y="2787064"/>
            <a:ext cx="1795652" cy="518614"/>
          </a:xfrm>
          <a:prstGeom prst="bentUp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430213" y="7092205"/>
            <a:ext cx="794630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rgbClr val="8C8C8C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00" dirty="0" smtClean="0">
                <a:solidFill>
                  <a:schemeClr val="tx2"/>
                </a:solidFill>
              </a:rPr>
              <a:t>Артур </a:t>
            </a:r>
            <a:r>
              <a:rPr lang="uk-UA" sz="900" dirty="0" err="1" smtClean="0">
                <a:solidFill>
                  <a:schemeClr val="tx2"/>
                </a:solidFill>
              </a:rPr>
              <a:t>Огаджанян</a:t>
            </a:r>
            <a:r>
              <a:rPr lang="uk-UA" sz="900" dirty="0" smtClean="0">
                <a:solidFill>
                  <a:schemeClr val="tx2"/>
                </a:solidFill>
              </a:rPr>
              <a:t> «Практичні аспекти оцінки бізнесу»</a:t>
            </a:r>
            <a:endParaRPr lang="uk-UA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0984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/>
      <p:bldP spid="18" grpId="0" animBg="1"/>
      <p:bldP spid="20" grpId="0"/>
      <p:bldP spid="21" grpId="0" animBg="1"/>
      <p:bldP spid="22" grpId="0" animBg="1"/>
      <p:bldP spid="23" grpId="0"/>
      <p:bldP spid="24" grpId="0"/>
      <p:bldP spid="26" grpId="0" animBg="1"/>
      <p:bldP spid="27" grpId="0"/>
      <p:bldP spid="28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13716" y="375558"/>
            <a:ext cx="8388574" cy="461665"/>
          </a:xfrm>
        </p:spPr>
        <p:txBody>
          <a:bodyPr wrap="square">
            <a:spAutoFit/>
          </a:bodyPr>
          <a:lstStyle/>
          <a:p>
            <a:r>
              <a:rPr lang="uk-UA" dirty="0"/>
              <a:t>Припущення та спеціальні </a:t>
            </a:r>
            <a:r>
              <a:rPr lang="uk-UA" dirty="0" smtClean="0"/>
              <a:t>припущення (1/3)</a:t>
            </a:r>
            <a:endParaRPr lang="en-GB" dirty="0"/>
          </a:p>
        </p:txBody>
      </p:sp>
      <p:graphicFrame>
        <p:nvGraphicFramePr>
          <p:cNvPr id="35" name="Chart 34"/>
          <p:cNvGraphicFramePr/>
          <p:nvPr>
            <p:extLst>
              <p:ext uri="{D42A27DB-BD31-4B8C-83A1-F6EECF244321}">
                <p14:modId xmlns:p14="http://schemas.microsoft.com/office/powerpoint/2010/main" val="3901609884"/>
              </p:ext>
            </p:extLst>
          </p:nvPr>
        </p:nvGraphicFramePr>
        <p:xfrm>
          <a:off x="3700159" y="3234721"/>
          <a:ext cx="3244131" cy="2331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6" name="Group 35"/>
          <p:cNvGrpSpPr>
            <a:grpSpLocks noChangeAspect="1"/>
          </p:cNvGrpSpPr>
          <p:nvPr/>
        </p:nvGrpSpPr>
        <p:grpSpPr>
          <a:xfrm rot="18900000">
            <a:off x="4890458" y="3120302"/>
            <a:ext cx="831433" cy="831433"/>
            <a:chOff x="7606853" y="246063"/>
            <a:chExt cx="896937" cy="896937"/>
          </a:xfrm>
          <a:solidFill>
            <a:schemeClr val="accent2"/>
          </a:solidFill>
        </p:grpSpPr>
        <p:sp>
          <p:nvSpPr>
            <p:cNvPr id="37" name="Teardrop 36"/>
            <p:cNvSpPr/>
            <p:nvPr/>
          </p:nvSpPr>
          <p:spPr>
            <a:xfrm>
              <a:off x="7606853" y="246063"/>
              <a:ext cx="896937" cy="896937"/>
            </a:xfrm>
            <a:prstGeom prst="teardrop">
              <a:avLst/>
            </a:prstGeom>
            <a:grp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7647293" y="280458"/>
              <a:ext cx="822602" cy="822602"/>
            </a:xfrm>
            <a:prstGeom prst="ellipse">
              <a:avLst/>
            </a:prstGeom>
            <a:grp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/>
        </p:nvGrpSpPr>
        <p:grpSpPr>
          <a:xfrm rot="4776862">
            <a:off x="5773384" y="4519125"/>
            <a:ext cx="822960" cy="822960"/>
            <a:chOff x="7606853" y="246063"/>
            <a:chExt cx="896937" cy="896937"/>
          </a:xfrm>
          <a:solidFill>
            <a:srgbClr val="72C7E7"/>
          </a:solidFill>
        </p:grpSpPr>
        <p:sp>
          <p:nvSpPr>
            <p:cNvPr id="45" name="Teardrop 44"/>
            <p:cNvSpPr/>
            <p:nvPr/>
          </p:nvSpPr>
          <p:spPr>
            <a:xfrm>
              <a:off x="7606853" y="246063"/>
              <a:ext cx="896937" cy="896937"/>
            </a:xfrm>
            <a:prstGeom prst="teardrop">
              <a:avLst/>
            </a:prstGeom>
            <a:grp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7647293" y="280458"/>
              <a:ext cx="822602" cy="822602"/>
            </a:xfrm>
            <a:prstGeom prst="ellipse">
              <a:avLst/>
            </a:prstGeom>
            <a:solidFill>
              <a:srgbClr val="00A1DE"/>
            </a:solidFill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48" name="Rounded Rectangle 47"/>
          <p:cNvSpPr/>
          <p:nvPr/>
        </p:nvSpPr>
        <p:spPr>
          <a:xfrm>
            <a:off x="3329683" y="1717303"/>
            <a:ext cx="4176464" cy="1149137"/>
          </a:xfrm>
          <a:prstGeom prst="roundRect">
            <a:avLst>
              <a:gd name="adj" fmla="val 10178"/>
            </a:avLst>
          </a:prstGeom>
          <a:solidFill>
            <a:schemeClr val="accent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spAutoFit/>
          </a:bodyPr>
          <a:lstStyle/>
          <a:p>
            <a:pPr algn="ctr"/>
            <a:endParaRPr lang="en-US" sz="1400" dirty="0" err="1" smtClean="0">
              <a:solidFill>
                <a:schemeClr val="tx2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434289" y="1872053"/>
            <a:ext cx="3967251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lvl="1"/>
            <a:r>
              <a:rPr lang="uk-UA" sz="1400" b="1" dirty="0">
                <a:solidFill>
                  <a:schemeClr val="bg1"/>
                </a:solidFill>
              </a:rPr>
              <a:t>Припущення</a:t>
            </a:r>
            <a:r>
              <a:rPr lang="uk-UA" sz="1400" dirty="0">
                <a:solidFill>
                  <a:schemeClr val="bg1"/>
                </a:solidFill>
              </a:rPr>
              <a:t> –  це твердження, що вочевидь є достатнім для того, щоб прийняти його як факт у контексті завдання на проведення оцінки без спеціального дослідження або перевірки. 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430214" y="5488382"/>
            <a:ext cx="4051596" cy="1387799"/>
          </a:xfrm>
          <a:prstGeom prst="roundRect">
            <a:avLst>
              <a:gd name="adj" fmla="val 10178"/>
            </a:avLst>
          </a:prstGeom>
          <a:solidFill>
            <a:schemeClr val="accent4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spAutoFit/>
          </a:bodyPr>
          <a:lstStyle/>
          <a:p>
            <a:pPr algn="ctr"/>
            <a:endParaRPr lang="en-US" sz="1400" dirty="0" err="1" smtClean="0">
              <a:solidFill>
                <a:schemeClr val="tx2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16876" y="5620995"/>
            <a:ext cx="3720918" cy="10772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lvl="1"/>
            <a:r>
              <a:rPr lang="uk-UA" sz="1400" b="1" dirty="0">
                <a:solidFill>
                  <a:schemeClr val="bg1"/>
                </a:solidFill>
              </a:rPr>
              <a:t>Спеціальне припущення </a:t>
            </a:r>
            <a:r>
              <a:rPr lang="uk-UA" sz="1400" dirty="0">
                <a:solidFill>
                  <a:schemeClr val="bg1"/>
                </a:solidFill>
              </a:rPr>
              <a:t>– це припущення, яке або припускає факти,  що  відрізняються від існуючих на дату оцінки, або яке б не розглядалось типовим учасником ринку у транзакції на  дату оцінки.  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627134" y="5504581"/>
            <a:ext cx="3670175" cy="1371600"/>
          </a:xfrm>
          <a:prstGeom prst="roundRect">
            <a:avLst>
              <a:gd name="adj" fmla="val 10178"/>
            </a:avLst>
          </a:prstGeom>
          <a:solidFill>
            <a:srgbClr val="00A1DE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0" tIns="36000" rIns="36000" bIns="36000" rtlCol="0" anchor="ctr">
            <a:spAutoFit/>
          </a:bodyPr>
          <a:lstStyle/>
          <a:p>
            <a:pPr algn="ctr"/>
            <a:endParaRPr lang="en-US" sz="1400" dirty="0" err="1" smtClean="0">
              <a:solidFill>
                <a:schemeClr val="tx2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6770033" y="5620995"/>
            <a:ext cx="3384376" cy="10772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lvl="1"/>
            <a:r>
              <a:rPr lang="az-Cyrl-AZ" sz="1400" dirty="0">
                <a:solidFill>
                  <a:schemeClr val="bg1"/>
                </a:solidFill>
              </a:rPr>
              <a:t>Застосування припущень в оцінці бізнесу вимагає аналізу та врахування факторів, що роблять застосування таких припущень обгрунтованими або, навпаки, неприйнятними.</a:t>
            </a:r>
          </a:p>
        </p:txBody>
      </p:sp>
      <p:grpSp>
        <p:nvGrpSpPr>
          <p:cNvPr id="54" name="Group 53"/>
          <p:cNvGrpSpPr>
            <a:grpSpLocks noChangeAspect="1"/>
          </p:cNvGrpSpPr>
          <p:nvPr/>
        </p:nvGrpSpPr>
        <p:grpSpPr>
          <a:xfrm rot="10800000">
            <a:off x="4192286" y="4514888"/>
            <a:ext cx="831433" cy="831433"/>
            <a:chOff x="7606853" y="246063"/>
            <a:chExt cx="896937" cy="896937"/>
          </a:xfrm>
          <a:solidFill>
            <a:schemeClr val="accent4"/>
          </a:solidFill>
        </p:grpSpPr>
        <p:sp>
          <p:nvSpPr>
            <p:cNvPr id="55" name="Teardrop 54"/>
            <p:cNvSpPr/>
            <p:nvPr/>
          </p:nvSpPr>
          <p:spPr>
            <a:xfrm>
              <a:off x="7606853" y="246063"/>
              <a:ext cx="896937" cy="896937"/>
            </a:xfrm>
            <a:prstGeom prst="teardrop">
              <a:avLst/>
            </a:prstGeom>
            <a:grp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7647293" y="280458"/>
              <a:ext cx="822602" cy="822602"/>
            </a:xfrm>
            <a:prstGeom prst="ellipse">
              <a:avLst/>
            </a:prstGeom>
            <a:grp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24" name="Footer Placeholder 4"/>
          <p:cNvSpPr txBox="1">
            <a:spLocks/>
          </p:cNvSpPr>
          <p:nvPr/>
        </p:nvSpPr>
        <p:spPr>
          <a:xfrm>
            <a:off x="430213" y="7092205"/>
            <a:ext cx="794630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rgbClr val="8C8C8C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00" dirty="0" smtClean="0">
                <a:solidFill>
                  <a:schemeClr val="tx2"/>
                </a:solidFill>
              </a:rPr>
              <a:t>Артур </a:t>
            </a:r>
            <a:r>
              <a:rPr lang="uk-UA" sz="900" dirty="0" err="1" smtClean="0">
                <a:solidFill>
                  <a:schemeClr val="tx2"/>
                </a:solidFill>
              </a:rPr>
              <a:t>Огаджанян</a:t>
            </a:r>
            <a:r>
              <a:rPr lang="uk-UA" sz="900" dirty="0" smtClean="0">
                <a:solidFill>
                  <a:schemeClr val="tx2"/>
                </a:solidFill>
              </a:rPr>
              <a:t> «Практичні аспекти оцінки бізнесу»</a:t>
            </a:r>
            <a:endParaRPr lang="uk-UA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6394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5" grpId="0">
        <p:bldAsOne/>
      </p:bldGraphic>
      <p:bldP spid="48" grpId="0" animBg="1"/>
      <p:bldP spid="50" grpId="0" animBg="1"/>
      <p:bldP spid="5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13716" y="375558"/>
            <a:ext cx="8388574" cy="461665"/>
          </a:xfrm>
        </p:spPr>
        <p:txBody>
          <a:bodyPr wrap="square">
            <a:spAutoFit/>
          </a:bodyPr>
          <a:lstStyle/>
          <a:p>
            <a:r>
              <a:rPr lang="uk-UA" dirty="0"/>
              <a:t>Припущення та спеціальні </a:t>
            </a:r>
            <a:r>
              <a:rPr lang="uk-UA" dirty="0" smtClean="0"/>
              <a:t>припущення (2/3)</a:t>
            </a:r>
            <a:endParaRPr lang="en-GB" dirty="0"/>
          </a:p>
        </p:txBody>
      </p:sp>
      <p:sp>
        <p:nvSpPr>
          <p:cNvPr id="24" name="Title 4"/>
          <p:cNvSpPr txBox="1">
            <a:spLocks/>
          </p:cNvSpPr>
          <p:nvPr/>
        </p:nvSpPr>
        <p:spPr>
          <a:xfrm>
            <a:off x="423241" y="837223"/>
            <a:ext cx="9027121" cy="923330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1094266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chemeClr val="accent2"/>
                </a:solidFill>
              </a:rPr>
              <a:t>Практична ситуація з оцінки комплексу необоротних активів</a:t>
            </a:r>
            <a:endParaRPr lang="uk-UA" dirty="0">
              <a:solidFill>
                <a:schemeClr val="accent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7354" y="2625962"/>
            <a:ext cx="387696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az-Cyrl-AZ" sz="2000" dirty="0">
                <a:solidFill>
                  <a:schemeClr val="accent3"/>
                </a:solidFill>
              </a:rPr>
              <a:t>Компанія виробляє продукцію, що користується певним попитом, але за технологією, що витісняється з ринку</a:t>
            </a:r>
            <a:r>
              <a:rPr lang="az-Cyrl-AZ" sz="2000" dirty="0" smtClean="0">
                <a:solidFill>
                  <a:schemeClr val="accent3"/>
                </a:solidFill>
              </a:rPr>
              <a:t>.</a:t>
            </a:r>
          </a:p>
          <a:p>
            <a:pPr marL="0" lvl="1"/>
            <a:endParaRPr lang="az-Cyrl-AZ" sz="2000" dirty="0">
              <a:solidFill>
                <a:schemeClr val="accent3"/>
              </a:solidFill>
            </a:endParaRPr>
          </a:p>
          <a:p>
            <a:pPr marL="0" lvl="1"/>
            <a:r>
              <a:rPr lang="az-Cyrl-AZ" sz="2000" dirty="0">
                <a:solidFill>
                  <a:schemeClr val="accent3"/>
                </a:solidFill>
              </a:rPr>
              <a:t>Зміна технології означає повну реконструкцію і переоснащення підприємства, пов’язана із суттєвими капітальними вкладеннями</a:t>
            </a: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6" name="Content Placeholder 1"/>
          <p:cNvSpPr>
            <a:spLocks noGrp="1"/>
          </p:cNvSpPr>
          <p:nvPr>
            <p:ph idx="1"/>
          </p:nvPr>
        </p:nvSpPr>
        <p:spPr>
          <a:xfrm>
            <a:off x="4936801" y="2692421"/>
            <a:ext cx="4919088" cy="2887616"/>
          </a:xfrm>
        </p:spPr>
        <p:txBody>
          <a:bodyPr/>
          <a:lstStyle/>
          <a:p>
            <a:pPr lvl="1">
              <a:spcBef>
                <a:spcPts val="0"/>
              </a:spcBef>
            </a:pPr>
            <a:r>
              <a:rPr lang="az-Cyrl-AZ" sz="1400" b="1" dirty="0" smtClean="0">
                <a:solidFill>
                  <a:schemeClr val="accent3"/>
                </a:solidFill>
              </a:rPr>
              <a:t>Застосування </a:t>
            </a:r>
            <a:r>
              <a:rPr lang="az-Cyrl-AZ" sz="1400" b="1" dirty="0">
                <a:solidFill>
                  <a:schemeClr val="accent3"/>
                </a:solidFill>
              </a:rPr>
              <a:t>припущень:</a:t>
            </a:r>
          </a:p>
          <a:p>
            <a:pPr marL="0" lvl="3" indent="-285750">
              <a:spcBef>
                <a:spcPts val="0"/>
              </a:spcBef>
            </a:pPr>
            <a:r>
              <a:rPr lang="az-Cyrl-AZ" sz="1400" dirty="0" smtClean="0"/>
              <a:t>Підприємство діє протягом певного, обмеженого періоду часу;</a:t>
            </a:r>
          </a:p>
          <a:p>
            <a:pPr marL="0" lvl="3" indent="-285750">
              <a:spcBef>
                <a:spcPts val="0"/>
              </a:spcBef>
            </a:pPr>
            <a:r>
              <a:rPr lang="az-Cyrl-AZ" sz="1400" dirty="0" smtClean="0"/>
              <a:t>Протягом зазначеного часу виробництво поступово виводиться з експлуатації – впорядкована ліквідація;</a:t>
            </a:r>
          </a:p>
          <a:p>
            <a:pPr marL="0" lvl="3" indent="-285750">
              <a:spcBef>
                <a:spcPts val="0"/>
              </a:spcBef>
            </a:pPr>
            <a:r>
              <a:rPr lang="az-Cyrl-AZ" sz="1400" dirty="0" smtClean="0"/>
              <a:t>Термінальна вартість розраховується як вартість ліквідації залишкових активів.</a:t>
            </a:r>
          </a:p>
          <a:p>
            <a:pPr marL="0" lvl="3" indent="0">
              <a:spcBef>
                <a:spcPts val="0"/>
              </a:spcBef>
              <a:buNone/>
            </a:pPr>
            <a:endParaRPr lang="az-Cyrl-AZ" sz="1400" dirty="0" smtClean="0"/>
          </a:p>
          <a:p>
            <a:pPr marL="0" lvl="3" indent="0">
              <a:spcBef>
                <a:spcPts val="0"/>
              </a:spcBef>
              <a:buNone/>
            </a:pPr>
            <a:r>
              <a:rPr lang="az-Cyrl-AZ" sz="1400" dirty="0" smtClean="0"/>
              <a:t>За умов коректності таких припущень, вони є звичайними, а не спеціальними. Окрім того, прогнозуючи варіант масштабної реконструкції, оцінювач відхилився би від мети оцінки.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4290108" y="2051645"/>
            <a:ext cx="0" cy="3744416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-270718" y="5809138"/>
            <a:ext cx="4560827" cy="1066325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/>
          <p:cNvSpPr txBox="1">
            <a:spLocks/>
          </p:cNvSpPr>
          <p:nvPr/>
        </p:nvSpPr>
        <p:spPr>
          <a:xfrm>
            <a:off x="430213" y="7092205"/>
            <a:ext cx="794630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rgbClr val="8C8C8C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00" dirty="0" smtClean="0">
                <a:solidFill>
                  <a:schemeClr val="tx2"/>
                </a:solidFill>
              </a:rPr>
              <a:t>Артур </a:t>
            </a:r>
            <a:r>
              <a:rPr lang="uk-UA" sz="900" dirty="0" err="1" smtClean="0">
                <a:solidFill>
                  <a:schemeClr val="tx2"/>
                </a:solidFill>
              </a:rPr>
              <a:t>Огаджанян</a:t>
            </a:r>
            <a:r>
              <a:rPr lang="uk-UA" sz="900" dirty="0" smtClean="0">
                <a:solidFill>
                  <a:schemeClr val="tx2"/>
                </a:solidFill>
              </a:rPr>
              <a:t> «Практичні аспекти оцінки бізнесу»</a:t>
            </a:r>
            <a:endParaRPr lang="uk-UA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66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13716" y="375558"/>
            <a:ext cx="8388574" cy="461665"/>
          </a:xfrm>
        </p:spPr>
        <p:txBody>
          <a:bodyPr wrap="square">
            <a:spAutoFit/>
          </a:bodyPr>
          <a:lstStyle/>
          <a:p>
            <a:r>
              <a:rPr lang="uk-UA" dirty="0"/>
              <a:t>Припущення та спеціальні </a:t>
            </a:r>
            <a:r>
              <a:rPr lang="uk-UA" dirty="0" smtClean="0"/>
              <a:t>припущення (3/3)</a:t>
            </a:r>
            <a:endParaRPr lang="en-GB" dirty="0"/>
          </a:p>
        </p:txBody>
      </p:sp>
      <p:sp>
        <p:nvSpPr>
          <p:cNvPr id="24" name="Title 4"/>
          <p:cNvSpPr txBox="1">
            <a:spLocks/>
          </p:cNvSpPr>
          <p:nvPr/>
        </p:nvSpPr>
        <p:spPr>
          <a:xfrm>
            <a:off x="423241" y="837223"/>
            <a:ext cx="9027121" cy="4616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1094266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chemeClr val="accent2"/>
                </a:solidFill>
              </a:rPr>
              <a:t>Практична ситуація з оцінки власного капіталу</a:t>
            </a:r>
            <a:endParaRPr lang="uk-UA" dirty="0">
              <a:solidFill>
                <a:schemeClr val="accent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30213" y="2861996"/>
            <a:ext cx="4590723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600"/>
              </a:spcBef>
            </a:pPr>
            <a:endParaRPr lang="az-Cyrl-AZ" sz="1400" dirty="0">
              <a:solidFill>
                <a:schemeClr val="tx2"/>
              </a:solidFill>
            </a:endParaRPr>
          </a:p>
          <a:p>
            <a:pPr marL="0" lvl="1">
              <a:spcBef>
                <a:spcPts val="600"/>
              </a:spcBef>
            </a:pPr>
            <a:r>
              <a:rPr lang="az-Cyrl-AZ" sz="1400" b="1" dirty="0">
                <a:solidFill>
                  <a:schemeClr val="accent2"/>
                </a:solidFill>
              </a:rPr>
              <a:t>Застосування спеціальних припущень</a:t>
            </a:r>
            <a:r>
              <a:rPr lang="az-Cyrl-AZ" sz="1400" b="1" dirty="0" smtClean="0">
                <a:solidFill>
                  <a:schemeClr val="accent2"/>
                </a:solidFill>
              </a:rPr>
              <a:t>:</a:t>
            </a:r>
            <a:endParaRPr lang="az-Cyrl-AZ" sz="1400" b="1" dirty="0">
              <a:solidFill>
                <a:schemeClr val="accent2"/>
              </a:solidFill>
            </a:endParaRPr>
          </a:p>
          <a:p>
            <a:pPr marL="0" lvl="3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sz="1400" dirty="0" smtClean="0">
                <a:solidFill>
                  <a:schemeClr val="tx2"/>
                </a:solidFill>
              </a:rPr>
              <a:t>Прогнозується поступова масштабна реконструкція протягом певного періоду з впровадженням нової технології;</a:t>
            </a:r>
          </a:p>
          <a:p>
            <a:pPr marL="0" lvl="3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sz="1400" dirty="0" smtClean="0">
                <a:solidFill>
                  <a:schemeClr val="tx2"/>
                </a:solidFill>
              </a:rPr>
              <a:t>Термінальна вартість розраховується на базі припущення про повне оновлення бізнесу.</a:t>
            </a:r>
          </a:p>
          <a:p>
            <a:pPr marL="0" lvl="3">
              <a:buFont typeface="Arial" panose="020B0604020202020204" pitchFamily="34" charset="0"/>
              <a:buChar char="•"/>
            </a:pPr>
            <a:endParaRPr lang="uk-UA" sz="1400" dirty="0" smtClean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27211" y="2271055"/>
            <a:ext cx="494437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3"/>
            <a:r>
              <a:rPr lang="az-Cyrl-AZ" sz="2000" dirty="0">
                <a:solidFill>
                  <a:schemeClr val="accent2"/>
                </a:solidFill>
              </a:rPr>
              <a:t>З огляду на те, що йдеться про повне оновлення активів, технології, кадрів, якості продукції, таке припущення швидше за все </a:t>
            </a:r>
            <a:r>
              <a:rPr lang="az-Cyrl-AZ" sz="2000" b="1" dirty="0">
                <a:solidFill>
                  <a:schemeClr val="accent2"/>
                </a:solidFill>
              </a:rPr>
              <a:t>має бути визнане спеціальним </a:t>
            </a:r>
            <a:r>
              <a:rPr lang="az-Cyrl-AZ" sz="2000" dirty="0">
                <a:solidFill>
                  <a:schemeClr val="accent2"/>
                </a:solidFill>
              </a:rPr>
              <a:t>і має бути спеціально обумовлене </a:t>
            </a:r>
            <a:r>
              <a:rPr lang="az-Cyrl-AZ" sz="2000" dirty="0" smtClean="0">
                <a:solidFill>
                  <a:schemeClr val="accent2"/>
                </a:solidFill>
              </a:rPr>
              <a:t>обсягом </a:t>
            </a:r>
            <a:r>
              <a:rPr lang="az-Cyrl-AZ" sz="2000" dirty="0">
                <a:solidFill>
                  <a:schemeClr val="accent2"/>
                </a:solidFill>
              </a:rPr>
              <a:t>робіт</a:t>
            </a:r>
            <a:r>
              <a:rPr lang="az-Cyrl-AZ" sz="2000" dirty="0" smtClean="0">
                <a:solidFill>
                  <a:schemeClr val="accent2"/>
                </a:solidFill>
              </a:rPr>
              <a:t>.</a:t>
            </a:r>
          </a:p>
          <a:p>
            <a:pPr marL="0" lvl="3"/>
            <a:endParaRPr lang="az-Cyrl-AZ" sz="2000" dirty="0">
              <a:solidFill>
                <a:schemeClr val="accent2"/>
              </a:solidFill>
            </a:endParaRPr>
          </a:p>
          <a:p>
            <a:pPr marL="0" lvl="3"/>
            <a:r>
              <a:rPr lang="az-Cyrl-AZ" sz="2000" dirty="0">
                <a:solidFill>
                  <a:schemeClr val="accent2"/>
                </a:solidFill>
              </a:rPr>
              <a:t>Застосування таких припущень за умов оцінки міноритарного пакету акцій є сумнівним, тому що рішення щодо масштабної реконструкції </a:t>
            </a:r>
            <a:r>
              <a:rPr lang="az-Cyrl-AZ" sz="2000" b="1" dirty="0">
                <a:solidFill>
                  <a:schemeClr val="accent2"/>
                </a:solidFill>
              </a:rPr>
              <a:t>вимагає певного рівня контролю</a:t>
            </a:r>
            <a:r>
              <a:rPr lang="az-Cyrl-AZ" sz="2000" dirty="0">
                <a:solidFill>
                  <a:schemeClr val="accent2"/>
                </a:solidFill>
              </a:rPr>
              <a:t>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5292725" y="2011363"/>
            <a:ext cx="0" cy="4144738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80820" y="2271055"/>
            <a:ext cx="46401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az-Cyrl-AZ" sz="2000" b="1" dirty="0">
                <a:solidFill>
                  <a:schemeClr val="accent2"/>
                </a:solidFill>
              </a:rPr>
              <a:t>Компанія та сама, ситуація та сама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5292725" y="6156101"/>
            <a:ext cx="5525789" cy="719362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/>
          <p:cNvSpPr txBox="1">
            <a:spLocks/>
          </p:cNvSpPr>
          <p:nvPr/>
        </p:nvSpPr>
        <p:spPr>
          <a:xfrm>
            <a:off x="430213" y="7092205"/>
            <a:ext cx="794630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rgbClr val="8C8C8C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00" dirty="0" smtClean="0">
                <a:solidFill>
                  <a:schemeClr val="tx2"/>
                </a:solidFill>
              </a:rPr>
              <a:t>Артур </a:t>
            </a:r>
            <a:r>
              <a:rPr lang="uk-UA" sz="900" dirty="0" err="1" smtClean="0">
                <a:solidFill>
                  <a:schemeClr val="tx2"/>
                </a:solidFill>
              </a:rPr>
              <a:t>Огаджанян</a:t>
            </a:r>
            <a:r>
              <a:rPr lang="uk-UA" sz="900" dirty="0" smtClean="0">
                <a:solidFill>
                  <a:schemeClr val="tx2"/>
                </a:solidFill>
              </a:rPr>
              <a:t> «Практичні аспекти оцінки бізнесу»</a:t>
            </a:r>
            <a:endParaRPr lang="uk-UA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0011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6671" y="2046087"/>
            <a:ext cx="5880273" cy="615553"/>
          </a:xfrm>
        </p:spPr>
        <p:txBody>
          <a:bodyPr wrap="square">
            <a:spAutoFit/>
          </a:bodyPr>
          <a:lstStyle/>
          <a:p>
            <a:pPr lvl="1"/>
            <a:r>
              <a:rPr lang="az-Cyrl-AZ" sz="2000" dirty="0" smtClean="0">
                <a:solidFill>
                  <a:schemeClr val="accent3"/>
                </a:solidFill>
              </a:rPr>
              <a:t>Оцінка </a:t>
            </a:r>
            <a:r>
              <a:rPr lang="az-Cyrl-AZ" sz="2000" dirty="0">
                <a:solidFill>
                  <a:schemeClr val="accent3"/>
                </a:solidFill>
              </a:rPr>
              <a:t>комплексу основних засобів методом дисконтування грошових потоків</a:t>
            </a:r>
            <a:r>
              <a:rPr lang="az-Cyrl-AZ" sz="2000" dirty="0" smtClean="0">
                <a:solidFill>
                  <a:schemeClr val="accent3"/>
                </a:solidFill>
              </a:rPr>
              <a:t>:</a:t>
            </a:r>
            <a:endParaRPr lang="az-Cyrl-AZ" sz="2000" dirty="0">
              <a:solidFill>
                <a:schemeClr val="accent3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3241" y="375557"/>
            <a:ext cx="7226921" cy="461665"/>
          </a:xfrm>
        </p:spPr>
        <p:txBody>
          <a:bodyPr wrap="square">
            <a:spAutoFit/>
          </a:bodyPr>
          <a:lstStyle/>
          <a:p>
            <a:r>
              <a:rPr lang="uk-UA" dirty="0"/>
              <a:t>Виділення компонентів вартості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51830" y="1988807"/>
            <a:ext cx="307360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az-Cyrl-AZ" sz="2000" dirty="0">
                <a:solidFill>
                  <a:schemeClr val="accent1"/>
                </a:solidFill>
              </a:rPr>
              <a:t>Компанія виробляє продукцію з відомим товарним знаком</a:t>
            </a:r>
            <a:r>
              <a:rPr lang="az-Cyrl-AZ" sz="2000" dirty="0" smtClean="0">
                <a:solidFill>
                  <a:schemeClr val="accent1"/>
                </a:solidFill>
              </a:rPr>
              <a:t>.</a:t>
            </a:r>
          </a:p>
          <a:p>
            <a:pPr marL="0" lvl="1"/>
            <a:endParaRPr lang="az-Cyrl-AZ" sz="2000" dirty="0">
              <a:solidFill>
                <a:schemeClr val="accent1"/>
              </a:solidFill>
            </a:endParaRPr>
          </a:p>
          <a:p>
            <a:pPr marL="0" lvl="1"/>
            <a:endParaRPr lang="az-Cyrl-AZ" sz="2000" dirty="0" smtClean="0">
              <a:solidFill>
                <a:schemeClr val="accent1"/>
              </a:solidFill>
            </a:endParaRPr>
          </a:p>
          <a:p>
            <a:pPr marL="0" lvl="1"/>
            <a:endParaRPr lang="az-Cyrl-AZ" sz="2000" dirty="0" smtClean="0">
              <a:solidFill>
                <a:schemeClr val="accent1"/>
              </a:solidFill>
            </a:endParaRPr>
          </a:p>
          <a:p>
            <a:pPr marL="0" lvl="1"/>
            <a:endParaRPr lang="az-Cyrl-AZ" sz="2000" dirty="0" smtClean="0">
              <a:solidFill>
                <a:schemeClr val="accent1"/>
              </a:solidFill>
            </a:endParaRPr>
          </a:p>
          <a:p>
            <a:pPr marL="0" lvl="1"/>
            <a:endParaRPr lang="az-Cyrl-AZ" sz="2000" dirty="0">
              <a:solidFill>
                <a:schemeClr val="accent1"/>
              </a:solidFill>
            </a:endParaRPr>
          </a:p>
          <a:p>
            <a:pPr marL="0" lvl="1"/>
            <a:r>
              <a:rPr lang="az-Cyrl-AZ" sz="2000" dirty="0">
                <a:solidFill>
                  <a:schemeClr val="accent1"/>
                </a:solidFill>
              </a:rPr>
              <a:t>В якості об’єкта оцінки розглядається комплекс основних засобів для передачі у заставу (або для оцінки економічного знецінення).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816671" y="2739375"/>
            <a:ext cx="6497317" cy="3958413"/>
            <a:chOff x="393700" y="1412875"/>
            <a:chExt cx="7325360" cy="4895850"/>
          </a:xfrm>
        </p:grpSpPr>
        <p:sp>
          <p:nvSpPr>
            <p:cNvPr id="8" name="Right Arrow 7"/>
            <p:cNvSpPr/>
            <p:nvPr/>
          </p:nvSpPr>
          <p:spPr>
            <a:xfrm>
              <a:off x="393700" y="1412875"/>
              <a:ext cx="7172960" cy="1760220"/>
            </a:xfrm>
            <a:prstGeom prst="rightArrow">
              <a:avLst>
                <a:gd name="adj1" fmla="val 66450"/>
                <a:gd name="adj2" fmla="val 50000"/>
              </a:avLst>
            </a:prstGeom>
            <a:solidFill>
              <a:srgbClr val="00A1DE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chemeClr val="tx2"/>
                </a:solidFill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>
              <a:off x="393700" y="2986405"/>
              <a:ext cx="6674701" cy="1760220"/>
            </a:xfrm>
            <a:prstGeom prst="rightArrow">
              <a:avLst>
                <a:gd name="adj1" fmla="val 66450"/>
                <a:gd name="adj2" fmla="val 50000"/>
              </a:avLst>
            </a:prstGeom>
            <a:solidFill>
              <a:srgbClr val="8C8C8C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chemeClr val="tx2"/>
                </a:solidFill>
              </a:endParaRPr>
            </a:p>
          </p:txBody>
        </p:sp>
        <p:sp>
          <p:nvSpPr>
            <p:cNvPr id="10" name="Right Arrow 9"/>
            <p:cNvSpPr/>
            <p:nvPr/>
          </p:nvSpPr>
          <p:spPr>
            <a:xfrm>
              <a:off x="393700" y="4548505"/>
              <a:ext cx="7325360" cy="1760220"/>
            </a:xfrm>
            <a:prstGeom prst="rightArrow">
              <a:avLst>
                <a:gd name="adj1" fmla="val 66450"/>
                <a:gd name="adj2" fmla="val 50000"/>
              </a:avLst>
            </a:prstGeom>
            <a:solidFill>
              <a:srgbClr val="575757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chemeClr val="tx2"/>
                </a:solidFill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990600" y="1509712"/>
              <a:ext cx="1988820" cy="4713605"/>
              <a:chOff x="510540" y="1509712"/>
              <a:chExt cx="1988820" cy="4713605"/>
            </a:xfrm>
          </p:grpSpPr>
          <p:sp>
            <p:nvSpPr>
              <p:cNvPr id="12" name="Flowchart: Data 9"/>
              <p:cNvSpPr/>
              <p:nvPr/>
            </p:nvSpPr>
            <p:spPr>
              <a:xfrm>
                <a:off x="510540" y="1509712"/>
                <a:ext cx="1988820" cy="4713605"/>
              </a:xfrm>
              <a:custGeom>
                <a:avLst/>
                <a:gdLst>
                  <a:gd name="connsiteX0" fmla="*/ 0 w 10000"/>
                  <a:gd name="connsiteY0" fmla="*/ 10000 h 10000"/>
                  <a:gd name="connsiteX1" fmla="*/ 2000 w 10000"/>
                  <a:gd name="connsiteY1" fmla="*/ 0 h 10000"/>
                  <a:gd name="connsiteX2" fmla="*/ 10000 w 10000"/>
                  <a:gd name="connsiteY2" fmla="*/ 0 h 10000"/>
                  <a:gd name="connsiteX3" fmla="*/ 8000 w 10000"/>
                  <a:gd name="connsiteY3" fmla="*/ 10000 h 10000"/>
                  <a:gd name="connsiteX4" fmla="*/ 0 w 10000"/>
                  <a:gd name="connsiteY4" fmla="*/ 10000 h 10000"/>
                  <a:gd name="connsiteX0" fmla="*/ 0 w 13050"/>
                  <a:gd name="connsiteY0" fmla="*/ 10000 h 10000"/>
                  <a:gd name="connsiteX1" fmla="*/ 2000 w 13050"/>
                  <a:gd name="connsiteY1" fmla="*/ 0 h 10000"/>
                  <a:gd name="connsiteX2" fmla="*/ 13050 w 13050"/>
                  <a:gd name="connsiteY2" fmla="*/ 0 h 10000"/>
                  <a:gd name="connsiteX3" fmla="*/ 8000 w 13050"/>
                  <a:gd name="connsiteY3" fmla="*/ 10000 h 10000"/>
                  <a:gd name="connsiteX4" fmla="*/ 0 w 13050"/>
                  <a:gd name="connsiteY4" fmla="*/ 10000 h 10000"/>
                  <a:gd name="connsiteX0" fmla="*/ 0 w 13050"/>
                  <a:gd name="connsiteY0" fmla="*/ 10000 h 10000"/>
                  <a:gd name="connsiteX1" fmla="*/ 5300 w 13050"/>
                  <a:gd name="connsiteY1" fmla="*/ 0 h 10000"/>
                  <a:gd name="connsiteX2" fmla="*/ 13050 w 13050"/>
                  <a:gd name="connsiteY2" fmla="*/ 0 h 10000"/>
                  <a:gd name="connsiteX3" fmla="*/ 8000 w 13050"/>
                  <a:gd name="connsiteY3" fmla="*/ 10000 h 10000"/>
                  <a:gd name="connsiteX4" fmla="*/ 0 w 13050"/>
                  <a:gd name="connsiteY4" fmla="*/ 1000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050" h="10000">
                    <a:moveTo>
                      <a:pt x="0" y="10000"/>
                    </a:moveTo>
                    <a:lnTo>
                      <a:pt x="5300" y="0"/>
                    </a:lnTo>
                    <a:lnTo>
                      <a:pt x="13050" y="0"/>
                    </a:lnTo>
                    <a:lnTo>
                      <a:pt x="8000" y="10000"/>
                    </a:lnTo>
                    <a:lnTo>
                      <a:pt x="0" y="10000"/>
                    </a:lnTo>
                    <a:close/>
                  </a:path>
                </a:pathLst>
              </a:custGeom>
              <a:solidFill>
                <a:schemeClr val="bg2">
                  <a:alpha val="74902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no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13" name="Half Frame 12"/>
              <p:cNvSpPr/>
              <p:nvPr/>
            </p:nvSpPr>
            <p:spPr>
              <a:xfrm rot="8142470">
                <a:off x="1913106" y="1861441"/>
                <a:ext cx="281314" cy="336605"/>
              </a:xfrm>
              <a:prstGeom prst="halfFrame">
                <a:avLst>
                  <a:gd name="adj1" fmla="val 26576"/>
                  <a:gd name="adj2" fmla="val 25856"/>
                </a:avLst>
              </a:prstGeom>
              <a:solidFill>
                <a:srgbClr val="72C7E7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1297256" y="1641080"/>
                <a:ext cx="756508" cy="1324751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6000" dirty="0" smtClean="0">
                    <a:solidFill>
                      <a:srgbClr val="72C7E7"/>
                    </a:solidFill>
                  </a:rPr>
                  <a:t>1</a:t>
                </a:r>
              </a:p>
            </p:txBody>
          </p:sp>
          <p:sp>
            <p:nvSpPr>
              <p:cNvPr id="15" name="Half Frame 14"/>
              <p:cNvSpPr/>
              <p:nvPr/>
            </p:nvSpPr>
            <p:spPr>
              <a:xfrm rot="8142470">
                <a:off x="1742546" y="3465057"/>
                <a:ext cx="281314" cy="336605"/>
              </a:xfrm>
              <a:prstGeom prst="halfFrame">
                <a:avLst>
                  <a:gd name="adj1" fmla="val 26576"/>
                  <a:gd name="adj2" fmla="val 25856"/>
                </a:avLst>
              </a:prstGeom>
              <a:solidFill>
                <a:srgbClr val="8C8C8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0976" y="3244696"/>
                <a:ext cx="756508" cy="1324751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6000" dirty="0" smtClean="0">
                    <a:solidFill>
                      <a:srgbClr val="8C8C8C"/>
                    </a:solidFill>
                  </a:rPr>
                  <a:t>2</a:t>
                </a:r>
              </a:p>
            </p:txBody>
          </p:sp>
          <p:sp>
            <p:nvSpPr>
              <p:cNvPr id="17" name="Half Frame 16"/>
              <p:cNvSpPr/>
              <p:nvPr/>
            </p:nvSpPr>
            <p:spPr>
              <a:xfrm rot="8142470">
                <a:off x="1476687" y="4973818"/>
                <a:ext cx="281314" cy="336605"/>
              </a:xfrm>
              <a:prstGeom prst="halfFrame">
                <a:avLst>
                  <a:gd name="adj1" fmla="val 26576"/>
                  <a:gd name="adj2" fmla="val 25856"/>
                </a:avLst>
              </a:prstGeom>
              <a:solidFill>
                <a:srgbClr val="8C8C8C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822737" y="4753459"/>
                <a:ext cx="756508" cy="1324751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>
                <a:spAutoFit/>
              </a:bodyPr>
              <a:lstStyle/>
              <a:p>
                <a:pPr algn="ctr"/>
                <a:r>
                  <a:rPr lang="en-US" sz="6000" dirty="0" smtClean="0">
                    <a:solidFill>
                      <a:srgbClr val="8C8C8C"/>
                    </a:solidFill>
                  </a:rPr>
                  <a:t>3</a:t>
                </a:r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3055962" y="1867548"/>
              <a:ext cx="3870011" cy="79939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uk-UA" sz="1400" dirty="0" smtClean="0">
                  <a:solidFill>
                    <a:schemeClr val="bg2"/>
                  </a:solidFill>
                </a:rPr>
                <a:t>Слід мати на увазі, що грошові потоки генеруються комплексом необоротних та оборотних активів</a:t>
              </a:r>
              <a:endParaRPr lang="uk-UA" sz="1400" dirty="0">
                <a:solidFill>
                  <a:schemeClr val="bg2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749036" y="3361941"/>
              <a:ext cx="3509224" cy="1065861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uk-UA" sz="1400" dirty="0" smtClean="0">
                  <a:solidFill>
                    <a:schemeClr val="bg2"/>
                  </a:solidFill>
                </a:rPr>
                <a:t>Врахування вартості товарного знаку. Як варіант – через включення до складу витрат гіпотетичних платежів роялті</a:t>
              </a:r>
              <a:endParaRPr lang="uk-UA" sz="1400" dirty="0">
                <a:solidFill>
                  <a:schemeClr val="bg2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576182" y="4905798"/>
              <a:ext cx="4258964" cy="1065861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az-Cyrl-AZ" sz="1400" dirty="0">
                  <a:solidFill>
                    <a:schemeClr val="bg2"/>
                  </a:solidFill>
                </a:rPr>
                <a:t>В </a:t>
              </a:r>
              <a:r>
                <a:rPr lang="uk-UA" sz="1400" dirty="0" smtClean="0">
                  <a:solidFill>
                    <a:schemeClr val="bg2"/>
                  </a:solidFill>
                </a:rPr>
                <a:t>певних випадках може бути прийнятною більш складна схема розрахунку через виділення плати за використання інших активів</a:t>
              </a:r>
              <a:endParaRPr lang="uk-UA" sz="1400" dirty="0">
                <a:solidFill>
                  <a:schemeClr val="bg2"/>
                </a:solidFill>
              </a:endParaRPr>
            </a:p>
          </p:txBody>
        </p:sp>
      </p:grpSp>
      <p:sp>
        <p:nvSpPr>
          <p:cNvPr id="22" name="Footer Placeholder 4"/>
          <p:cNvSpPr txBox="1">
            <a:spLocks/>
          </p:cNvSpPr>
          <p:nvPr/>
        </p:nvSpPr>
        <p:spPr>
          <a:xfrm>
            <a:off x="430213" y="7092205"/>
            <a:ext cx="794630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rgbClr val="8C8C8C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00" dirty="0" smtClean="0">
                <a:solidFill>
                  <a:schemeClr val="tx2"/>
                </a:solidFill>
              </a:rPr>
              <a:t>Артур </a:t>
            </a:r>
            <a:r>
              <a:rPr lang="uk-UA" sz="900" dirty="0" err="1" smtClean="0">
                <a:solidFill>
                  <a:schemeClr val="tx2"/>
                </a:solidFill>
              </a:rPr>
              <a:t>Огаджанян</a:t>
            </a:r>
            <a:r>
              <a:rPr lang="uk-UA" sz="900" dirty="0" smtClean="0">
                <a:solidFill>
                  <a:schemeClr val="tx2"/>
                </a:solidFill>
              </a:rPr>
              <a:t> «Практичні аспекти оцінки бізнесу»</a:t>
            </a:r>
            <a:endParaRPr lang="uk-UA" sz="9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13716" y="375558"/>
            <a:ext cx="7669646" cy="461665"/>
          </a:xfrm>
        </p:spPr>
        <p:txBody>
          <a:bodyPr>
            <a:spAutoFit/>
          </a:bodyPr>
          <a:lstStyle/>
          <a:p>
            <a:r>
              <a:rPr lang="uk-UA" dirty="0"/>
              <a:t>Об’єкт </a:t>
            </a:r>
            <a:r>
              <a:rPr lang="uk-UA" dirty="0" smtClean="0"/>
              <a:t>оцінки (1/4)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163017" y="1899725"/>
            <a:ext cx="96473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471" lvl="1" indent="-314982"/>
            <a:r>
              <a:rPr lang="uk-UA" sz="2000" b="1" dirty="0" smtClean="0">
                <a:solidFill>
                  <a:schemeClr val="accent3"/>
                </a:solidFill>
              </a:rPr>
              <a:t>Рівні вартості бізнесу відповідно </a:t>
            </a:r>
            <a:r>
              <a:rPr lang="uk-UA" sz="2000" b="1" dirty="0" smtClean="0">
                <a:solidFill>
                  <a:schemeClr val="accent3"/>
                </a:solidFill>
              </a:rPr>
              <a:t>до МСО 2017</a:t>
            </a:r>
            <a:endParaRPr lang="uk-UA" sz="2000" b="1" dirty="0">
              <a:solidFill>
                <a:schemeClr val="accent3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 rot="18913742">
            <a:off x="4539512" y="3928265"/>
            <a:ext cx="1224136" cy="1224136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>
            <a:spAutoFit/>
          </a:bodyPr>
          <a:lstStyle/>
          <a:p>
            <a:pPr algn="ctr"/>
            <a:endParaRPr lang="en-US" sz="1400" dirty="0" err="1" smtClean="0">
              <a:solidFill>
                <a:schemeClr val="tx2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 rot="18913742">
            <a:off x="4328565" y="3639420"/>
            <a:ext cx="432048" cy="544290"/>
            <a:chOff x="6420109" y="1454894"/>
            <a:chExt cx="432048" cy="544290"/>
          </a:xfrm>
          <a:solidFill>
            <a:schemeClr val="accent2"/>
          </a:solidFill>
        </p:grpSpPr>
        <p:sp>
          <p:nvSpPr>
            <p:cNvPr id="74" name="Oval 73"/>
            <p:cNvSpPr/>
            <p:nvPr/>
          </p:nvSpPr>
          <p:spPr>
            <a:xfrm>
              <a:off x="6420109" y="1454894"/>
              <a:ext cx="432048" cy="432048"/>
            </a:xfrm>
            <a:prstGeom prst="ellipse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chemeClr val="tx2"/>
                </a:solidFill>
              </a:endParaRPr>
            </a:p>
          </p:txBody>
        </p:sp>
        <p:sp>
          <p:nvSpPr>
            <p:cNvPr id="75" name="Rectangle 12"/>
            <p:cNvSpPr/>
            <p:nvPr/>
          </p:nvSpPr>
          <p:spPr>
            <a:xfrm>
              <a:off x="6509968" y="1832496"/>
              <a:ext cx="252413" cy="166688"/>
            </a:xfrm>
            <a:custGeom>
              <a:avLst/>
              <a:gdLst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2413" h="166688">
                  <a:moveTo>
                    <a:pt x="0" y="0"/>
                  </a:moveTo>
                  <a:lnTo>
                    <a:pt x="252413" y="0"/>
                  </a:lnTo>
                  <a:cubicBezTo>
                    <a:pt x="195263" y="55563"/>
                    <a:pt x="216695" y="118268"/>
                    <a:pt x="252413" y="166688"/>
                  </a:cubicBezTo>
                  <a:lnTo>
                    <a:pt x="0" y="166688"/>
                  </a:lnTo>
                  <a:cubicBezTo>
                    <a:pt x="35719" y="113506"/>
                    <a:pt x="52388" y="62707"/>
                    <a:pt x="0" y="0"/>
                  </a:cubicBez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chemeClr val="tx2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 rot="2713742">
            <a:off x="4688310" y="4518637"/>
            <a:ext cx="432048" cy="533946"/>
            <a:chOff x="6420109" y="1454894"/>
            <a:chExt cx="432048" cy="533946"/>
          </a:xfrm>
          <a:solidFill>
            <a:schemeClr val="bg2"/>
          </a:solidFill>
        </p:grpSpPr>
        <p:sp>
          <p:nvSpPr>
            <p:cNvPr id="72" name="Oval 71"/>
            <p:cNvSpPr/>
            <p:nvPr/>
          </p:nvSpPr>
          <p:spPr>
            <a:xfrm>
              <a:off x="6420109" y="1454894"/>
              <a:ext cx="432048" cy="432048"/>
            </a:xfrm>
            <a:prstGeom prst="ellips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chemeClr val="tx2"/>
                </a:solidFill>
              </a:endParaRPr>
            </a:p>
          </p:txBody>
        </p:sp>
        <p:sp>
          <p:nvSpPr>
            <p:cNvPr id="73" name="Rectangle 12"/>
            <p:cNvSpPr/>
            <p:nvPr/>
          </p:nvSpPr>
          <p:spPr>
            <a:xfrm>
              <a:off x="6509927" y="1822152"/>
              <a:ext cx="252413" cy="166688"/>
            </a:xfrm>
            <a:custGeom>
              <a:avLst/>
              <a:gdLst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2413" h="166688">
                  <a:moveTo>
                    <a:pt x="0" y="0"/>
                  </a:moveTo>
                  <a:lnTo>
                    <a:pt x="252413" y="0"/>
                  </a:lnTo>
                  <a:cubicBezTo>
                    <a:pt x="195263" y="55563"/>
                    <a:pt x="216695" y="118268"/>
                    <a:pt x="252413" y="166688"/>
                  </a:cubicBezTo>
                  <a:lnTo>
                    <a:pt x="0" y="166688"/>
                  </a:lnTo>
                  <a:cubicBezTo>
                    <a:pt x="35719" y="113506"/>
                    <a:pt x="52388" y="6270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chemeClr val="tx2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 rot="13513742" flipH="1">
            <a:off x="5182803" y="4028082"/>
            <a:ext cx="432048" cy="533946"/>
            <a:chOff x="6420109" y="1454894"/>
            <a:chExt cx="432048" cy="533946"/>
          </a:xfrm>
          <a:solidFill>
            <a:schemeClr val="bg2"/>
          </a:solidFill>
        </p:grpSpPr>
        <p:sp>
          <p:nvSpPr>
            <p:cNvPr id="70" name="Oval 69"/>
            <p:cNvSpPr/>
            <p:nvPr/>
          </p:nvSpPr>
          <p:spPr>
            <a:xfrm>
              <a:off x="6420109" y="1454894"/>
              <a:ext cx="432048" cy="432048"/>
            </a:xfrm>
            <a:prstGeom prst="ellipse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chemeClr val="tx2"/>
                </a:solidFill>
              </a:endParaRPr>
            </a:p>
          </p:txBody>
        </p:sp>
        <p:sp>
          <p:nvSpPr>
            <p:cNvPr id="71" name="Rectangle 12"/>
            <p:cNvSpPr/>
            <p:nvPr/>
          </p:nvSpPr>
          <p:spPr>
            <a:xfrm>
              <a:off x="6509927" y="1822152"/>
              <a:ext cx="252413" cy="166688"/>
            </a:xfrm>
            <a:custGeom>
              <a:avLst/>
              <a:gdLst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2413" h="166688">
                  <a:moveTo>
                    <a:pt x="0" y="0"/>
                  </a:moveTo>
                  <a:lnTo>
                    <a:pt x="252413" y="0"/>
                  </a:lnTo>
                  <a:cubicBezTo>
                    <a:pt x="195263" y="55563"/>
                    <a:pt x="216695" y="118268"/>
                    <a:pt x="252413" y="166688"/>
                  </a:cubicBezTo>
                  <a:lnTo>
                    <a:pt x="0" y="166688"/>
                  </a:lnTo>
                  <a:cubicBezTo>
                    <a:pt x="35719" y="113506"/>
                    <a:pt x="52388" y="62707"/>
                    <a:pt x="0" y="0"/>
                  </a:cubicBezTo>
                  <a:close/>
                </a:path>
              </a:pathLst>
            </a:cu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chemeClr val="tx2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 rot="2732396">
            <a:off x="5396395" y="2517738"/>
            <a:ext cx="1242459" cy="2289995"/>
            <a:chOff x="5997012" y="1454894"/>
            <a:chExt cx="1242459" cy="2289995"/>
          </a:xfrm>
        </p:grpSpPr>
        <p:sp>
          <p:nvSpPr>
            <p:cNvPr id="57" name="Rectangle 56"/>
            <p:cNvSpPr/>
            <p:nvPr/>
          </p:nvSpPr>
          <p:spPr>
            <a:xfrm>
              <a:off x="6012160" y="1988840"/>
              <a:ext cx="1224136" cy="1224136"/>
            </a:xfrm>
            <a:prstGeom prst="rect">
              <a:avLst/>
            </a:prstGeom>
            <a:solidFill>
              <a:srgbClr val="00A1DE"/>
            </a:solidFill>
            <a:ln w="12700">
              <a:solidFill>
                <a:srgbClr val="00A1D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chemeClr val="tx2"/>
                </a:solidFill>
              </a:endParaRPr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6420109" y="1454894"/>
              <a:ext cx="432048" cy="533946"/>
              <a:chOff x="6420109" y="1454894"/>
              <a:chExt cx="432048" cy="533946"/>
            </a:xfrm>
          </p:grpSpPr>
          <p:sp>
            <p:nvSpPr>
              <p:cNvPr id="68" name="Oval 67"/>
              <p:cNvSpPr/>
              <p:nvPr/>
            </p:nvSpPr>
            <p:spPr>
              <a:xfrm>
                <a:off x="6420109" y="1454894"/>
                <a:ext cx="432048" cy="432048"/>
              </a:xfrm>
              <a:prstGeom prst="ellipse">
                <a:avLst/>
              </a:prstGeom>
              <a:solidFill>
                <a:srgbClr val="00A1DE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69" name="Rectangle 12"/>
              <p:cNvSpPr/>
              <p:nvPr/>
            </p:nvSpPr>
            <p:spPr>
              <a:xfrm>
                <a:off x="6509927" y="1822152"/>
                <a:ext cx="252413" cy="166688"/>
              </a:xfrm>
              <a:custGeom>
                <a:avLst/>
                <a:gdLst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2413" h="166688">
                    <a:moveTo>
                      <a:pt x="0" y="0"/>
                    </a:moveTo>
                    <a:lnTo>
                      <a:pt x="252413" y="0"/>
                    </a:lnTo>
                    <a:cubicBezTo>
                      <a:pt x="195263" y="55563"/>
                      <a:pt x="216695" y="118268"/>
                      <a:pt x="252413" y="166688"/>
                    </a:cubicBezTo>
                    <a:lnTo>
                      <a:pt x="0" y="166688"/>
                    </a:lnTo>
                    <a:cubicBezTo>
                      <a:pt x="35719" y="113506"/>
                      <a:pt x="52388" y="62707"/>
                      <a:pt x="0" y="0"/>
                    </a:cubicBezTo>
                    <a:close/>
                  </a:path>
                </a:pathLst>
              </a:custGeom>
              <a:solidFill>
                <a:srgbClr val="00A1DE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 flipV="1">
              <a:off x="6422080" y="3210943"/>
              <a:ext cx="432048" cy="533946"/>
              <a:chOff x="6420109" y="1454894"/>
              <a:chExt cx="432048" cy="533946"/>
            </a:xfrm>
          </p:grpSpPr>
          <p:sp>
            <p:nvSpPr>
              <p:cNvPr id="66" name="Oval 65"/>
              <p:cNvSpPr/>
              <p:nvPr/>
            </p:nvSpPr>
            <p:spPr>
              <a:xfrm>
                <a:off x="6420109" y="1454894"/>
                <a:ext cx="432048" cy="432048"/>
              </a:xfrm>
              <a:prstGeom prst="ellipse">
                <a:avLst/>
              </a:prstGeom>
              <a:solidFill>
                <a:srgbClr val="00A1DE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67" name="Rectangle 12"/>
              <p:cNvSpPr/>
              <p:nvPr/>
            </p:nvSpPr>
            <p:spPr>
              <a:xfrm>
                <a:off x="6509927" y="1822152"/>
                <a:ext cx="252413" cy="166688"/>
              </a:xfrm>
              <a:custGeom>
                <a:avLst/>
                <a:gdLst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2413" h="166688">
                    <a:moveTo>
                      <a:pt x="0" y="0"/>
                    </a:moveTo>
                    <a:lnTo>
                      <a:pt x="252413" y="0"/>
                    </a:lnTo>
                    <a:cubicBezTo>
                      <a:pt x="195263" y="55563"/>
                      <a:pt x="216695" y="118268"/>
                      <a:pt x="252413" y="166688"/>
                    </a:cubicBezTo>
                    <a:lnTo>
                      <a:pt x="0" y="166688"/>
                    </a:lnTo>
                    <a:cubicBezTo>
                      <a:pt x="35719" y="113506"/>
                      <a:pt x="52388" y="62707"/>
                      <a:pt x="0" y="0"/>
                    </a:cubicBezTo>
                    <a:close/>
                  </a:path>
                </a:pathLst>
              </a:custGeom>
              <a:solidFill>
                <a:srgbClr val="00A1DE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 rot="5400000">
              <a:off x="6053948" y="2327949"/>
              <a:ext cx="432048" cy="545920"/>
              <a:chOff x="6420109" y="1454894"/>
              <a:chExt cx="432048" cy="545920"/>
            </a:xfrm>
            <a:solidFill>
              <a:schemeClr val="bg2"/>
            </a:solidFill>
          </p:grpSpPr>
          <p:sp>
            <p:nvSpPr>
              <p:cNvPr id="64" name="Oval 63"/>
              <p:cNvSpPr/>
              <p:nvPr/>
            </p:nvSpPr>
            <p:spPr>
              <a:xfrm>
                <a:off x="6420109" y="1454894"/>
                <a:ext cx="432048" cy="432048"/>
              </a:xfrm>
              <a:prstGeom prst="ellipse">
                <a:avLst/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65" name="Rectangle 12"/>
              <p:cNvSpPr/>
              <p:nvPr/>
            </p:nvSpPr>
            <p:spPr>
              <a:xfrm>
                <a:off x="6510040" y="1834126"/>
                <a:ext cx="252413" cy="166688"/>
              </a:xfrm>
              <a:custGeom>
                <a:avLst/>
                <a:gdLst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2413" h="166688">
                    <a:moveTo>
                      <a:pt x="0" y="0"/>
                    </a:moveTo>
                    <a:lnTo>
                      <a:pt x="252413" y="0"/>
                    </a:lnTo>
                    <a:cubicBezTo>
                      <a:pt x="195263" y="55563"/>
                      <a:pt x="216695" y="118268"/>
                      <a:pt x="252413" y="166688"/>
                    </a:cubicBezTo>
                    <a:lnTo>
                      <a:pt x="0" y="166688"/>
                    </a:lnTo>
                    <a:cubicBezTo>
                      <a:pt x="35719" y="113506"/>
                      <a:pt x="52388" y="62707"/>
                      <a:pt x="0" y="0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 rot="16200000" flipH="1">
              <a:off x="6756474" y="2333935"/>
              <a:ext cx="432048" cy="533946"/>
              <a:chOff x="6420109" y="1454894"/>
              <a:chExt cx="432048" cy="533946"/>
            </a:xfrm>
            <a:solidFill>
              <a:schemeClr val="bg2"/>
            </a:solidFill>
          </p:grpSpPr>
          <p:sp>
            <p:nvSpPr>
              <p:cNvPr id="62" name="Oval 61"/>
              <p:cNvSpPr/>
              <p:nvPr/>
            </p:nvSpPr>
            <p:spPr>
              <a:xfrm>
                <a:off x="6420109" y="1454894"/>
                <a:ext cx="432048" cy="432048"/>
              </a:xfrm>
              <a:prstGeom prst="ellipse">
                <a:avLst/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63" name="Rectangle 12"/>
              <p:cNvSpPr/>
              <p:nvPr/>
            </p:nvSpPr>
            <p:spPr>
              <a:xfrm>
                <a:off x="6509927" y="1822152"/>
                <a:ext cx="252413" cy="166688"/>
              </a:xfrm>
              <a:custGeom>
                <a:avLst/>
                <a:gdLst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2413" h="166688">
                    <a:moveTo>
                      <a:pt x="0" y="0"/>
                    </a:moveTo>
                    <a:lnTo>
                      <a:pt x="252413" y="0"/>
                    </a:lnTo>
                    <a:cubicBezTo>
                      <a:pt x="195263" y="55563"/>
                      <a:pt x="216695" y="118268"/>
                      <a:pt x="252413" y="166688"/>
                    </a:cubicBezTo>
                    <a:lnTo>
                      <a:pt x="0" y="166688"/>
                    </a:lnTo>
                    <a:cubicBezTo>
                      <a:pt x="35719" y="113506"/>
                      <a:pt x="52388" y="62707"/>
                      <a:pt x="0" y="0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 rot="8141066">
            <a:off x="6280893" y="3399856"/>
            <a:ext cx="1230486" cy="2281014"/>
            <a:chOff x="6008985" y="1454894"/>
            <a:chExt cx="1230486" cy="2281014"/>
          </a:xfrm>
          <a:solidFill>
            <a:schemeClr val="accent4"/>
          </a:solidFill>
        </p:grpSpPr>
        <p:sp>
          <p:nvSpPr>
            <p:cNvPr id="44" name="Rectangle 43"/>
            <p:cNvSpPr/>
            <p:nvPr/>
          </p:nvSpPr>
          <p:spPr>
            <a:xfrm>
              <a:off x="6012160" y="1988840"/>
              <a:ext cx="1224136" cy="1224136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chemeClr val="tx2"/>
                </a:solidFill>
              </a:endParaRP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6420109" y="1454894"/>
              <a:ext cx="432048" cy="544290"/>
              <a:chOff x="6420109" y="1454894"/>
              <a:chExt cx="432048" cy="544290"/>
            </a:xfrm>
            <a:grpFill/>
          </p:grpSpPr>
          <p:sp>
            <p:nvSpPr>
              <p:cNvPr id="55" name="Oval 54"/>
              <p:cNvSpPr/>
              <p:nvPr/>
            </p:nvSpPr>
            <p:spPr>
              <a:xfrm>
                <a:off x="6420109" y="1454894"/>
                <a:ext cx="432048" cy="432048"/>
              </a:xfrm>
              <a:prstGeom prst="ellipse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56" name="Rectangle 12"/>
              <p:cNvSpPr/>
              <p:nvPr/>
            </p:nvSpPr>
            <p:spPr>
              <a:xfrm>
                <a:off x="6510051" y="1832496"/>
                <a:ext cx="252413" cy="166688"/>
              </a:xfrm>
              <a:custGeom>
                <a:avLst/>
                <a:gdLst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2413" h="166688">
                    <a:moveTo>
                      <a:pt x="0" y="0"/>
                    </a:moveTo>
                    <a:lnTo>
                      <a:pt x="252413" y="0"/>
                    </a:lnTo>
                    <a:cubicBezTo>
                      <a:pt x="195263" y="55563"/>
                      <a:pt x="216695" y="118268"/>
                      <a:pt x="252413" y="166688"/>
                    </a:cubicBezTo>
                    <a:lnTo>
                      <a:pt x="0" y="166688"/>
                    </a:lnTo>
                    <a:cubicBezTo>
                      <a:pt x="35719" y="113506"/>
                      <a:pt x="52388" y="62707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 flipV="1">
              <a:off x="6421972" y="3201963"/>
              <a:ext cx="432048" cy="533945"/>
              <a:chOff x="6420001" y="1463875"/>
              <a:chExt cx="432048" cy="533945"/>
            </a:xfrm>
            <a:grpFill/>
          </p:grpSpPr>
          <p:sp>
            <p:nvSpPr>
              <p:cNvPr id="53" name="Oval 52"/>
              <p:cNvSpPr/>
              <p:nvPr/>
            </p:nvSpPr>
            <p:spPr>
              <a:xfrm>
                <a:off x="6420001" y="1463875"/>
                <a:ext cx="432048" cy="432048"/>
              </a:xfrm>
              <a:prstGeom prst="ellipse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54" name="Rectangle 12"/>
              <p:cNvSpPr/>
              <p:nvPr/>
            </p:nvSpPr>
            <p:spPr>
              <a:xfrm>
                <a:off x="6509820" y="1831132"/>
                <a:ext cx="252413" cy="166688"/>
              </a:xfrm>
              <a:custGeom>
                <a:avLst/>
                <a:gdLst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2413" h="166688">
                    <a:moveTo>
                      <a:pt x="0" y="0"/>
                    </a:moveTo>
                    <a:lnTo>
                      <a:pt x="252413" y="0"/>
                    </a:lnTo>
                    <a:cubicBezTo>
                      <a:pt x="195263" y="55563"/>
                      <a:pt x="216695" y="118268"/>
                      <a:pt x="252413" y="166688"/>
                    </a:cubicBezTo>
                    <a:lnTo>
                      <a:pt x="0" y="166688"/>
                    </a:lnTo>
                    <a:cubicBezTo>
                      <a:pt x="35719" y="113506"/>
                      <a:pt x="52388" y="62707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 rot="5400000">
              <a:off x="6059934" y="2333935"/>
              <a:ext cx="432048" cy="533946"/>
              <a:chOff x="6420109" y="1454894"/>
              <a:chExt cx="432048" cy="533946"/>
            </a:xfrm>
            <a:grpFill/>
          </p:grpSpPr>
          <p:sp>
            <p:nvSpPr>
              <p:cNvPr id="51" name="Oval 50"/>
              <p:cNvSpPr/>
              <p:nvPr/>
            </p:nvSpPr>
            <p:spPr>
              <a:xfrm>
                <a:off x="6420109" y="1454894"/>
                <a:ext cx="432048" cy="432048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52" name="Rectangle 12"/>
              <p:cNvSpPr/>
              <p:nvPr/>
            </p:nvSpPr>
            <p:spPr>
              <a:xfrm>
                <a:off x="6509927" y="1822152"/>
                <a:ext cx="252413" cy="166688"/>
              </a:xfrm>
              <a:custGeom>
                <a:avLst/>
                <a:gdLst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2413" h="166688">
                    <a:moveTo>
                      <a:pt x="0" y="0"/>
                    </a:moveTo>
                    <a:lnTo>
                      <a:pt x="252413" y="0"/>
                    </a:lnTo>
                    <a:cubicBezTo>
                      <a:pt x="195263" y="55563"/>
                      <a:pt x="216695" y="118268"/>
                      <a:pt x="252413" y="166688"/>
                    </a:cubicBezTo>
                    <a:lnTo>
                      <a:pt x="0" y="166688"/>
                    </a:lnTo>
                    <a:cubicBezTo>
                      <a:pt x="35719" y="113506"/>
                      <a:pt x="52388" y="62707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 rot="16200000" flipH="1">
              <a:off x="6756474" y="2333935"/>
              <a:ext cx="432048" cy="533946"/>
              <a:chOff x="6420109" y="1454894"/>
              <a:chExt cx="432048" cy="533946"/>
            </a:xfrm>
            <a:grpFill/>
          </p:grpSpPr>
          <p:sp>
            <p:nvSpPr>
              <p:cNvPr id="49" name="Oval 48"/>
              <p:cNvSpPr/>
              <p:nvPr/>
            </p:nvSpPr>
            <p:spPr>
              <a:xfrm>
                <a:off x="6420109" y="1454894"/>
                <a:ext cx="432048" cy="432048"/>
              </a:xfrm>
              <a:prstGeom prst="ellipse">
                <a:avLst/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50" name="Rectangle 12"/>
              <p:cNvSpPr/>
              <p:nvPr/>
            </p:nvSpPr>
            <p:spPr>
              <a:xfrm>
                <a:off x="6509927" y="1822152"/>
                <a:ext cx="252413" cy="166688"/>
              </a:xfrm>
              <a:custGeom>
                <a:avLst/>
                <a:gdLst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2413" h="166688">
                    <a:moveTo>
                      <a:pt x="0" y="0"/>
                    </a:moveTo>
                    <a:lnTo>
                      <a:pt x="252413" y="0"/>
                    </a:lnTo>
                    <a:cubicBezTo>
                      <a:pt x="195263" y="55563"/>
                      <a:pt x="216695" y="118268"/>
                      <a:pt x="252413" y="166688"/>
                    </a:cubicBezTo>
                    <a:lnTo>
                      <a:pt x="0" y="166688"/>
                    </a:lnTo>
                    <a:cubicBezTo>
                      <a:pt x="35719" y="113506"/>
                      <a:pt x="52388" y="62707"/>
                      <a:pt x="0" y="0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 rot="13491341">
            <a:off x="5408614" y="4277315"/>
            <a:ext cx="1243524" cy="2278358"/>
            <a:chOff x="6008985" y="1442046"/>
            <a:chExt cx="1243524" cy="2278358"/>
          </a:xfrm>
          <a:solidFill>
            <a:schemeClr val="accent1"/>
          </a:solidFill>
        </p:grpSpPr>
        <p:sp>
          <p:nvSpPr>
            <p:cNvPr id="31" name="Rectangle 30"/>
            <p:cNvSpPr/>
            <p:nvPr/>
          </p:nvSpPr>
          <p:spPr>
            <a:xfrm>
              <a:off x="6028373" y="1976062"/>
              <a:ext cx="1224136" cy="1224136"/>
            </a:xfrm>
            <a:prstGeom prst="rect">
              <a:avLst/>
            </a:prstGeom>
            <a:grp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chemeClr val="tx2"/>
                </a:solidFill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6436261" y="1442046"/>
              <a:ext cx="432048" cy="544289"/>
              <a:chOff x="6436261" y="1442046"/>
              <a:chExt cx="432048" cy="544289"/>
            </a:xfrm>
            <a:grpFill/>
          </p:grpSpPr>
          <p:sp>
            <p:nvSpPr>
              <p:cNvPr id="42" name="Oval 41"/>
              <p:cNvSpPr/>
              <p:nvPr/>
            </p:nvSpPr>
            <p:spPr>
              <a:xfrm>
                <a:off x="6436261" y="1442046"/>
                <a:ext cx="432048" cy="432048"/>
              </a:xfrm>
              <a:prstGeom prst="ellipse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43" name="Rectangle 12"/>
              <p:cNvSpPr/>
              <p:nvPr/>
            </p:nvSpPr>
            <p:spPr>
              <a:xfrm>
                <a:off x="6526051" y="1819647"/>
                <a:ext cx="252413" cy="166688"/>
              </a:xfrm>
              <a:custGeom>
                <a:avLst/>
                <a:gdLst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2413" h="166688">
                    <a:moveTo>
                      <a:pt x="0" y="0"/>
                    </a:moveTo>
                    <a:lnTo>
                      <a:pt x="252413" y="0"/>
                    </a:lnTo>
                    <a:cubicBezTo>
                      <a:pt x="195263" y="55563"/>
                      <a:pt x="216695" y="118268"/>
                      <a:pt x="252413" y="166688"/>
                    </a:cubicBezTo>
                    <a:lnTo>
                      <a:pt x="0" y="166688"/>
                    </a:lnTo>
                    <a:cubicBezTo>
                      <a:pt x="35719" y="113506"/>
                      <a:pt x="52388" y="62707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 flipV="1">
              <a:off x="6427182" y="3186460"/>
              <a:ext cx="432048" cy="533944"/>
              <a:chOff x="6425211" y="1479379"/>
              <a:chExt cx="432048" cy="533944"/>
            </a:xfrm>
            <a:grpFill/>
          </p:grpSpPr>
          <p:sp>
            <p:nvSpPr>
              <p:cNvPr id="40" name="Oval 39"/>
              <p:cNvSpPr/>
              <p:nvPr/>
            </p:nvSpPr>
            <p:spPr>
              <a:xfrm>
                <a:off x="6425211" y="1479379"/>
                <a:ext cx="432048" cy="432048"/>
              </a:xfrm>
              <a:prstGeom prst="ellipse">
                <a:avLst/>
              </a:pr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41" name="Rectangle 12"/>
              <p:cNvSpPr/>
              <p:nvPr/>
            </p:nvSpPr>
            <p:spPr>
              <a:xfrm>
                <a:off x="6515031" y="1846635"/>
                <a:ext cx="252413" cy="166688"/>
              </a:xfrm>
              <a:custGeom>
                <a:avLst/>
                <a:gdLst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2413" h="166688">
                    <a:moveTo>
                      <a:pt x="0" y="0"/>
                    </a:moveTo>
                    <a:lnTo>
                      <a:pt x="252413" y="0"/>
                    </a:lnTo>
                    <a:cubicBezTo>
                      <a:pt x="195263" y="55563"/>
                      <a:pt x="216695" y="118268"/>
                      <a:pt x="252413" y="166688"/>
                    </a:cubicBezTo>
                    <a:lnTo>
                      <a:pt x="0" y="166688"/>
                    </a:lnTo>
                    <a:cubicBezTo>
                      <a:pt x="35719" y="113506"/>
                      <a:pt x="52388" y="62707"/>
                      <a:pt x="0" y="0"/>
                    </a:cubicBezTo>
                    <a:close/>
                  </a:path>
                </a:pathLst>
              </a:custGeom>
              <a:grp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34" name="Group 33"/>
            <p:cNvGrpSpPr/>
            <p:nvPr/>
          </p:nvGrpSpPr>
          <p:grpSpPr>
            <a:xfrm rot="5400000">
              <a:off x="6059934" y="2333935"/>
              <a:ext cx="432048" cy="533946"/>
              <a:chOff x="6420109" y="1454894"/>
              <a:chExt cx="432048" cy="533946"/>
            </a:xfrm>
            <a:grpFill/>
          </p:grpSpPr>
          <p:sp>
            <p:nvSpPr>
              <p:cNvPr id="38" name="Oval 37"/>
              <p:cNvSpPr/>
              <p:nvPr/>
            </p:nvSpPr>
            <p:spPr>
              <a:xfrm>
                <a:off x="6420109" y="1454894"/>
                <a:ext cx="432048" cy="432048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39" name="Rectangle 12"/>
              <p:cNvSpPr/>
              <p:nvPr/>
            </p:nvSpPr>
            <p:spPr>
              <a:xfrm>
                <a:off x="6509927" y="1822152"/>
                <a:ext cx="252413" cy="166688"/>
              </a:xfrm>
              <a:custGeom>
                <a:avLst/>
                <a:gdLst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2413" h="166688">
                    <a:moveTo>
                      <a:pt x="0" y="0"/>
                    </a:moveTo>
                    <a:lnTo>
                      <a:pt x="252413" y="0"/>
                    </a:lnTo>
                    <a:cubicBezTo>
                      <a:pt x="195263" y="55563"/>
                      <a:pt x="216695" y="118268"/>
                      <a:pt x="252413" y="166688"/>
                    </a:cubicBezTo>
                    <a:lnTo>
                      <a:pt x="0" y="166688"/>
                    </a:lnTo>
                    <a:cubicBezTo>
                      <a:pt x="35719" y="113506"/>
                      <a:pt x="52388" y="62707"/>
                      <a:pt x="0" y="0"/>
                    </a:cubicBezTo>
                    <a:close/>
                  </a:path>
                </a:pathLst>
              </a:custGeom>
              <a:solidFill>
                <a:schemeClr val="bg2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 rot="16200000" flipH="1">
              <a:off x="6756475" y="2333935"/>
              <a:ext cx="432048" cy="533946"/>
              <a:chOff x="6420109" y="1454894"/>
              <a:chExt cx="432048" cy="533946"/>
            </a:xfrm>
            <a:grpFill/>
          </p:grpSpPr>
          <p:sp>
            <p:nvSpPr>
              <p:cNvPr id="36" name="Oval 35"/>
              <p:cNvSpPr/>
              <p:nvPr/>
            </p:nvSpPr>
            <p:spPr>
              <a:xfrm>
                <a:off x="6420109" y="1454894"/>
                <a:ext cx="432048" cy="432048"/>
              </a:xfrm>
              <a:prstGeom prst="ellipse">
                <a:avLst/>
              </a:pr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  <p:sp>
            <p:nvSpPr>
              <p:cNvPr id="37" name="Rectangle 12"/>
              <p:cNvSpPr/>
              <p:nvPr/>
            </p:nvSpPr>
            <p:spPr>
              <a:xfrm>
                <a:off x="6509927" y="1822152"/>
                <a:ext cx="252413" cy="166688"/>
              </a:xfrm>
              <a:custGeom>
                <a:avLst/>
                <a:gdLst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  <a:gd name="connsiteX0" fmla="*/ 0 w 252413"/>
                  <a:gd name="connsiteY0" fmla="*/ 0 h 166688"/>
                  <a:gd name="connsiteX1" fmla="*/ 252413 w 252413"/>
                  <a:gd name="connsiteY1" fmla="*/ 0 h 166688"/>
                  <a:gd name="connsiteX2" fmla="*/ 252413 w 252413"/>
                  <a:gd name="connsiteY2" fmla="*/ 166688 h 166688"/>
                  <a:gd name="connsiteX3" fmla="*/ 0 w 252413"/>
                  <a:gd name="connsiteY3" fmla="*/ 166688 h 166688"/>
                  <a:gd name="connsiteX4" fmla="*/ 0 w 252413"/>
                  <a:gd name="connsiteY4" fmla="*/ 0 h 166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52413" h="166688">
                    <a:moveTo>
                      <a:pt x="0" y="0"/>
                    </a:moveTo>
                    <a:lnTo>
                      <a:pt x="252413" y="0"/>
                    </a:lnTo>
                    <a:cubicBezTo>
                      <a:pt x="195263" y="55563"/>
                      <a:pt x="216695" y="118268"/>
                      <a:pt x="252413" y="166688"/>
                    </a:cubicBezTo>
                    <a:lnTo>
                      <a:pt x="0" y="166688"/>
                    </a:lnTo>
                    <a:cubicBezTo>
                      <a:pt x="35719" y="113506"/>
                      <a:pt x="52388" y="62707"/>
                      <a:pt x="0" y="0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>
                <a:spAutoFit/>
              </a:bodyPr>
              <a:lstStyle/>
              <a:p>
                <a:pPr algn="ctr"/>
                <a:endParaRPr lang="en-US" sz="1400" dirty="0" err="1" smtClean="0">
                  <a:solidFill>
                    <a:schemeClr val="tx2"/>
                  </a:solidFill>
                </a:endParaRPr>
              </a:p>
            </p:txBody>
          </p:sp>
        </p:grpSp>
      </p:grpSp>
      <p:grpSp>
        <p:nvGrpSpPr>
          <p:cNvPr id="28" name="Group 27"/>
          <p:cNvGrpSpPr/>
          <p:nvPr/>
        </p:nvGrpSpPr>
        <p:grpSpPr>
          <a:xfrm rot="18913742" flipV="1">
            <a:off x="5569505" y="4872435"/>
            <a:ext cx="432048" cy="559788"/>
            <a:chOff x="6425276" y="1438032"/>
            <a:chExt cx="432048" cy="559788"/>
          </a:xfrm>
          <a:solidFill>
            <a:schemeClr val="accent2"/>
          </a:solidFill>
        </p:grpSpPr>
        <p:sp>
          <p:nvSpPr>
            <p:cNvPr id="29" name="Oval 28"/>
            <p:cNvSpPr/>
            <p:nvPr/>
          </p:nvSpPr>
          <p:spPr>
            <a:xfrm>
              <a:off x="6425276" y="1438032"/>
              <a:ext cx="432048" cy="432048"/>
            </a:xfrm>
            <a:prstGeom prst="ellipse">
              <a:avLst/>
            </a:pr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chemeClr val="tx2"/>
                </a:solidFill>
              </a:endParaRPr>
            </a:p>
          </p:txBody>
        </p:sp>
        <p:sp>
          <p:nvSpPr>
            <p:cNvPr id="30" name="Rectangle 12"/>
            <p:cNvSpPr/>
            <p:nvPr/>
          </p:nvSpPr>
          <p:spPr>
            <a:xfrm>
              <a:off x="6509820" y="1831132"/>
              <a:ext cx="252413" cy="166688"/>
            </a:xfrm>
            <a:custGeom>
              <a:avLst/>
              <a:gdLst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  <a:gd name="connsiteX0" fmla="*/ 0 w 252413"/>
                <a:gd name="connsiteY0" fmla="*/ 0 h 166688"/>
                <a:gd name="connsiteX1" fmla="*/ 252413 w 252413"/>
                <a:gd name="connsiteY1" fmla="*/ 0 h 166688"/>
                <a:gd name="connsiteX2" fmla="*/ 252413 w 252413"/>
                <a:gd name="connsiteY2" fmla="*/ 166688 h 166688"/>
                <a:gd name="connsiteX3" fmla="*/ 0 w 252413"/>
                <a:gd name="connsiteY3" fmla="*/ 166688 h 166688"/>
                <a:gd name="connsiteX4" fmla="*/ 0 w 252413"/>
                <a:gd name="connsiteY4" fmla="*/ 0 h 166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2413" h="166688">
                  <a:moveTo>
                    <a:pt x="0" y="0"/>
                  </a:moveTo>
                  <a:lnTo>
                    <a:pt x="252413" y="0"/>
                  </a:lnTo>
                  <a:cubicBezTo>
                    <a:pt x="195263" y="55563"/>
                    <a:pt x="216695" y="118268"/>
                    <a:pt x="252413" y="166688"/>
                  </a:cubicBezTo>
                  <a:lnTo>
                    <a:pt x="0" y="166688"/>
                  </a:lnTo>
                  <a:cubicBezTo>
                    <a:pt x="35719" y="113506"/>
                    <a:pt x="52388" y="62707"/>
                    <a:pt x="0" y="0"/>
                  </a:cubicBezTo>
                  <a:close/>
                </a:path>
              </a:pathLst>
            </a:custGeom>
            <a:grp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>
              <a:spAutoFit/>
            </a:bodyPr>
            <a:lstStyle/>
            <a:p>
              <a:pPr algn="ctr"/>
              <a:endParaRPr lang="en-US" sz="1400" dirty="0" err="1" smtClean="0">
                <a:solidFill>
                  <a:schemeClr val="tx2"/>
                </a:solidFill>
              </a:endParaRPr>
            </a:p>
          </p:txBody>
        </p:sp>
      </p:grpSp>
      <p:sp>
        <p:nvSpPr>
          <p:cNvPr id="76" name="Rectangle 75"/>
          <p:cNvSpPr/>
          <p:nvPr/>
        </p:nvSpPr>
        <p:spPr>
          <a:xfrm>
            <a:off x="7757823" y="2473764"/>
            <a:ext cx="258723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600"/>
              </a:spcAft>
            </a:pPr>
            <a:r>
              <a:rPr lang="uk-UA" sz="1200" b="1" dirty="0" smtClean="0">
                <a:solidFill>
                  <a:srgbClr val="313131"/>
                </a:solidFill>
              </a:rPr>
              <a:t>ВАРТІСТЬ ВЛАСНОГО КАПІТАЛУ</a:t>
            </a:r>
            <a:r>
              <a:rPr lang="en-US" sz="1000" b="1" dirty="0" smtClean="0">
                <a:solidFill>
                  <a:srgbClr val="313131"/>
                </a:solidFill>
              </a:rPr>
              <a:t/>
            </a:r>
            <a:br>
              <a:rPr lang="en-US" sz="1000" b="1" dirty="0" smtClean="0">
                <a:solidFill>
                  <a:srgbClr val="313131"/>
                </a:solidFill>
              </a:rPr>
            </a:br>
            <a:endParaRPr lang="en-US" sz="1000" dirty="0">
              <a:solidFill>
                <a:srgbClr val="313131"/>
              </a:solidFill>
            </a:endParaRPr>
          </a:p>
        </p:txBody>
      </p:sp>
      <p:cxnSp>
        <p:nvCxnSpPr>
          <p:cNvPr id="77" name="Elbow Connector 76"/>
          <p:cNvCxnSpPr/>
          <p:nvPr/>
        </p:nvCxnSpPr>
        <p:spPr>
          <a:xfrm flipV="1">
            <a:off x="5891668" y="2555701"/>
            <a:ext cx="1830502" cy="323165"/>
          </a:xfrm>
          <a:prstGeom prst="bentConnector3">
            <a:avLst>
              <a:gd name="adj1" fmla="val 46"/>
            </a:avLst>
          </a:prstGeom>
          <a:ln w="12700">
            <a:solidFill>
              <a:srgbClr val="00A1DE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/>
          <p:cNvCxnSpPr/>
          <p:nvPr/>
        </p:nvCxnSpPr>
        <p:spPr>
          <a:xfrm rot="16200000" flipH="1">
            <a:off x="7088045" y="5197224"/>
            <a:ext cx="877770" cy="843816"/>
          </a:xfrm>
          <a:prstGeom prst="bentConnector3">
            <a:avLst>
              <a:gd name="adj1" fmla="val 100003"/>
            </a:avLst>
          </a:prstGeom>
          <a:ln w="12700">
            <a:solidFill>
              <a:srgbClr val="B4B4B4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7948838" y="5991576"/>
            <a:ext cx="234847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600"/>
              </a:spcAft>
            </a:pPr>
            <a:r>
              <a:rPr lang="uk-UA" sz="1200" b="1" dirty="0" smtClean="0">
                <a:solidFill>
                  <a:srgbClr val="313131"/>
                </a:solidFill>
              </a:rPr>
              <a:t>ОПЕРАЦІЙНА ВАРТІСТЬ</a:t>
            </a:r>
            <a:endParaRPr lang="en-US" sz="1000" dirty="0">
              <a:solidFill>
                <a:srgbClr val="313131"/>
              </a:solidFill>
            </a:endParaRPr>
          </a:p>
        </p:txBody>
      </p:sp>
      <p:cxnSp>
        <p:nvCxnSpPr>
          <p:cNvPr id="80" name="Elbow Connector 79"/>
          <p:cNvCxnSpPr/>
          <p:nvPr/>
        </p:nvCxnSpPr>
        <p:spPr>
          <a:xfrm rot="10800000">
            <a:off x="3314116" y="2555701"/>
            <a:ext cx="1626388" cy="1316025"/>
          </a:xfrm>
          <a:prstGeom prst="bentConnector3">
            <a:avLst>
              <a:gd name="adj1" fmla="val -1275"/>
            </a:avLst>
          </a:prstGeom>
          <a:ln w="12700">
            <a:solidFill>
              <a:schemeClr val="accent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903725" y="2483693"/>
            <a:ext cx="228194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r">
              <a:spcAft>
                <a:spcPts val="600"/>
              </a:spcAft>
            </a:pPr>
            <a:r>
              <a:rPr lang="uk-UA" sz="1200" b="1" dirty="0" smtClean="0">
                <a:solidFill>
                  <a:srgbClr val="313131"/>
                </a:solidFill>
              </a:rPr>
              <a:t>ВАРТІСТЬ ПІДПРИЄМСТВА</a:t>
            </a:r>
            <a:endParaRPr lang="en-US" sz="1000" dirty="0">
              <a:solidFill>
                <a:srgbClr val="31313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70172" y="6140964"/>
            <a:ext cx="3307582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 smtClean="0">
                <a:solidFill>
                  <a:srgbClr val="313131"/>
                </a:solidFill>
              </a:rPr>
              <a:t>ВАРТІСТЬ ІНВЕСТОВАНОГО КАПІТАЛУ</a:t>
            </a:r>
            <a:endParaRPr lang="en-US" sz="1000" dirty="0">
              <a:solidFill>
                <a:srgbClr val="313131"/>
              </a:solidFill>
            </a:endParaRPr>
          </a:p>
        </p:txBody>
      </p:sp>
      <p:cxnSp>
        <p:nvCxnSpPr>
          <p:cNvPr id="83" name="Elbow Connector 82"/>
          <p:cNvCxnSpPr/>
          <p:nvPr/>
        </p:nvCxnSpPr>
        <p:spPr>
          <a:xfrm rot="10800000" flipV="1">
            <a:off x="3376839" y="5515634"/>
            <a:ext cx="1985819" cy="542382"/>
          </a:xfrm>
          <a:prstGeom prst="bentConnector3">
            <a:avLst>
              <a:gd name="adj1" fmla="val 100099"/>
            </a:avLst>
          </a:prstGeom>
          <a:ln w="12700">
            <a:solidFill>
              <a:srgbClr val="8C8C8C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0" name="Picture 89" descr="33.emf"/>
          <p:cNvPicPr>
            <a:picLocks noChangeAspect="1"/>
          </p:cNvPicPr>
          <p:nvPr/>
        </p:nvPicPr>
        <p:blipFill>
          <a:blip r:embed="rId3">
            <a:biLevel thresh="25000"/>
          </a:blip>
          <a:stretch>
            <a:fillRect/>
          </a:stretch>
        </p:blipFill>
        <p:spPr>
          <a:xfrm>
            <a:off x="7469508" y="6179442"/>
            <a:ext cx="300758" cy="278684"/>
          </a:xfrm>
          <a:prstGeom prst="rect">
            <a:avLst/>
          </a:prstGeom>
        </p:spPr>
      </p:pic>
      <p:sp>
        <p:nvSpPr>
          <p:cNvPr id="84" name="Footer Placeholder 4"/>
          <p:cNvSpPr txBox="1">
            <a:spLocks/>
          </p:cNvSpPr>
          <p:nvPr/>
        </p:nvSpPr>
        <p:spPr>
          <a:xfrm>
            <a:off x="430213" y="7092205"/>
            <a:ext cx="794630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rgbClr val="8C8C8C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00" dirty="0" smtClean="0">
                <a:solidFill>
                  <a:schemeClr val="tx2"/>
                </a:solidFill>
              </a:rPr>
              <a:t>Артур </a:t>
            </a:r>
            <a:r>
              <a:rPr lang="uk-UA" sz="900" dirty="0" err="1" smtClean="0">
                <a:solidFill>
                  <a:schemeClr val="tx2"/>
                </a:solidFill>
              </a:rPr>
              <a:t>Огаджанян</a:t>
            </a:r>
            <a:r>
              <a:rPr lang="uk-UA" sz="900" dirty="0" smtClean="0">
                <a:solidFill>
                  <a:schemeClr val="tx2"/>
                </a:solidFill>
              </a:rPr>
              <a:t> «Практичні аспекти оцінки бізнесу»</a:t>
            </a:r>
            <a:endParaRPr lang="uk-UA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405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76" grpId="0"/>
      <p:bldP spid="79" grpId="0"/>
      <p:bldP spid="81" grpId="0"/>
      <p:bldP spid="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3991" y="375558"/>
            <a:ext cx="6816258" cy="461665"/>
          </a:xfrm>
        </p:spPr>
        <p:txBody>
          <a:bodyPr>
            <a:spAutoFit/>
          </a:bodyPr>
          <a:lstStyle/>
          <a:p>
            <a:r>
              <a:rPr lang="uk-UA" dirty="0"/>
              <a:t>Об’єкт </a:t>
            </a:r>
            <a:r>
              <a:rPr lang="uk-UA" dirty="0" smtClean="0"/>
              <a:t>оцінки (2/4)</a:t>
            </a:r>
            <a:endParaRPr lang="en-GB" dirty="0"/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423241" y="837223"/>
            <a:ext cx="6816258" cy="461665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 defTabSz="1094266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>
                <a:solidFill>
                  <a:schemeClr val="accent2"/>
                </a:solidFill>
              </a:rPr>
              <a:t>Демонстрація взаємозв’язків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430213" y="2171618"/>
            <a:ext cx="9677116" cy="39687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400" b="1" dirty="0" smtClean="0">
                <a:solidFill>
                  <a:schemeClr val="accent2"/>
                </a:solidFill>
              </a:rPr>
              <a:t>Активи</a:t>
            </a:r>
            <a:endParaRPr lang="en-GB" sz="1400" b="1" dirty="0">
              <a:solidFill>
                <a:schemeClr val="accent2"/>
              </a:solidFill>
            </a:endParaRPr>
          </a:p>
        </p:txBody>
      </p:sp>
      <p:sp>
        <p:nvSpPr>
          <p:cNvPr id="17" name="Content Placeholder 1"/>
          <p:cNvSpPr txBox="1">
            <a:spLocks/>
          </p:cNvSpPr>
          <p:nvPr/>
        </p:nvSpPr>
        <p:spPr>
          <a:xfrm>
            <a:off x="161330" y="5868069"/>
            <a:ext cx="9945999" cy="5098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8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  <a:defRPr sz="180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534988" indent="-173038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0">
              <a:buNone/>
            </a:pPr>
            <a:r>
              <a:rPr lang="uk-UA" sz="2000" dirty="0" smtClean="0">
                <a:solidFill>
                  <a:schemeClr val="accent2"/>
                </a:solidFill>
              </a:rPr>
              <a:t>ІК = Всі інвестовані в </a:t>
            </a:r>
            <a:r>
              <a:rPr lang="uk-UA" sz="2000" dirty="0" smtClean="0">
                <a:solidFill>
                  <a:schemeClr val="accent2"/>
                </a:solidFill>
              </a:rPr>
              <a:t>б</a:t>
            </a:r>
            <a:r>
              <a:rPr lang="uk-UA" sz="2000" dirty="0" smtClean="0">
                <a:solidFill>
                  <a:schemeClr val="accent2"/>
                </a:solidFill>
              </a:rPr>
              <a:t>ізнес кошти – </a:t>
            </a:r>
            <a:r>
              <a:rPr lang="uk-UA" sz="2000" dirty="0">
                <a:solidFill>
                  <a:schemeClr val="accent2"/>
                </a:solidFill>
              </a:rPr>
              <a:t>П</a:t>
            </a:r>
            <a:r>
              <a:rPr lang="uk-UA" sz="2000" dirty="0" smtClean="0">
                <a:solidFill>
                  <a:schemeClr val="accent2"/>
                </a:solidFill>
              </a:rPr>
              <a:t>оточні зобов’язання – Грошові кошти*</a:t>
            </a:r>
            <a:endParaRPr lang="uk-UA" sz="1600" dirty="0">
              <a:solidFill>
                <a:schemeClr val="accent2"/>
              </a:solidFill>
            </a:endParaRPr>
          </a:p>
          <a:p>
            <a:pPr lvl="3" indent="0">
              <a:buNone/>
            </a:pPr>
            <a:endParaRPr lang="uk-UA" sz="1600" dirty="0" smtClean="0">
              <a:solidFill>
                <a:schemeClr val="accent2"/>
              </a:solidFill>
            </a:endParaRPr>
          </a:p>
          <a:p>
            <a:pPr lvl="3" indent="0">
              <a:buNone/>
            </a:pPr>
            <a:r>
              <a:rPr lang="uk-UA" sz="1600" dirty="0" smtClean="0">
                <a:solidFill>
                  <a:schemeClr val="accent2"/>
                </a:solidFill>
              </a:rPr>
              <a:t>* </a:t>
            </a:r>
            <a:r>
              <a:rPr lang="uk-UA" sz="1600" dirty="0">
                <a:solidFill>
                  <a:schemeClr val="accent2"/>
                </a:solidFill>
              </a:rPr>
              <a:t>- (грошові кошти) – Суперечить багатьом джерелам</a:t>
            </a:r>
            <a:endParaRPr lang="az-Cyrl-AZ" sz="1600" dirty="0">
              <a:solidFill>
                <a:schemeClr val="accent2"/>
              </a:solidFill>
            </a:endParaRPr>
          </a:p>
          <a:p>
            <a:pPr lvl="3" indent="0">
              <a:buNone/>
            </a:pPr>
            <a:endParaRPr lang="az-Cyrl-AZ" sz="16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77780" y="2581945"/>
            <a:ext cx="2736304" cy="1424001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/>
              <a:t>Вартість необоротного капіталу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77780" y="4005946"/>
            <a:ext cx="2736304" cy="1654101"/>
          </a:xfrm>
          <a:prstGeom prst="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1400" b="1" dirty="0" smtClean="0">
              <a:solidFill>
                <a:schemeClr val="bg1"/>
              </a:solidFill>
            </a:endParaRPr>
          </a:p>
          <a:p>
            <a:pPr algn="ctr"/>
            <a:endParaRPr lang="uk-UA" sz="1400" b="1" dirty="0">
              <a:solidFill>
                <a:schemeClr val="bg1"/>
              </a:solidFill>
            </a:endParaRPr>
          </a:p>
          <a:p>
            <a:pPr algn="ctr"/>
            <a:endParaRPr lang="uk-UA" sz="1400" b="1" dirty="0" smtClean="0">
              <a:solidFill>
                <a:schemeClr val="bg1"/>
              </a:solidFill>
            </a:endParaRPr>
          </a:p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Вартість оборотного </a:t>
            </a:r>
            <a:endParaRPr lang="uk-UA" sz="1400" b="1" dirty="0">
              <a:solidFill>
                <a:schemeClr val="bg1"/>
              </a:solidFill>
            </a:endParaRPr>
          </a:p>
          <a:p>
            <a:pPr algn="ctr"/>
            <a:r>
              <a:rPr lang="uk-UA" sz="1400" b="1" dirty="0" smtClean="0">
                <a:solidFill>
                  <a:schemeClr val="bg1"/>
                </a:solidFill>
              </a:rPr>
              <a:t>капіталу</a:t>
            </a:r>
          </a:p>
          <a:p>
            <a:pPr algn="ctr"/>
            <a:endParaRPr lang="uk-UA" sz="1400" b="1" dirty="0">
              <a:solidFill>
                <a:schemeClr val="bg1"/>
              </a:solidFill>
            </a:endParaRPr>
          </a:p>
          <a:p>
            <a:pPr algn="ctr"/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22396" y="2581945"/>
            <a:ext cx="2736304" cy="1424001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>
                <a:solidFill>
                  <a:schemeClr val="bg1"/>
                </a:solidFill>
              </a:rPr>
              <a:t>Вартість власного (акціонерного) капіталу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727915" y="4005946"/>
            <a:ext cx="2730785" cy="981860"/>
          </a:xfrm>
          <a:prstGeom prst="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uk-UA" sz="1400" b="1" dirty="0">
                <a:solidFill>
                  <a:schemeClr val="bg1"/>
                </a:solidFill>
              </a:rPr>
              <a:t>Вартість боргу, обтяженого відсотками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430213" y="7092205"/>
            <a:ext cx="794630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rgbClr val="8C8C8C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00" dirty="0" smtClean="0">
                <a:solidFill>
                  <a:schemeClr val="tx2"/>
                </a:solidFill>
              </a:rPr>
              <a:t>Артур </a:t>
            </a:r>
            <a:r>
              <a:rPr lang="uk-UA" sz="900" dirty="0" err="1" smtClean="0">
                <a:solidFill>
                  <a:schemeClr val="tx2"/>
                </a:solidFill>
              </a:rPr>
              <a:t>Огаджанян</a:t>
            </a:r>
            <a:r>
              <a:rPr lang="uk-UA" sz="900" dirty="0" smtClean="0">
                <a:solidFill>
                  <a:schemeClr val="tx2"/>
                </a:solidFill>
              </a:rPr>
              <a:t> «Практичні аспекти оцінки бізнесу»</a:t>
            </a:r>
            <a:endParaRPr lang="uk-UA" sz="900" dirty="0">
              <a:solidFill>
                <a:schemeClr val="tx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946781" y="4551372"/>
            <a:ext cx="2736304" cy="436434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- (</a:t>
            </a:r>
            <a:r>
              <a:rPr lang="uk-UA" sz="1400" b="1" dirty="0" smtClean="0">
                <a:solidFill>
                  <a:schemeClr val="bg1"/>
                </a:solidFill>
              </a:rPr>
              <a:t>Грошові кошти)</a:t>
            </a:r>
            <a:endParaRPr lang="uk-UA" sz="1400" b="1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717431" y="4987806"/>
            <a:ext cx="2736304" cy="67768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solidFill>
                  <a:schemeClr val="tx1"/>
                </a:solidFill>
              </a:rPr>
              <a:t>Поточні зобов’язання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3" name="Left Brace 2"/>
          <p:cNvSpPr/>
          <p:nvPr/>
        </p:nvSpPr>
        <p:spPr>
          <a:xfrm>
            <a:off x="6146332" y="2581945"/>
            <a:ext cx="536753" cy="196942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Right Brace 3"/>
          <p:cNvSpPr/>
          <p:nvPr/>
        </p:nvSpPr>
        <p:spPr>
          <a:xfrm>
            <a:off x="3946781" y="2581945"/>
            <a:ext cx="471359" cy="196942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0" name="Rectangle 29"/>
          <p:cNvSpPr/>
          <p:nvPr/>
        </p:nvSpPr>
        <p:spPr>
          <a:xfrm>
            <a:off x="1169442" y="4974356"/>
            <a:ext cx="2736304" cy="67768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i="1" dirty="0" smtClean="0">
                <a:solidFill>
                  <a:schemeClr val="tx1"/>
                </a:solidFill>
              </a:rPr>
              <a:t>- (Поточні зобов’язання)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9453735" y="2581945"/>
            <a:ext cx="500683" cy="307810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Left Brace 10"/>
          <p:cNvSpPr/>
          <p:nvPr/>
        </p:nvSpPr>
        <p:spPr>
          <a:xfrm>
            <a:off x="654575" y="2581945"/>
            <a:ext cx="518240" cy="3020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1385466" y="1450556"/>
            <a:ext cx="2232248" cy="39687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400" b="1" dirty="0" smtClean="0">
                <a:solidFill>
                  <a:schemeClr val="accent3"/>
                </a:solidFill>
              </a:rPr>
              <a:t>Інвестований капітал</a:t>
            </a:r>
            <a:endParaRPr lang="en-GB" sz="1400" b="1" dirty="0">
              <a:solidFill>
                <a:schemeClr val="accent3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900407" y="2430277"/>
            <a:ext cx="233411" cy="1153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4" idx="1"/>
          </p:cNvCxnSpPr>
          <p:nvPr/>
        </p:nvCxnSpPr>
        <p:spPr>
          <a:xfrm flipH="1">
            <a:off x="4418140" y="2430277"/>
            <a:ext cx="245925" cy="11363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11" idx="1"/>
          </p:cNvCxnSpPr>
          <p:nvPr/>
        </p:nvCxnSpPr>
        <p:spPr>
          <a:xfrm>
            <a:off x="521370" y="2411685"/>
            <a:ext cx="133205" cy="16805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6" idx="1"/>
          </p:cNvCxnSpPr>
          <p:nvPr/>
        </p:nvCxnSpPr>
        <p:spPr>
          <a:xfrm>
            <a:off x="9950551" y="2411685"/>
            <a:ext cx="3867" cy="17093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6714104" y="1436570"/>
            <a:ext cx="2592242" cy="39687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400" b="1" dirty="0" smtClean="0">
                <a:solidFill>
                  <a:schemeClr val="accent3"/>
                </a:solidFill>
              </a:rPr>
              <a:t>Вартість підприємства </a:t>
            </a:r>
            <a:endParaRPr lang="en-GB" sz="1400" b="1" dirty="0">
              <a:solidFill>
                <a:schemeClr val="accent3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5900407" y="1648994"/>
            <a:ext cx="1965779" cy="7812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416720" y="1676194"/>
            <a:ext cx="2247345" cy="7540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582613" y="2158824"/>
            <a:ext cx="9677116" cy="39687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uk-UA" sz="1400" b="1" dirty="0" smtClean="0">
                <a:solidFill>
                  <a:schemeClr val="accent2"/>
                </a:solidFill>
              </a:rPr>
              <a:t>Пасиви</a:t>
            </a:r>
            <a:endParaRPr lang="en-GB" sz="1400" b="1" dirty="0">
              <a:solidFill>
                <a:schemeClr val="accent2"/>
              </a:solidFill>
            </a:endParaRPr>
          </a:p>
        </p:txBody>
      </p:sp>
      <p:sp>
        <p:nvSpPr>
          <p:cNvPr id="48" name="Content Placeholder 1"/>
          <p:cNvSpPr txBox="1">
            <a:spLocks/>
          </p:cNvSpPr>
          <p:nvPr/>
        </p:nvSpPr>
        <p:spPr>
          <a:xfrm>
            <a:off x="152435" y="6300117"/>
            <a:ext cx="9945999" cy="4606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8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  <a:defRPr sz="180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534988" indent="-173038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0">
              <a:buNone/>
            </a:pPr>
            <a:r>
              <a:rPr lang="uk-UA" sz="2000" dirty="0" smtClean="0">
                <a:solidFill>
                  <a:schemeClr val="accent2"/>
                </a:solidFill>
              </a:rPr>
              <a:t>ВП </a:t>
            </a:r>
            <a:r>
              <a:rPr lang="uk-UA" sz="2000" dirty="0">
                <a:solidFill>
                  <a:schemeClr val="accent2"/>
                </a:solidFill>
              </a:rPr>
              <a:t>= </a:t>
            </a:r>
            <a:r>
              <a:rPr lang="uk-UA" sz="2000" dirty="0" smtClean="0">
                <a:solidFill>
                  <a:schemeClr val="accent2"/>
                </a:solidFill>
              </a:rPr>
              <a:t>Власний капітал + Вартість боргу – Грошові кошти</a:t>
            </a:r>
          </a:p>
        </p:txBody>
      </p:sp>
    </p:spTree>
    <p:extLst>
      <p:ext uri="{BB962C8B-B14F-4D97-AF65-F5344CB8AC3E}">
        <p14:creationId xmlns:p14="http://schemas.microsoft.com/office/powerpoint/2010/main" val="39961021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7" grpId="0"/>
      <p:bldP spid="19" grpId="0" animBg="1"/>
      <p:bldP spid="20" grpId="0" animBg="1"/>
      <p:bldP spid="21" grpId="0" animBg="1"/>
      <p:bldP spid="22" grpId="0" animBg="1"/>
      <p:bldP spid="27" grpId="0" animBg="1"/>
      <p:bldP spid="28" grpId="0" animBg="1"/>
      <p:bldP spid="3" grpId="0" animBg="1"/>
      <p:bldP spid="4" grpId="0" animBg="1"/>
      <p:bldP spid="30" grpId="0" animBg="1"/>
      <p:bldP spid="6" grpId="0" animBg="1"/>
      <p:bldP spid="11" grpId="0" animBg="1"/>
      <p:bldP spid="31" grpId="0" build="p"/>
      <p:bldP spid="39" grpId="0" build="p"/>
      <p:bldP spid="47" grpId="0" build="p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3991" y="375558"/>
            <a:ext cx="6816258" cy="461665"/>
          </a:xfrm>
        </p:spPr>
        <p:txBody>
          <a:bodyPr>
            <a:spAutoFit/>
          </a:bodyPr>
          <a:lstStyle/>
          <a:p>
            <a:r>
              <a:rPr lang="uk-UA" dirty="0"/>
              <a:t>Об’єкт </a:t>
            </a:r>
            <a:r>
              <a:rPr lang="uk-UA" dirty="0" smtClean="0"/>
              <a:t>оцінки (3/4)</a:t>
            </a:r>
            <a:endParaRPr lang="en-GB" dirty="0"/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423241" y="837223"/>
            <a:ext cx="6816258" cy="461665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>
            <a:lvl1pPr algn="l" defTabSz="1094266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>
                <a:solidFill>
                  <a:schemeClr val="accent2"/>
                </a:solidFill>
              </a:rPr>
              <a:t>Демонстрація взаємозв’язків</a:t>
            </a:r>
          </a:p>
        </p:txBody>
      </p:sp>
      <p:sp>
        <p:nvSpPr>
          <p:cNvPr id="17" name="Content Placeholder 1"/>
          <p:cNvSpPr txBox="1">
            <a:spLocks/>
          </p:cNvSpPr>
          <p:nvPr/>
        </p:nvSpPr>
        <p:spPr>
          <a:xfrm>
            <a:off x="430213" y="2411685"/>
            <a:ext cx="9596213" cy="31683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8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  <a:defRPr sz="180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534988" indent="-173038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b="1" dirty="0">
                <a:solidFill>
                  <a:schemeClr val="accent3"/>
                </a:solidFill>
              </a:rPr>
              <a:t>Операційна </a:t>
            </a:r>
            <a:r>
              <a:rPr lang="uk-UA" sz="2000" b="1" dirty="0">
                <a:solidFill>
                  <a:schemeClr val="accent3"/>
                </a:solidFill>
              </a:rPr>
              <a:t>вартість: </a:t>
            </a:r>
            <a:endParaRPr lang="uk-UA" sz="2000" b="1" dirty="0">
              <a:solidFill>
                <a:schemeClr val="accent3"/>
              </a:solidFill>
            </a:endParaRPr>
          </a:p>
          <a:p>
            <a:r>
              <a:rPr lang="uk-UA" sz="2000" dirty="0" smtClean="0">
                <a:solidFill>
                  <a:schemeClr val="accent2"/>
                </a:solidFill>
              </a:rPr>
              <a:t>Загальна </a:t>
            </a:r>
            <a:r>
              <a:rPr lang="uk-UA" sz="2000" dirty="0">
                <a:solidFill>
                  <a:schemeClr val="accent2"/>
                </a:solidFill>
              </a:rPr>
              <a:t>вартість операційної діяльності бізнесу за винятком вартості будь-яких неопераційних активів і зобов'язань.</a:t>
            </a:r>
            <a:endParaRPr lang="en-US" sz="2000" dirty="0">
              <a:solidFill>
                <a:schemeClr val="accent2"/>
              </a:solidFill>
            </a:endParaRPr>
          </a:p>
          <a:p>
            <a:endParaRPr lang="uk-UA" sz="2000" dirty="0" smtClean="0">
              <a:solidFill>
                <a:schemeClr val="accent2"/>
              </a:solidFill>
            </a:endParaRPr>
          </a:p>
          <a:p>
            <a:r>
              <a:rPr lang="uk-UA" sz="2000" b="1" dirty="0">
                <a:solidFill>
                  <a:schemeClr val="accent3"/>
                </a:solidFill>
              </a:rPr>
              <a:t>Вартість </a:t>
            </a:r>
            <a:r>
              <a:rPr lang="uk-UA" sz="2000" b="1" dirty="0">
                <a:solidFill>
                  <a:schemeClr val="accent3"/>
                </a:solidFill>
              </a:rPr>
              <a:t>власного капіталу: </a:t>
            </a:r>
            <a:endParaRPr lang="uk-UA" sz="2000" b="1" dirty="0">
              <a:solidFill>
                <a:schemeClr val="accent3"/>
              </a:solidFill>
            </a:endParaRPr>
          </a:p>
          <a:p>
            <a:r>
              <a:rPr lang="uk-UA" sz="2000" dirty="0" smtClean="0">
                <a:solidFill>
                  <a:schemeClr val="accent2"/>
                </a:solidFill>
              </a:rPr>
              <a:t>Вартість </a:t>
            </a:r>
            <a:r>
              <a:rPr lang="uk-UA" sz="2000" dirty="0">
                <a:solidFill>
                  <a:schemeClr val="accent2"/>
                </a:solidFill>
              </a:rPr>
              <a:t>бізнесу для всіх його акціонерів (учасників).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430213" y="7092205"/>
            <a:ext cx="794630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rgbClr val="8C8C8C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00" dirty="0" smtClean="0">
                <a:solidFill>
                  <a:schemeClr val="tx2"/>
                </a:solidFill>
              </a:rPr>
              <a:t>Артур </a:t>
            </a:r>
            <a:r>
              <a:rPr lang="uk-UA" sz="900" dirty="0" err="1" smtClean="0">
                <a:solidFill>
                  <a:schemeClr val="tx2"/>
                </a:solidFill>
              </a:rPr>
              <a:t>Огаджанян</a:t>
            </a:r>
            <a:r>
              <a:rPr lang="uk-UA" sz="900" dirty="0" smtClean="0">
                <a:solidFill>
                  <a:schemeClr val="tx2"/>
                </a:solidFill>
              </a:rPr>
              <a:t> «Практичні аспекти оцінки бізнесу»</a:t>
            </a:r>
            <a:endParaRPr lang="uk-UA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6406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3991" y="375558"/>
            <a:ext cx="6816258" cy="461665"/>
          </a:xfrm>
        </p:spPr>
        <p:txBody>
          <a:bodyPr>
            <a:spAutoFit/>
          </a:bodyPr>
          <a:lstStyle/>
          <a:p>
            <a:r>
              <a:rPr lang="uk-UA" dirty="0"/>
              <a:t>Об’єкт </a:t>
            </a:r>
            <a:r>
              <a:rPr lang="uk-UA" dirty="0" smtClean="0"/>
              <a:t>оцінки (4/4)</a:t>
            </a:r>
            <a:endParaRPr lang="en-GB" dirty="0"/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423241" y="837223"/>
            <a:ext cx="7476159" cy="923330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1094266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chemeClr val="accent2"/>
                </a:solidFill>
              </a:rPr>
              <a:t>Вільні грошові потоки на власний та на інвестований капітал</a:t>
            </a:r>
            <a:endParaRPr lang="uk-UA" dirty="0">
              <a:solidFill>
                <a:schemeClr val="accent2"/>
              </a:solidFill>
            </a:endParaRPr>
          </a:p>
        </p:txBody>
      </p:sp>
      <p:graphicFrame>
        <p:nvGraphicFramePr>
          <p:cNvPr id="13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8039303"/>
              </p:ext>
            </p:extLst>
          </p:nvPr>
        </p:nvGraphicFramePr>
        <p:xfrm>
          <a:off x="446887" y="2627709"/>
          <a:ext cx="7469188" cy="3352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4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4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551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Вільний грошовий потік на інвестований капітал</a:t>
                      </a:r>
                      <a:endParaRPr lang="en-US" sz="1400" dirty="0"/>
                    </a:p>
                  </a:txBody>
                  <a:tcPr marL="100796" marR="100796" marT="50398" marB="50398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Вільний грошовий потік на власний капітал</a:t>
                      </a:r>
                      <a:endParaRPr lang="en-US" sz="1400" dirty="0"/>
                    </a:p>
                  </a:txBody>
                  <a:tcPr marL="100796" marR="100796" marT="50398" marB="5039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551"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solidFill>
                            <a:schemeClr val="tx2"/>
                          </a:solidFill>
                        </a:rPr>
                        <a:t>Прибуток після оподаткування</a:t>
                      </a:r>
                    </a:p>
                    <a:p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marL="100796" marR="100796" marT="50398" marB="50398">
                    <a:lnL w="12700" cmpd="sng">
                      <a:noFill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solidFill>
                            <a:schemeClr val="tx2"/>
                          </a:solidFill>
                        </a:rPr>
                        <a:t>Прибуток після оподаткування</a:t>
                      </a:r>
                      <a:endParaRPr lang="en-US" sz="1400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100796" marR="100796" marT="50398" marB="50398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1551"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solidFill>
                            <a:schemeClr val="tx2"/>
                          </a:solidFill>
                        </a:rPr>
                        <a:t>+ Амортизація</a:t>
                      </a:r>
                    </a:p>
                    <a:p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marL="100796" marR="100796" marT="50398" marB="50398">
                    <a:lnL w="12700" cmpd="sng">
                      <a:noFill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solidFill>
                            <a:schemeClr val="tx2"/>
                          </a:solidFill>
                        </a:rPr>
                        <a:t>+ Амортизація</a:t>
                      </a:r>
                      <a:endParaRPr lang="en-US" sz="1400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100796" marR="100796" marT="50398" marB="50398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896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2"/>
                          </a:solidFill>
                        </a:rPr>
                        <a:t>+ </a:t>
                      </a:r>
                      <a:r>
                        <a:rPr lang="uk-UA" sz="1400" b="1" dirty="0" smtClean="0">
                          <a:solidFill>
                            <a:schemeClr val="tx2"/>
                          </a:solidFill>
                        </a:rPr>
                        <a:t>Витрати на обслуговування</a:t>
                      </a:r>
                      <a:r>
                        <a:rPr lang="uk-UA" sz="1400" b="1" baseline="0" dirty="0" smtClean="0">
                          <a:solidFill>
                            <a:schemeClr val="tx2"/>
                          </a:solidFill>
                        </a:rPr>
                        <a:t> боргу, зменшені на податок на прибуток*</a:t>
                      </a:r>
                      <a:endParaRPr lang="en-US" sz="1400" b="1" dirty="0">
                        <a:solidFill>
                          <a:schemeClr val="tx2"/>
                        </a:solidFill>
                      </a:endParaRPr>
                    </a:p>
                  </a:txBody>
                  <a:tcPr marL="100796" marR="100796" marT="50398" marB="50398">
                    <a:lnL w="12700" cmpd="sng">
                      <a:noFill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solidFill>
                            <a:schemeClr val="tx2"/>
                          </a:solidFill>
                        </a:rPr>
                        <a:t>+/- Зміна робочого капіталу</a:t>
                      </a:r>
                      <a:endParaRPr lang="en-US" sz="1400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100796" marR="100796" marT="50398" marB="50398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551"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solidFill>
                            <a:schemeClr val="tx2"/>
                          </a:solidFill>
                        </a:rPr>
                        <a:t>+/- Зміна робочого капіталу</a:t>
                      </a:r>
                    </a:p>
                    <a:p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marL="100796" marR="100796" marT="50398" marB="50398">
                    <a:lnL w="12700" cmpd="sng">
                      <a:noFill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solidFill>
                            <a:schemeClr val="tx2"/>
                          </a:solidFill>
                        </a:rPr>
                        <a:t>- Капітальні інвестиції</a:t>
                      </a:r>
                      <a:endParaRPr lang="en-US" sz="1400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100796" marR="100796" marT="50398" marB="50398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551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uk-UA" sz="1400" dirty="0" smtClean="0">
                          <a:solidFill>
                            <a:schemeClr val="tx2"/>
                          </a:solidFill>
                        </a:rPr>
                        <a:t>Капітальні інвестиції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1400" dirty="0">
                        <a:solidFill>
                          <a:schemeClr val="tx2"/>
                        </a:solidFill>
                      </a:endParaRPr>
                    </a:p>
                  </a:txBody>
                  <a:tcPr marL="100796" marR="100796" marT="50398" marB="50398">
                    <a:lnL w="12700" cmpd="sng">
                      <a:noFill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solidFill>
                            <a:schemeClr val="tx2"/>
                          </a:solidFill>
                        </a:rPr>
                        <a:t>+/- Зміна довгострокового боргу</a:t>
                      </a:r>
                      <a:endParaRPr lang="en-US" sz="1400" dirty="0" smtClean="0">
                        <a:solidFill>
                          <a:schemeClr val="tx2"/>
                        </a:solidFill>
                      </a:endParaRPr>
                    </a:p>
                  </a:txBody>
                  <a:tcPr marL="100796" marR="100796" marT="50398" marB="50398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Content Placeholder 1"/>
          <p:cNvSpPr txBox="1">
            <a:spLocks/>
          </p:cNvSpPr>
          <p:nvPr/>
        </p:nvSpPr>
        <p:spPr>
          <a:xfrm>
            <a:off x="446887" y="6271452"/>
            <a:ext cx="7143133" cy="3175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8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  <a:defRPr sz="180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534988" indent="-173038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spcBef>
                <a:spcPts val="0"/>
              </a:spcBef>
              <a:buNone/>
            </a:pPr>
            <a:r>
              <a:rPr lang="uk-UA" sz="1400" dirty="0"/>
              <a:t>* Входять до складу операційних витрат, але мають бути додані до грошового потоку, що розраховується без врахування боргу</a:t>
            </a:r>
            <a:r>
              <a:rPr lang="en-US" sz="1400" dirty="0"/>
              <a:t> </a:t>
            </a:r>
            <a:endParaRPr lang="az-Cyrl-AZ" sz="1400" dirty="0"/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430213" y="7092205"/>
            <a:ext cx="794630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rgbClr val="8C8C8C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00" dirty="0" smtClean="0">
                <a:solidFill>
                  <a:schemeClr val="tx2"/>
                </a:solidFill>
              </a:rPr>
              <a:t>Артур </a:t>
            </a:r>
            <a:r>
              <a:rPr lang="uk-UA" sz="900" dirty="0" err="1" smtClean="0">
                <a:solidFill>
                  <a:schemeClr val="tx2"/>
                </a:solidFill>
              </a:rPr>
              <a:t>Огаджанян</a:t>
            </a:r>
            <a:r>
              <a:rPr lang="uk-UA" sz="900" dirty="0" smtClean="0">
                <a:solidFill>
                  <a:schemeClr val="tx2"/>
                </a:solidFill>
              </a:rPr>
              <a:t> «Практичні аспекти оцінки бізнесу»</a:t>
            </a:r>
            <a:endParaRPr lang="uk-UA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6328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13716" y="375558"/>
            <a:ext cx="8388574" cy="461665"/>
          </a:xfrm>
        </p:spPr>
        <p:txBody>
          <a:bodyPr wrap="square">
            <a:spAutoFit/>
          </a:bodyPr>
          <a:lstStyle/>
          <a:p>
            <a:r>
              <a:rPr lang="uk-UA" dirty="0" smtClean="0"/>
              <a:t>Вплив мети оцінки на вибір об’єкта </a:t>
            </a:r>
            <a:r>
              <a:rPr lang="uk-UA" dirty="0" smtClean="0"/>
              <a:t>оцінки</a:t>
            </a:r>
            <a:endParaRPr lang="uk-UA" dirty="0"/>
          </a:p>
        </p:txBody>
      </p:sp>
      <p:sp>
        <p:nvSpPr>
          <p:cNvPr id="7" name="Freeform 6"/>
          <p:cNvSpPr/>
          <p:nvPr/>
        </p:nvSpPr>
        <p:spPr>
          <a:xfrm>
            <a:off x="0" y="1341502"/>
            <a:ext cx="6230867" cy="1820708"/>
          </a:xfrm>
          <a:custGeom>
            <a:avLst/>
            <a:gdLst>
              <a:gd name="connsiteX0" fmla="*/ 0 w 6263235"/>
              <a:gd name="connsiteY0" fmla="*/ 0 h 1877352"/>
              <a:gd name="connsiteX1" fmla="*/ 833480 w 6263235"/>
              <a:gd name="connsiteY1" fmla="*/ 1173345 h 1877352"/>
              <a:gd name="connsiteX2" fmla="*/ 6263235 w 6263235"/>
              <a:gd name="connsiteY2" fmla="*/ 1165253 h 1877352"/>
              <a:gd name="connsiteX3" fmla="*/ 5971922 w 6263235"/>
              <a:gd name="connsiteY3" fmla="*/ 1877352 h 1877352"/>
              <a:gd name="connsiteX4" fmla="*/ 833480 w 6263235"/>
              <a:gd name="connsiteY4" fmla="*/ 1877352 h 1877352"/>
              <a:gd name="connsiteX5" fmla="*/ 32368 w 6263235"/>
              <a:gd name="connsiteY5" fmla="*/ 1367554 h 1877352"/>
              <a:gd name="connsiteX6" fmla="*/ 32368 w 6263235"/>
              <a:gd name="connsiteY6" fmla="*/ 56644 h 1877352"/>
              <a:gd name="connsiteX7" fmla="*/ 48552 w 6263235"/>
              <a:gd name="connsiteY7" fmla="*/ 72829 h 1877352"/>
              <a:gd name="connsiteX8" fmla="*/ 48552 w 6263235"/>
              <a:gd name="connsiteY8" fmla="*/ 72829 h 1877352"/>
              <a:gd name="connsiteX0" fmla="*/ 801112 w 6230867"/>
              <a:gd name="connsiteY0" fmla="*/ 1116701 h 1820708"/>
              <a:gd name="connsiteX1" fmla="*/ 6230867 w 6230867"/>
              <a:gd name="connsiteY1" fmla="*/ 1108609 h 1820708"/>
              <a:gd name="connsiteX2" fmla="*/ 5939554 w 6230867"/>
              <a:gd name="connsiteY2" fmla="*/ 1820708 h 1820708"/>
              <a:gd name="connsiteX3" fmla="*/ 801112 w 6230867"/>
              <a:gd name="connsiteY3" fmla="*/ 1820708 h 1820708"/>
              <a:gd name="connsiteX4" fmla="*/ 0 w 6230867"/>
              <a:gd name="connsiteY4" fmla="*/ 1310910 h 1820708"/>
              <a:gd name="connsiteX5" fmla="*/ 0 w 6230867"/>
              <a:gd name="connsiteY5" fmla="*/ 0 h 1820708"/>
              <a:gd name="connsiteX6" fmla="*/ 16184 w 6230867"/>
              <a:gd name="connsiteY6" fmla="*/ 16185 h 1820708"/>
              <a:gd name="connsiteX7" fmla="*/ 16184 w 6230867"/>
              <a:gd name="connsiteY7" fmla="*/ 16185 h 1820708"/>
              <a:gd name="connsiteX0" fmla="*/ 801112 w 6230867"/>
              <a:gd name="connsiteY0" fmla="*/ 1116701 h 1820708"/>
              <a:gd name="connsiteX1" fmla="*/ 6230867 w 6230867"/>
              <a:gd name="connsiteY1" fmla="*/ 1108609 h 1820708"/>
              <a:gd name="connsiteX2" fmla="*/ 5939554 w 6230867"/>
              <a:gd name="connsiteY2" fmla="*/ 1820708 h 1820708"/>
              <a:gd name="connsiteX3" fmla="*/ 801112 w 6230867"/>
              <a:gd name="connsiteY3" fmla="*/ 1820708 h 1820708"/>
              <a:gd name="connsiteX4" fmla="*/ 0 w 6230867"/>
              <a:gd name="connsiteY4" fmla="*/ 1310910 h 1820708"/>
              <a:gd name="connsiteX5" fmla="*/ 0 w 6230867"/>
              <a:gd name="connsiteY5" fmla="*/ 0 h 1820708"/>
              <a:gd name="connsiteX6" fmla="*/ 16184 w 6230867"/>
              <a:gd name="connsiteY6" fmla="*/ 16185 h 1820708"/>
              <a:gd name="connsiteX0" fmla="*/ 801112 w 6230867"/>
              <a:gd name="connsiteY0" fmla="*/ 1116701 h 1820708"/>
              <a:gd name="connsiteX1" fmla="*/ 6230867 w 6230867"/>
              <a:gd name="connsiteY1" fmla="*/ 1108609 h 1820708"/>
              <a:gd name="connsiteX2" fmla="*/ 5939554 w 6230867"/>
              <a:gd name="connsiteY2" fmla="*/ 1820708 h 1820708"/>
              <a:gd name="connsiteX3" fmla="*/ 801112 w 6230867"/>
              <a:gd name="connsiteY3" fmla="*/ 1820708 h 1820708"/>
              <a:gd name="connsiteX4" fmla="*/ 0 w 6230867"/>
              <a:gd name="connsiteY4" fmla="*/ 1310910 h 1820708"/>
              <a:gd name="connsiteX5" fmla="*/ 0 w 6230867"/>
              <a:gd name="connsiteY5" fmla="*/ 0 h 1820708"/>
              <a:gd name="connsiteX0" fmla="*/ 801112 w 6230867"/>
              <a:gd name="connsiteY0" fmla="*/ 1116701 h 1820708"/>
              <a:gd name="connsiteX1" fmla="*/ 6230867 w 6230867"/>
              <a:gd name="connsiteY1" fmla="*/ 1108609 h 1820708"/>
              <a:gd name="connsiteX2" fmla="*/ 5939554 w 6230867"/>
              <a:gd name="connsiteY2" fmla="*/ 1820708 h 1820708"/>
              <a:gd name="connsiteX3" fmla="*/ 801112 w 6230867"/>
              <a:gd name="connsiteY3" fmla="*/ 1820708 h 1820708"/>
              <a:gd name="connsiteX4" fmla="*/ 15240 w 6230867"/>
              <a:gd name="connsiteY4" fmla="*/ 1333770 h 1820708"/>
              <a:gd name="connsiteX5" fmla="*/ 0 w 6230867"/>
              <a:gd name="connsiteY5" fmla="*/ 0 h 1820708"/>
              <a:gd name="connsiteX0" fmla="*/ 801112 w 6230867"/>
              <a:gd name="connsiteY0" fmla="*/ 1116701 h 1820708"/>
              <a:gd name="connsiteX1" fmla="*/ 6230867 w 6230867"/>
              <a:gd name="connsiteY1" fmla="*/ 1108609 h 1820708"/>
              <a:gd name="connsiteX2" fmla="*/ 5939554 w 6230867"/>
              <a:gd name="connsiteY2" fmla="*/ 1820708 h 1820708"/>
              <a:gd name="connsiteX3" fmla="*/ 801112 w 6230867"/>
              <a:gd name="connsiteY3" fmla="*/ 1820708 h 1820708"/>
              <a:gd name="connsiteX4" fmla="*/ 7620 w 6230867"/>
              <a:gd name="connsiteY4" fmla="*/ 1326150 h 1820708"/>
              <a:gd name="connsiteX5" fmla="*/ 0 w 6230867"/>
              <a:gd name="connsiteY5" fmla="*/ 0 h 1820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30867" h="1820708">
                <a:moveTo>
                  <a:pt x="801112" y="1116701"/>
                </a:moveTo>
                <a:lnTo>
                  <a:pt x="6230867" y="1108609"/>
                </a:lnTo>
                <a:lnTo>
                  <a:pt x="5939554" y="1820708"/>
                </a:lnTo>
                <a:lnTo>
                  <a:pt x="801112" y="1820708"/>
                </a:lnTo>
                <a:lnTo>
                  <a:pt x="7620" y="1326150"/>
                </a:lnTo>
                <a:lnTo>
                  <a:pt x="0" y="0"/>
                </a:lnTo>
              </a:path>
            </a:pathLst>
          </a:custGeom>
          <a:solidFill>
            <a:srgbClr val="002776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/>
          </a:p>
        </p:txBody>
      </p:sp>
      <p:sp>
        <p:nvSpPr>
          <p:cNvPr id="9" name="Freeform 8"/>
          <p:cNvSpPr/>
          <p:nvPr/>
        </p:nvSpPr>
        <p:spPr>
          <a:xfrm>
            <a:off x="0" y="2644320"/>
            <a:ext cx="6238959" cy="1229990"/>
          </a:xfrm>
          <a:custGeom>
            <a:avLst/>
            <a:gdLst>
              <a:gd name="connsiteX0" fmla="*/ 0 w 6255143"/>
              <a:gd name="connsiteY0" fmla="*/ 0 h 1238082"/>
              <a:gd name="connsiteX1" fmla="*/ 817296 w 6255143"/>
              <a:gd name="connsiteY1" fmla="*/ 525982 h 1238082"/>
              <a:gd name="connsiteX2" fmla="*/ 6255143 w 6255143"/>
              <a:gd name="connsiteY2" fmla="*/ 534074 h 1238082"/>
              <a:gd name="connsiteX3" fmla="*/ 5947646 w 6255143"/>
              <a:gd name="connsiteY3" fmla="*/ 1238082 h 1238082"/>
              <a:gd name="connsiteX4" fmla="*/ 817296 w 6255143"/>
              <a:gd name="connsiteY4" fmla="*/ 1238082 h 1238082"/>
              <a:gd name="connsiteX5" fmla="*/ 16184 w 6255143"/>
              <a:gd name="connsiteY5" fmla="*/ 946768 h 1238082"/>
              <a:gd name="connsiteX6" fmla="*/ 0 w 6255143"/>
              <a:gd name="connsiteY6" fmla="*/ 0 h 1238082"/>
              <a:gd name="connsiteX0" fmla="*/ 8092 w 6238959"/>
              <a:gd name="connsiteY0" fmla="*/ 0 h 1229990"/>
              <a:gd name="connsiteX1" fmla="*/ 801112 w 6238959"/>
              <a:gd name="connsiteY1" fmla="*/ 517890 h 1229990"/>
              <a:gd name="connsiteX2" fmla="*/ 6238959 w 6238959"/>
              <a:gd name="connsiteY2" fmla="*/ 525982 h 1229990"/>
              <a:gd name="connsiteX3" fmla="*/ 5931462 w 6238959"/>
              <a:gd name="connsiteY3" fmla="*/ 1229990 h 1229990"/>
              <a:gd name="connsiteX4" fmla="*/ 801112 w 6238959"/>
              <a:gd name="connsiteY4" fmla="*/ 1229990 h 1229990"/>
              <a:gd name="connsiteX5" fmla="*/ 0 w 6238959"/>
              <a:gd name="connsiteY5" fmla="*/ 938676 h 1229990"/>
              <a:gd name="connsiteX6" fmla="*/ 8092 w 6238959"/>
              <a:gd name="connsiteY6" fmla="*/ 0 h 1229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38959" h="1229990">
                <a:moveTo>
                  <a:pt x="8092" y="0"/>
                </a:moveTo>
                <a:lnTo>
                  <a:pt x="801112" y="517890"/>
                </a:lnTo>
                <a:lnTo>
                  <a:pt x="6238959" y="525982"/>
                </a:lnTo>
                <a:lnTo>
                  <a:pt x="5931462" y="1229990"/>
                </a:lnTo>
                <a:lnTo>
                  <a:pt x="801112" y="1229990"/>
                </a:lnTo>
                <a:lnTo>
                  <a:pt x="0" y="938676"/>
                </a:lnTo>
                <a:cubicBezTo>
                  <a:pt x="2697" y="625784"/>
                  <a:pt x="5395" y="312892"/>
                  <a:pt x="8092" y="0"/>
                </a:cubicBezTo>
                <a:close/>
              </a:path>
            </a:pathLst>
          </a:custGeom>
          <a:solidFill>
            <a:srgbClr val="00A1DE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err="1" smtClean="0"/>
          </a:p>
        </p:txBody>
      </p:sp>
      <p:sp>
        <p:nvSpPr>
          <p:cNvPr id="10" name="Freeform 9"/>
          <p:cNvSpPr/>
          <p:nvPr/>
        </p:nvSpPr>
        <p:spPr>
          <a:xfrm>
            <a:off x="-2042" y="3552044"/>
            <a:ext cx="6241001" cy="1042457"/>
          </a:xfrm>
          <a:custGeom>
            <a:avLst/>
            <a:gdLst>
              <a:gd name="connsiteX0" fmla="*/ 0 w 6255143"/>
              <a:gd name="connsiteY0" fmla="*/ 0 h 1019597"/>
              <a:gd name="connsiteX1" fmla="*/ 817296 w 6255143"/>
              <a:gd name="connsiteY1" fmla="*/ 307498 h 1019597"/>
              <a:gd name="connsiteX2" fmla="*/ 6255143 w 6255143"/>
              <a:gd name="connsiteY2" fmla="*/ 307498 h 1019597"/>
              <a:gd name="connsiteX3" fmla="*/ 5931462 w 6255143"/>
              <a:gd name="connsiteY3" fmla="*/ 1019597 h 1019597"/>
              <a:gd name="connsiteX4" fmla="*/ 833480 w 6255143"/>
              <a:gd name="connsiteY4" fmla="*/ 1019597 h 1019597"/>
              <a:gd name="connsiteX5" fmla="*/ 16184 w 6255143"/>
              <a:gd name="connsiteY5" fmla="*/ 882032 h 1019597"/>
              <a:gd name="connsiteX6" fmla="*/ 0 w 6255143"/>
              <a:gd name="connsiteY6" fmla="*/ 0 h 1019597"/>
              <a:gd name="connsiteX0" fmla="*/ 6676 w 6238959"/>
              <a:gd name="connsiteY0" fmla="*/ 0 h 1042457"/>
              <a:gd name="connsiteX1" fmla="*/ 801112 w 6238959"/>
              <a:gd name="connsiteY1" fmla="*/ 330358 h 1042457"/>
              <a:gd name="connsiteX2" fmla="*/ 6238959 w 6238959"/>
              <a:gd name="connsiteY2" fmla="*/ 330358 h 1042457"/>
              <a:gd name="connsiteX3" fmla="*/ 5915278 w 6238959"/>
              <a:gd name="connsiteY3" fmla="*/ 1042457 h 1042457"/>
              <a:gd name="connsiteX4" fmla="*/ 817296 w 6238959"/>
              <a:gd name="connsiteY4" fmla="*/ 1042457 h 1042457"/>
              <a:gd name="connsiteX5" fmla="*/ 0 w 6238959"/>
              <a:gd name="connsiteY5" fmla="*/ 904892 h 1042457"/>
              <a:gd name="connsiteX6" fmla="*/ 6676 w 6238959"/>
              <a:gd name="connsiteY6" fmla="*/ 0 h 1042457"/>
              <a:gd name="connsiteX0" fmla="*/ 8718 w 6241001"/>
              <a:gd name="connsiteY0" fmla="*/ 0 h 1042457"/>
              <a:gd name="connsiteX1" fmla="*/ 803154 w 6241001"/>
              <a:gd name="connsiteY1" fmla="*/ 330358 h 1042457"/>
              <a:gd name="connsiteX2" fmla="*/ 6241001 w 6241001"/>
              <a:gd name="connsiteY2" fmla="*/ 330358 h 1042457"/>
              <a:gd name="connsiteX3" fmla="*/ 5917320 w 6241001"/>
              <a:gd name="connsiteY3" fmla="*/ 1042457 h 1042457"/>
              <a:gd name="connsiteX4" fmla="*/ 819338 w 6241001"/>
              <a:gd name="connsiteY4" fmla="*/ 1042457 h 1042457"/>
              <a:gd name="connsiteX5" fmla="*/ 2042 w 6241001"/>
              <a:gd name="connsiteY5" fmla="*/ 904892 h 1042457"/>
              <a:gd name="connsiteX6" fmla="*/ 8718 w 6241001"/>
              <a:gd name="connsiteY6" fmla="*/ 0 h 1042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41001" h="1042457">
                <a:moveTo>
                  <a:pt x="8718" y="0"/>
                </a:moveTo>
                <a:lnTo>
                  <a:pt x="803154" y="330358"/>
                </a:lnTo>
                <a:lnTo>
                  <a:pt x="6241001" y="330358"/>
                </a:lnTo>
                <a:lnTo>
                  <a:pt x="5917320" y="1042457"/>
                </a:lnTo>
                <a:lnTo>
                  <a:pt x="819338" y="1042457"/>
                </a:lnTo>
                <a:lnTo>
                  <a:pt x="2042" y="904892"/>
                </a:lnTo>
                <a:cubicBezTo>
                  <a:pt x="4739" y="613579"/>
                  <a:pt x="-7803" y="17465"/>
                  <a:pt x="8718" y="0"/>
                </a:cubicBezTo>
                <a:close/>
              </a:path>
            </a:pathLst>
          </a:custGeom>
          <a:solidFill>
            <a:srgbClr val="575757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err="1" smtClean="0"/>
          </a:p>
        </p:txBody>
      </p:sp>
      <p:sp>
        <p:nvSpPr>
          <p:cNvPr id="11" name="Freeform 10"/>
          <p:cNvSpPr/>
          <p:nvPr/>
        </p:nvSpPr>
        <p:spPr>
          <a:xfrm>
            <a:off x="-3114" y="4456936"/>
            <a:ext cx="6250165" cy="1051965"/>
          </a:xfrm>
          <a:custGeom>
            <a:avLst/>
            <a:gdLst>
              <a:gd name="connsiteX0" fmla="*/ 3114 w 6250165"/>
              <a:gd name="connsiteY0" fmla="*/ 0 h 1051965"/>
              <a:gd name="connsiteX1" fmla="*/ 796133 w 6250165"/>
              <a:gd name="connsiteY1" fmla="*/ 129473 h 1051965"/>
              <a:gd name="connsiteX2" fmla="*/ 6250165 w 6250165"/>
              <a:gd name="connsiteY2" fmla="*/ 137565 h 1051965"/>
              <a:gd name="connsiteX3" fmla="*/ 5910300 w 6250165"/>
              <a:gd name="connsiteY3" fmla="*/ 857756 h 1051965"/>
              <a:gd name="connsiteX4" fmla="*/ 779949 w 6250165"/>
              <a:gd name="connsiteY4" fmla="*/ 849664 h 1051965"/>
              <a:gd name="connsiteX5" fmla="*/ 3114 w 6250165"/>
              <a:gd name="connsiteY5" fmla="*/ 1051965 h 1051965"/>
              <a:gd name="connsiteX6" fmla="*/ 3114 w 6250165"/>
              <a:gd name="connsiteY6" fmla="*/ 0 h 1051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50165" h="1051965">
                <a:moveTo>
                  <a:pt x="3114" y="0"/>
                </a:moveTo>
                <a:lnTo>
                  <a:pt x="796133" y="129473"/>
                </a:lnTo>
                <a:lnTo>
                  <a:pt x="6250165" y="137565"/>
                </a:lnTo>
                <a:lnTo>
                  <a:pt x="5910300" y="857756"/>
                </a:lnTo>
                <a:lnTo>
                  <a:pt x="779949" y="849664"/>
                </a:lnTo>
                <a:lnTo>
                  <a:pt x="3114" y="1051965"/>
                </a:lnTo>
                <a:cubicBezTo>
                  <a:pt x="417" y="701310"/>
                  <a:pt x="-2281" y="350655"/>
                  <a:pt x="3114" y="0"/>
                </a:cubicBezTo>
                <a:close/>
              </a:path>
            </a:pathLst>
          </a:custGeom>
          <a:solidFill>
            <a:srgbClr val="8C8C8C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err="1" smtClean="0"/>
          </a:p>
        </p:txBody>
      </p:sp>
      <p:sp>
        <p:nvSpPr>
          <p:cNvPr id="13" name="Rectangle 12"/>
          <p:cNvSpPr/>
          <p:nvPr/>
        </p:nvSpPr>
        <p:spPr>
          <a:xfrm>
            <a:off x="1117036" y="3257637"/>
            <a:ext cx="45231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>
                <a:solidFill>
                  <a:schemeClr val="bg1"/>
                </a:solidFill>
              </a:rPr>
              <a:t>Аналіз вартості бізнесу в цілому з прийняттям наступного рішення щодо купівлі-продажу</a:t>
            </a:r>
            <a:endParaRPr lang="uk-UA" sz="14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17037" y="2540362"/>
            <a:ext cx="452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>
                <a:solidFill>
                  <a:schemeClr val="bg1"/>
                </a:solidFill>
              </a:rPr>
              <a:t>Продаж пакету акцій або 100-відсоткового інтересу в бізнесі</a:t>
            </a:r>
            <a:endParaRPr lang="uk-UA" sz="14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17037" y="3979282"/>
            <a:ext cx="42146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>
                <a:solidFill>
                  <a:schemeClr val="bg1"/>
                </a:solidFill>
              </a:rPr>
              <a:t>Застава повного комплексу основних засобів</a:t>
            </a:r>
            <a:endParaRPr lang="uk-UA" sz="1400" b="1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17037" y="4685749"/>
            <a:ext cx="42146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>
                <a:solidFill>
                  <a:schemeClr val="bg1"/>
                </a:solidFill>
              </a:rPr>
              <a:t>Оцінка економічного знецінення в рамках оцінки з метою фінансової звітності</a:t>
            </a:r>
            <a:endParaRPr lang="uk-UA" sz="1400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17037" y="5405940"/>
            <a:ext cx="42146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400" b="1" dirty="0" smtClean="0">
                <a:solidFill>
                  <a:schemeClr val="bg1"/>
                </a:solidFill>
              </a:rPr>
              <a:t>Застава комплексу основних засобів підприємства </a:t>
            </a:r>
            <a:endParaRPr lang="uk-UA" sz="1400" b="1" dirty="0">
              <a:solidFill>
                <a:schemeClr val="bg1"/>
              </a:solidFill>
            </a:endParaRPr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23241" y="837223"/>
            <a:ext cx="8667081" cy="4616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1094266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chemeClr val="accent2"/>
                </a:solidFill>
              </a:rPr>
              <a:t>Практичні ситуації, пов’язані з оцінкою бізнесу</a:t>
            </a:r>
            <a:endParaRPr lang="uk-UA" dirty="0">
              <a:solidFill>
                <a:schemeClr val="accent2"/>
              </a:solidFill>
            </a:endParaRPr>
          </a:p>
        </p:txBody>
      </p:sp>
      <p:sp>
        <p:nvSpPr>
          <p:cNvPr id="15" name="Footer Placeholder 4"/>
          <p:cNvSpPr txBox="1">
            <a:spLocks/>
          </p:cNvSpPr>
          <p:nvPr/>
        </p:nvSpPr>
        <p:spPr>
          <a:xfrm>
            <a:off x="430213" y="7092205"/>
            <a:ext cx="794630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rgbClr val="8C8C8C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00" dirty="0" smtClean="0">
                <a:solidFill>
                  <a:schemeClr val="tx2"/>
                </a:solidFill>
              </a:rPr>
              <a:t>Артур </a:t>
            </a:r>
            <a:r>
              <a:rPr lang="uk-UA" sz="900" dirty="0" err="1" smtClean="0">
                <a:solidFill>
                  <a:schemeClr val="tx2"/>
                </a:solidFill>
              </a:rPr>
              <a:t>Огаджанян</a:t>
            </a:r>
            <a:r>
              <a:rPr lang="uk-UA" sz="900" dirty="0" smtClean="0">
                <a:solidFill>
                  <a:schemeClr val="tx2"/>
                </a:solidFill>
              </a:rPr>
              <a:t> «Практичні аспекти оцінки бізнесу»</a:t>
            </a:r>
            <a:endParaRPr lang="uk-UA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4038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3" grpId="0"/>
      <p:bldP spid="14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13716" y="375558"/>
            <a:ext cx="9324678" cy="461665"/>
          </a:xfrm>
        </p:spPr>
        <p:txBody>
          <a:bodyPr wrap="square">
            <a:spAutoFit/>
          </a:bodyPr>
          <a:lstStyle/>
          <a:p>
            <a:r>
              <a:rPr lang="uk-UA" dirty="0"/>
              <a:t>Практичні ситуації, пов’язані з оцінкою </a:t>
            </a:r>
            <a:r>
              <a:rPr lang="uk-UA" dirty="0" smtClean="0"/>
              <a:t>бізнесу (1</a:t>
            </a:r>
            <a:r>
              <a:rPr lang="uk-UA" dirty="0" smtClean="0"/>
              <a:t>/7)</a:t>
            </a:r>
            <a:endParaRPr lang="uk-UA" dirty="0"/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23241" y="837223"/>
            <a:ext cx="9027121" cy="4616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1094266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solidFill>
                  <a:schemeClr val="accent2"/>
                </a:solidFill>
              </a:rPr>
              <a:t>Продаж пакету акцій (100% інтересу)</a:t>
            </a:r>
            <a:endParaRPr lang="uk-UA" dirty="0">
              <a:solidFill>
                <a:schemeClr val="accent2"/>
              </a:solidFill>
            </a:endParaRPr>
          </a:p>
        </p:txBody>
      </p:sp>
      <p:sp>
        <p:nvSpPr>
          <p:cNvPr id="15" name="Content Placeholder 1"/>
          <p:cNvSpPr>
            <a:spLocks noGrp="1"/>
          </p:cNvSpPr>
          <p:nvPr>
            <p:ph idx="1"/>
          </p:nvPr>
        </p:nvSpPr>
        <p:spPr>
          <a:xfrm>
            <a:off x="430058" y="2106550"/>
            <a:ext cx="9045993" cy="4203377"/>
          </a:xfrm>
        </p:spPr>
        <p:txBody>
          <a:bodyPr/>
          <a:lstStyle/>
          <a:p>
            <a:pPr lvl="1"/>
            <a:r>
              <a:rPr lang="uk-UA" b="1" dirty="0" smtClean="0">
                <a:solidFill>
                  <a:schemeClr val="accent3"/>
                </a:solidFill>
              </a:rPr>
              <a:t> </a:t>
            </a:r>
            <a:endParaRPr lang="az-Cyrl-AZ" dirty="0"/>
          </a:p>
          <a:p>
            <a:pPr marL="514471" lvl="1" indent="-314982"/>
            <a:endParaRPr lang="az-Cyrl-AZ" dirty="0" smtClean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30213" y="7092205"/>
            <a:ext cx="794630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rgbClr val="8C8C8C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00" dirty="0" smtClean="0">
                <a:solidFill>
                  <a:schemeClr val="tx2"/>
                </a:solidFill>
              </a:rPr>
              <a:t>Артур Огаджанян «Практичні аспекти оцінки бізнесу»</a:t>
            </a:r>
            <a:endParaRPr lang="uk-UA" sz="900" dirty="0">
              <a:solidFill>
                <a:schemeClr val="tx2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465586" y="4036814"/>
            <a:ext cx="2012904" cy="1541531"/>
            <a:chOff x="1744771" y="2156876"/>
            <a:chExt cx="2012904" cy="1541531"/>
          </a:xfrm>
        </p:grpSpPr>
        <p:sp>
          <p:nvSpPr>
            <p:cNvPr id="32" name="Straight Connector 3"/>
            <p:cNvSpPr/>
            <p:nvPr/>
          </p:nvSpPr>
          <p:spPr>
            <a:xfrm>
              <a:off x="1744771" y="2156876"/>
              <a:ext cx="2012904" cy="154153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1006452" y="0"/>
                  </a:lnTo>
                  <a:lnTo>
                    <a:pt x="1006452" y="1541531"/>
                  </a:lnTo>
                  <a:lnTo>
                    <a:pt x="2012904" y="1541531"/>
                  </a:lnTo>
                </a:path>
              </a:pathLst>
            </a:custGeom>
            <a:noFill/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Straight Connector 4"/>
            <p:cNvSpPr txBox="1"/>
            <p:nvPr/>
          </p:nvSpPr>
          <p:spPr>
            <a:xfrm>
              <a:off x="2687839" y="2864258"/>
              <a:ext cx="126768" cy="1267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180000" lvl="0" algn="l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453825" y="3994665"/>
            <a:ext cx="1995478" cy="99778"/>
            <a:chOff x="1744771" y="2088799"/>
            <a:chExt cx="1995478" cy="99778"/>
          </a:xfrm>
        </p:grpSpPr>
        <p:sp>
          <p:nvSpPr>
            <p:cNvPr id="30" name="Straight Connector 5"/>
            <p:cNvSpPr/>
            <p:nvPr/>
          </p:nvSpPr>
          <p:spPr>
            <a:xfrm>
              <a:off x="1744771" y="2092968"/>
              <a:ext cx="1995478" cy="91440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63908"/>
                  </a:moveTo>
                  <a:lnTo>
                    <a:pt x="997739" y="63908"/>
                  </a:lnTo>
                  <a:lnTo>
                    <a:pt x="997739" y="45720"/>
                  </a:lnTo>
                  <a:lnTo>
                    <a:pt x="1995478" y="45720"/>
                  </a:lnTo>
                </a:path>
              </a:pathLst>
            </a:custGeom>
            <a:noFill/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Straight Connector 6"/>
            <p:cNvSpPr txBox="1"/>
            <p:nvPr/>
          </p:nvSpPr>
          <p:spPr>
            <a:xfrm>
              <a:off x="2692621" y="2088799"/>
              <a:ext cx="99778" cy="997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180000" lvl="0" algn="l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453825" y="2652055"/>
            <a:ext cx="1995478" cy="1410686"/>
            <a:chOff x="1744771" y="746189"/>
            <a:chExt cx="1995478" cy="1410686"/>
          </a:xfrm>
        </p:grpSpPr>
        <p:sp>
          <p:nvSpPr>
            <p:cNvPr id="28" name="Straight Connector 7"/>
            <p:cNvSpPr/>
            <p:nvPr/>
          </p:nvSpPr>
          <p:spPr>
            <a:xfrm>
              <a:off x="1744771" y="746189"/>
              <a:ext cx="1995478" cy="1410686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410686"/>
                  </a:moveTo>
                  <a:lnTo>
                    <a:pt x="997739" y="1410686"/>
                  </a:lnTo>
                  <a:lnTo>
                    <a:pt x="997739" y="0"/>
                  </a:lnTo>
                  <a:lnTo>
                    <a:pt x="1995478" y="0"/>
                  </a:lnTo>
                </a:path>
              </a:pathLst>
            </a:custGeom>
            <a:noFill/>
          </p:spPr>
          <p:style>
            <a:lnRef idx="2">
              <a:schemeClr val="accent6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6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Straight Connector 8"/>
            <p:cNvSpPr txBox="1"/>
            <p:nvPr/>
          </p:nvSpPr>
          <p:spPr>
            <a:xfrm>
              <a:off x="2681416" y="1390439"/>
              <a:ext cx="122188" cy="1221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180000" lvl="0" algn="l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09054" y="3411289"/>
            <a:ext cx="2186638" cy="1302905"/>
            <a:chOff x="0" y="1505423"/>
            <a:chExt cx="2186638" cy="1302905"/>
          </a:xfrm>
        </p:grpSpPr>
        <p:sp>
          <p:nvSpPr>
            <p:cNvPr id="26" name="Rectangle 25"/>
            <p:cNvSpPr/>
            <p:nvPr/>
          </p:nvSpPr>
          <p:spPr>
            <a:xfrm>
              <a:off x="0" y="1505423"/>
              <a:ext cx="2186638" cy="1302905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TextBox 26"/>
            <p:cNvSpPr txBox="1"/>
            <p:nvPr/>
          </p:nvSpPr>
          <p:spPr>
            <a:xfrm>
              <a:off x="0" y="1505423"/>
              <a:ext cx="2186638" cy="130290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kern="1200" noProof="0" dirty="0" smtClean="0"/>
                <a:t>Продаж пакету акцій або 100-відсоткового інтересу в бізнесі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49304" y="2064853"/>
            <a:ext cx="4679619" cy="1174403"/>
            <a:chOff x="3740250" y="158987"/>
            <a:chExt cx="4679619" cy="1174403"/>
          </a:xfrm>
        </p:grpSpPr>
        <p:sp>
          <p:nvSpPr>
            <p:cNvPr id="24" name="Rectangle 23"/>
            <p:cNvSpPr/>
            <p:nvPr/>
          </p:nvSpPr>
          <p:spPr>
            <a:xfrm>
              <a:off x="3740250" y="158987"/>
              <a:ext cx="4679619" cy="117440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TextBox 24"/>
            <p:cNvSpPr txBox="1"/>
            <p:nvPr/>
          </p:nvSpPr>
          <p:spPr>
            <a:xfrm>
              <a:off x="3740250" y="158987"/>
              <a:ext cx="4679619" cy="11744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kern="1200" dirty="0" smtClean="0"/>
                <a:t>Оцінюється вартість власного капіталу</a:t>
              </a:r>
              <a:endParaRPr lang="en-US" sz="1400" kern="1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449304" y="3457352"/>
            <a:ext cx="4679619" cy="1174403"/>
            <a:chOff x="3740250" y="1551486"/>
            <a:chExt cx="4679619" cy="1174403"/>
          </a:xfrm>
        </p:grpSpPr>
        <p:sp>
          <p:nvSpPr>
            <p:cNvPr id="22" name="Rectangle 21"/>
            <p:cNvSpPr/>
            <p:nvPr/>
          </p:nvSpPr>
          <p:spPr>
            <a:xfrm>
              <a:off x="3740250" y="1551486"/>
              <a:ext cx="4679619" cy="117440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TextBox 22"/>
            <p:cNvSpPr txBox="1"/>
            <p:nvPr/>
          </p:nvSpPr>
          <p:spPr>
            <a:xfrm>
              <a:off x="3740250" y="1551486"/>
              <a:ext cx="4679619" cy="11744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kern="1200" dirty="0" smtClean="0"/>
                <a:t>Вартість може бути оцінена або шляхом застосування моделі для власного капіталу або шляхом оцінки інвестованого капіталу з наступним вирахуванням вартості </a:t>
              </a:r>
              <a:r>
                <a:rPr lang="uk-UA" sz="1400" kern="1200" dirty="0" smtClean="0"/>
                <a:t>боргу</a:t>
              </a:r>
              <a:endParaRPr lang="en-US" sz="1400" kern="12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466730" y="4908430"/>
            <a:ext cx="4679619" cy="1391687"/>
            <a:chOff x="3757676" y="3002564"/>
            <a:chExt cx="4679619" cy="1391687"/>
          </a:xfrm>
        </p:grpSpPr>
        <p:sp>
          <p:nvSpPr>
            <p:cNvPr id="17" name="Rectangle 16"/>
            <p:cNvSpPr/>
            <p:nvPr/>
          </p:nvSpPr>
          <p:spPr>
            <a:xfrm>
              <a:off x="3757676" y="3002564"/>
              <a:ext cx="4679619" cy="1391687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TextBox 17"/>
            <p:cNvSpPr txBox="1"/>
            <p:nvPr/>
          </p:nvSpPr>
          <p:spPr>
            <a:xfrm>
              <a:off x="3757676" y="3002564"/>
              <a:ext cx="4679619" cy="13916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kern="1200" dirty="0" smtClean="0"/>
                <a:t>Вплив розміру пакету акцій на прогнози – врахування достатності прав контролю для застосування певних припущень та прогнозів</a:t>
              </a:r>
              <a:endParaRPr lang="en-US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869775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13716" y="375558"/>
            <a:ext cx="9540702" cy="461665"/>
          </a:xfrm>
        </p:spPr>
        <p:txBody>
          <a:bodyPr wrap="square">
            <a:spAutoFit/>
          </a:bodyPr>
          <a:lstStyle/>
          <a:p>
            <a:r>
              <a:rPr lang="uk-UA" dirty="0"/>
              <a:t>Практичні ситуації, пов’язані з оцінкою бізнесу </a:t>
            </a:r>
            <a:r>
              <a:rPr lang="uk-UA" dirty="0" smtClean="0"/>
              <a:t>(2</a:t>
            </a:r>
            <a:r>
              <a:rPr lang="uk-UA" dirty="0" smtClean="0"/>
              <a:t>/7)</a:t>
            </a:r>
            <a:endParaRPr lang="uk-UA" dirty="0"/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23241" y="837223"/>
            <a:ext cx="9027121" cy="4616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1094266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>
                <a:solidFill>
                  <a:schemeClr val="accent2"/>
                </a:solidFill>
              </a:rPr>
              <a:t>Розрахунок вартості власного капіталу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445791" y="5993428"/>
            <a:ext cx="9655767" cy="1176632"/>
          </a:xfrm>
          <a:prstGeom prst="rect">
            <a:avLst/>
          </a:prstGeom>
          <a:solidFill>
            <a:schemeClr val="bg2"/>
          </a:solidFill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8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  <a:defRPr sz="180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534988" indent="-173038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3" indent="0">
              <a:spcBef>
                <a:spcPts val="0"/>
              </a:spcBef>
              <a:buNone/>
            </a:pPr>
            <a:r>
              <a:rPr lang="uk-UA" sz="2000" b="1" dirty="0">
                <a:solidFill>
                  <a:schemeClr val="accent3"/>
                </a:solidFill>
              </a:rPr>
              <a:t>Вартість власного (акціонерного) </a:t>
            </a:r>
            <a:r>
              <a:rPr lang="uk-UA" sz="2000" b="1" dirty="0" smtClean="0">
                <a:solidFill>
                  <a:schemeClr val="accent3"/>
                </a:solidFill>
              </a:rPr>
              <a:t>капіталу = </a:t>
            </a:r>
            <a:r>
              <a:rPr lang="uk-UA" sz="2000" dirty="0" smtClean="0">
                <a:solidFill>
                  <a:schemeClr val="accent3"/>
                </a:solidFill>
              </a:rPr>
              <a:t>Вартість </a:t>
            </a:r>
            <a:r>
              <a:rPr lang="uk-UA" sz="2000" dirty="0">
                <a:solidFill>
                  <a:schemeClr val="accent3"/>
                </a:solidFill>
              </a:rPr>
              <a:t>бізнесу (інвестованого капіталу) </a:t>
            </a:r>
            <a:r>
              <a:rPr lang="uk-UA" sz="2000" b="1" dirty="0" smtClean="0">
                <a:solidFill>
                  <a:schemeClr val="accent3"/>
                </a:solidFill>
              </a:rPr>
              <a:t>–</a:t>
            </a:r>
            <a:r>
              <a:rPr lang="uk-UA" sz="2000" dirty="0" smtClean="0">
                <a:solidFill>
                  <a:schemeClr val="accent3"/>
                </a:solidFill>
              </a:rPr>
              <a:t> Вартість </a:t>
            </a:r>
            <a:r>
              <a:rPr lang="uk-UA" sz="2000" dirty="0">
                <a:solidFill>
                  <a:schemeClr val="accent3"/>
                </a:solidFill>
              </a:rPr>
              <a:t>боргу, обтяженого </a:t>
            </a:r>
            <a:r>
              <a:rPr lang="uk-UA" sz="2000" dirty="0" smtClean="0">
                <a:solidFill>
                  <a:schemeClr val="accent3"/>
                </a:solidFill>
              </a:rPr>
              <a:t>відсотками</a:t>
            </a:r>
            <a:endParaRPr lang="uk-UA" sz="2000" dirty="0">
              <a:solidFill>
                <a:schemeClr val="accent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34447" y="2011363"/>
            <a:ext cx="1656184" cy="2952328"/>
          </a:xfrm>
          <a:prstGeom prst="rect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b="1" dirty="0">
                <a:solidFill>
                  <a:schemeClr val="bg1"/>
                </a:solidFill>
              </a:rPr>
              <a:t>Вартість бізнесу (вартість інвестованого капіталу)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29882" y="2011363"/>
            <a:ext cx="1656184" cy="1939258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400" b="1" dirty="0">
                <a:solidFill>
                  <a:schemeClr val="bg1"/>
                </a:solidFill>
              </a:rPr>
              <a:t>Вартість власного (акціонерного) капіталу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29882" y="3971707"/>
            <a:ext cx="1656184" cy="991984"/>
          </a:xfrm>
          <a:prstGeom prst="rect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uk-UA" sz="1400" b="1" dirty="0">
                <a:solidFill>
                  <a:schemeClr val="bg1"/>
                </a:solidFill>
              </a:rPr>
              <a:t>Вартість боргу, обтяженого відсотками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756830" y="3176384"/>
            <a:ext cx="206853" cy="611796"/>
          </a:xfrm>
        </p:spPr>
        <p:txBody>
          <a:bodyPr/>
          <a:lstStyle/>
          <a:p>
            <a:r>
              <a:rPr lang="uk-UA" sz="3600" dirty="0">
                <a:solidFill>
                  <a:schemeClr val="accent3"/>
                </a:solidFill>
              </a:rPr>
              <a:t>=</a:t>
            </a:r>
            <a:endParaRPr lang="en-US" sz="3600" dirty="0">
              <a:solidFill>
                <a:schemeClr val="accent3"/>
              </a:solidFill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430213" y="7092205"/>
            <a:ext cx="794630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rgbClr val="8C8C8C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00" dirty="0" smtClean="0">
                <a:solidFill>
                  <a:schemeClr val="tx2"/>
                </a:solidFill>
              </a:rPr>
              <a:t>Артур </a:t>
            </a:r>
            <a:r>
              <a:rPr lang="uk-UA" sz="900" dirty="0" err="1" smtClean="0">
                <a:solidFill>
                  <a:schemeClr val="tx2"/>
                </a:solidFill>
              </a:rPr>
              <a:t>Огаджанян</a:t>
            </a:r>
            <a:r>
              <a:rPr lang="uk-UA" sz="900" dirty="0" smtClean="0">
                <a:solidFill>
                  <a:schemeClr val="tx2"/>
                </a:solidFill>
              </a:rPr>
              <a:t> «Практичні аспекти оцінки бізнесу»</a:t>
            </a:r>
            <a:endParaRPr lang="uk-UA" sz="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3392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  <p:bldP spid="11" grpId="0" animBg="1"/>
      <p:bldP spid="12" grpId="0" animBg="1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13716" y="375558"/>
            <a:ext cx="9612710" cy="461665"/>
          </a:xfrm>
        </p:spPr>
        <p:txBody>
          <a:bodyPr wrap="square">
            <a:spAutoFit/>
          </a:bodyPr>
          <a:lstStyle/>
          <a:p>
            <a:r>
              <a:rPr lang="uk-UA" dirty="0"/>
              <a:t>Практичні ситуації, пов’язані з оцінкою </a:t>
            </a:r>
            <a:r>
              <a:rPr lang="uk-UA" dirty="0" smtClean="0"/>
              <a:t>бізнесу (3</a:t>
            </a:r>
            <a:r>
              <a:rPr lang="uk-UA" dirty="0" smtClean="0"/>
              <a:t>/7)</a:t>
            </a:r>
            <a:endParaRPr lang="uk-UA" dirty="0"/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423241" y="837223"/>
            <a:ext cx="9027121" cy="461665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 defTabSz="1094266" rtl="0" eaLnBrk="1" latinLnBrk="0" hangingPunct="1">
              <a:spcBef>
                <a:spcPct val="0"/>
              </a:spcBef>
              <a:buNone/>
              <a:defRPr sz="3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>
                <a:solidFill>
                  <a:schemeClr val="accent2"/>
                </a:solidFill>
              </a:rPr>
              <a:t>Продаж бізнесу в цілому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91669" y="6634385"/>
            <a:ext cx="88001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3"/>
            <a:r>
              <a:rPr lang="ru-RU" sz="1400" dirty="0">
                <a:solidFill>
                  <a:schemeClr val="tx2"/>
                </a:solidFill>
              </a:rPr>
              <a:t>* </a:t>
            </a:r>
            <a:r>
              <a:rPr lang="uk-UA" sz="1400" dirty="0" smtClean="0">
                <a:solidFill>
                  <a:schemeClr val="tx2"/>
                </a:solidFill>
              </a:rPr>
              <a:t>З вартості боргу вираховуються грошові кошти або їх еквіваленти, доступні для покриття цього боргу </a:t>
            </a:r>
            <a:endParaRPr lang="uk-UA" sz="1400" dirty="0">
              <a:solidFill>
                <a:schemeClr val="tx2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578783" y="6457598"/>
            <a:ext cx="9246217" cy="3175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80975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800" i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361950" indent="-180975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  <a:defRPr sz="180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534988" indent="-173038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−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 indent="0">
              <a:buNone/>
            </a:pPr>
            <a:endParaRPr lang="uk-UA" sz="1543" dirty="0">
              <a:solidFill>
                <a:schemeClr val="accent1"/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430213" y="7092205"/>
            <a:ext cx="794630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en-US"/>
            </a:defPPr>
            <a:lvl1pPr marL="0" algn="l" defTabSz="1042580" rtl="0" eaLnBrk="1" latinLnBrk="0" hangingPunct="1">
              <a:defRPr sz="800" b="0" kern="1200">
                <a:solidFill>
                  <a:srgbClr val="8C8C8C"/>
                </a:solidFill>
                <a:latin typeface="+mn-lt"/>
                <a:ea typeface="+mn-ea"/>
                <a:cs typeface="+mn-cs"/>
              </a:defRPr>
            </a:lvl1pPr>
            <a:lvl2pPr marL="52129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58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3870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161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44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7739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02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318" algn="l" defTabSz="1042580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900" dirty="0" smtClean="0">
                <a:solidFill>
                  <a:schemeClr val="tx2"/>
                </a:solidFill>
              </a:rPr>
              <a:t>Артур </a:t>
            </a:r>
            <a:r>
              <a:rPr lang="uk-UA" sz="900" dirty="0" err="1" smtClean="0">
                <a:solidFill>
                  <a:schemeClr val="tx2"/>
                </a:solidFill>
              </a:rPr>
              <a:t>Огаджанян</a:t>
            </a:r>
            <a:r>
              <a:rPr lang="uk-UA" sz="900" dirty="0" smtClean="0">
                <a:solidFill>
                  <a:schemeClr val="tx2"/>
                </a:solidFill>
              </a:rPr>
              <a:t> «Практичні аспекти оцінки бізнесу»</a:t>
            </a:r>
            <a:endParaRPr lang="uk-UA" sz="900" dirty="0">
              <a:solidFill>
                <a:schemeClr val="tx2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2650678" y="3999867"/>
            <a:ext cx="1728176" cy="1298944"/>
            <a:chOff x="1841276" y="2288811"/>
            <a:chExt cx="1728176" cy="1298944"/>
          </a:xfrm>
        </p:grpSpPr>
        <p:sp>
          <p:nvSpPr>
            <p:cNvPr id="29" name="Straight Connector 3"/>
            <p:cNvSpPr/>
            <p:nvPr/>
          </p:nvSpPr>
          <p:spPr>
            <a:xfrm>
              <a:off x="1841276" y="2288811"/>
              <a:ext cx="1728176" cy="129894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864088" y="0"/>
                  </a:lnTo>
                  <a:lnTo>
                    <a:pt x="864088" y="1298944"/>
                  </a:lnTo>
                  <a:lnTo>
                    <a:pt x="1728176" y="1298944"/>
                  </a:lnTo>
                </a:path>
              </a:pathLst>
            </a:custGeom>
            <a:noFill/>
          </p:spPr>
          <p:style>
            <a:lnRef idx="2">
              <a:schemeClr val="accent3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Straight Connector 4"/>
            <p:cNvSpPr txBox="1"/>
            <p:nvPr/>
          </p:nvSpPr>
          <p:spPr>
            <a:xfrm>
              <a:off x="2651317" y="2884236"/>
              <a:ext cx="108095" cy="10809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kern="12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650678" y="2630446"/>
            <a:ext cx="1728176" cy="1369421"/>
            <a:chOff x="1841276" y="919390"/>
            <a:chExt cx="1728176" cy="1369421"/>
          </a:xfrm>
        </p:grpSpPr>
        <p:sp>
          <p:nvSpPr>
            <p:cNvPr id="27" name="Straight Connector 5"/>
            <p:cNvSpPr/>
            <p:nvPr/>
          </p:nvSpPr>
          <p:spPr>
            <a:xfrm>
              <a:off x="1841276" y="919390"/>
              <a:ext cx="1728176" cy="1369421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1369421"/>
                  </a:moveTo>
                  <a:lnTo>
                    <a:pt x="864088" y="1369421"/>
                  </a:lnTo>
                  <a:lnTo>
                    <a:pt x="864088" y="0"/>
                  </a:lnTo>
                  <a:lnTo>
                    <a:pt x="1728176" y="0"/>
                  </a:lnTo>
                </a:path>
              </a:pathLst>
            </a:custGeom>
            <a:noFill/>
          </p:spPr>
          <p:style>
            <a:lnRef idx="2">
              <a:schemeClr val="accent3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Straight Connector 6"/>
            <p:cNvSpPr txBox="1"/>
            <p:nvPr/>
          </p:nvSpPr>
          <p:spPr>
            <a:xfrm>
              <a:off x="2650240" y="1548976"/>
              <a:ext cx="110248" cy="11024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700" tIns="0" rIns="12700" bIns="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400" kern="120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09402" y="3284446"/>
            <a:ext cx="2251709" cy="1430843"/>
            <a:chOff x="0" y="1573390"/>
            <a:chExt cx="2251709" cy="1430843"/>
          </a:xfrm>
        </p:grpSpPr>
        <p:sp>
          <p:nvSpPr>
            <p:cNvPr id="25" name="Rectangle 24"/>
            <p:cNvSpPr/>
            <p:nvPr/>
          </p:nvSpPr>
          <p:spPr>
            <a:xfrm>
              <a:off x="0" y="1573390"/>
              <a:ext cx="2251709" cy="143084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TextBox 25"/>
            <p:cNvSpPr txBox="1"/>
            <p:nvPr/>
          </p:nvSpPr>
          <p:spPr>
            <a:xfrm>
              <a:off x="0" y="1573390"/>
              <a:ext cx="2251709" cy="14308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72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kern="1200" noProof="0" dirty="0" smtClean="0"/>
                <a:t>Продаж бізнесу в цілому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378855" y="2051645"/>
            <a:ext cx="4612671" cy="1157602"/>
            <a:chOff x="3569453" y="340589"/>
            <a:chExt cx="4612671" cy="1157602"/>
          </a:xfrm>
        </p:grpSpPr>
        <p:sp>
          <p:nvSpPr>
            <p:cNvPr id="23" name="Rectangle 22"/>
            <p:cNvSpPr/>
            <p:nvPr/>
          </p:nvSpPr>
          <p:spPr>
            <a:xfrm>
              <a:off x="3569453" y="340589"/>
              <a:ext cx="4612671" cy="115760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TextBox 23"/>
            <p:cNvSpPr txBox="1"/>
            <p:nvPr/>
          </p:nvSpPr>
          <p:spPr>
            <a:xfrm>
              <a:off x="3569453" y="340589"/>
              <a:ext cx="4612671" cy="11576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kern="1200" noProof="0" smtClean="0"/>
                <a:t>Оцінюється вартість бізнесу (вартість інвестованого капіталу або вартість підприємства)</a:t>
              </a:r>
              <a:endParaRPr lang="uk-UA" sz="1400" kern="1200" noProof="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378855" y="3424222"/>
            <a:ext cx="4612671" cy="1157602"/>
            <a:chOff x="3569453" y="1713166"/>
            <a:chExt cx="4612671" cy="1157602"/>
          </a:xfrm>
        </p:grpSpPr>
        <p:sp>
          <p:nvSpPr>
            <p:cNvPr id="20" name="Rectangle 19"/>
            <p:cNvSpPr/>
            <p:nvPr/>
          </p:nvSpPr>
          <p:spPr>
            <a:xfrm>
              <a:off x="3569453" y="1713166"/>
              <a:ext cx="4612671" cy="115760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TextBox 21"/>
            <p:cNvSpPr txBox="1"/>
            <p:nvPr/>
          </p:nvSpPr>
          <p:spPr>
            <a:xfrm>
              <a:off x="3569453" y="1713166"/>
              <a:ext cx="4612671" cy="11576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kern="1200" dirty="0" smtClean="0"/>
                <a:t>Важливо розуміти, що в результаті отримується сумарна вартість 100% прав контролю та всього запозиченого капіталу*</a:t>
              </a:r>
              <a:endParaRPr lang="en-US" sz="1400" kern="12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378855" y="4796799"/>
            <a:ext cx="4612671" cy="1004024"/>
            <a:chOff x="3569453" y="3085743"/>
            <a:chExt cx="4612671" cy="1004024"/>
          </a:xfrm>
        </p:grpSpPr>
        <p:sp>
          <p:nvSpPr>
            <p:cNvPr id="17" name="Rectangle 16"/>
            <p:cNvSpPr/>
            <p:nvPr/>
          </p:nvSpPr>
          <p:spPr>
            <a:xfrm>
              <a:off x="3569453" y="3085743"/>
              <a:ext cx="4612671" cy="100402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TextBox 17"/>
            <p:cNvSpPr txBox="1"/>
            <p:nvPr/>
          </p:nvSpPr>
          <p:spPr>
            <a:xfrm>
              <a:off x="3569453" y="3085743"/>
              <a:ext cx="4612671" cy="10040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180000"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uk-UA" sz="1400" kern="1200" dirty="0" smtClean="0"/>
                <a:t>Часто така оцінка замовляється для погодження сторонами вартості компонентів інвестованого капіталу та наступного  здійснення транзакції </a:t>
              </a:r>
              <a:endParaRPr lang="en-US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708968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itle Slide">
  <a:themeElements>
    <a:clrScheme name="Custom 100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575757"/>
      </a:accent5>
      <a:accent6>
        <a:srgbClr val="BDD203"/>
      </a:accent6>
      <a:hlink>
        <a:srgbClr val="00A1DE"/>
      </a:hlink>
      <a:folHlink>
        <a:srgbClr val="72C7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posal UKR TOV.potx" id="{5E40EFF2-9762-4702-8591-4278FFBD5008}" vid="{D8DAA310-BDBA-426B-BEC7-774C46CA3D4C}"/>
    </a:ext>
  </a:extLst>
</a:theme>
</file>

<file path=ppt/theme/theme2.xml><?xml version="1.0" encoding="utf-8"?>
<a:theme xmlns:a="http://schemas.openxmlformats.org/drawingml/2006/main" name="Proposal ENG">
  <a:themeElements>
    <a:clrScheme name="Custom 100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575757"/>
      </a:accent5>
      <a:accent6>
        <a:srgbClr val="BDD203"/>
      </a:accent6>
      <a:hlink>
        <a:srgbClr val="00A1DE"/>
      </a:hlink>
      <a:folHlink>
        <a:srgbClr val="72C7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posal UKR TOV.potx" id="{5E40EFF2-9762-4702-8591-4278FFBD5008}" vid="{BA63033B-3052-4D85-ADAE-A32FB75C9E59}"/>
    </a:ext>
  </a:extLst>
</a:theme>
</file>

<file path=ppt/theme/theme3.xml><?xml version="1.0" encoding="utf-8"?>
<a:theme xmlns:a="http://schemas.openxmlformats.org/drawingml/2006/main" name="Divider">
  <a:themeElements>
    <a:clrScheme name="Custom 100">
      <a:dk1>
        <a:sysClr val="windowText" lastClr="000000"/>
      </a:dk1>
      <a:lt1>
        <a:sysClr val="window" lastClr="FFFFFF"/>
      </a:lt1>
      <a:dk2>
        <a:srgbClr val="313131"/>
      </a:dk2>
      <a:lt2>
        <a:srgbClr val="FFFFFF"/>
      </a:lt2>
      <a:accent1>
        <a:srgbClr val="002776"/>
      </a:accent1>
      <a:accent2>
        <a:srgbClr val="81BC00"/>
      </a:accent2>
      <a:accent3>
        <a:srgbClr val="00A1DE"/>
      </a:accent3>
      <a:accent4>
        <a:srgbClr val="3C8A2E"/>
      </a:accent4>
      <a:accent5>
        <a:srgbClr val="575757"/>
      </a:accent5>
      <a:accent6>
        <a:srgbClr val="BDD203"/>
      </a:accent6>
      <a:hlink>
        <a:srgbClr val="00A1DE"/>
      </a:hlink>
      <a:folHlink>
        <a:srgbClr val="72C7E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posal UKR TOV.potx" id="{5E40EFF2-9762-4702-8591-4278FFBD5008}" vid="{EBC16CA1-58E9-4EB1-9C39-D27E42B6C11B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 UKR TOV</Template>
  <TotalTime>959</TotalTime>
  <Words>1265</Words>
  <Application>Microsoft Office PowerPoint</Application>
  <PresentationFormat>Custom</PresentationFormat>
  <Paragraphs>205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Title Slide</vt:lpstr>
      <vt:lpstr>Proposal ENG</vt:lpstr>
      <vt:lpstr>Divider</vt:lpstr>
      <vt:lpstr>Актуальні питання визначення вартості бізнесу</vt:lpstr>
      <vt:lpstr>Об’єкт оцінки (1/4)</vt:lpstr>
      <vt:lpstr>Об’єкт оцінки (2/4)</vt:lpstr>
      <vt:lpstr>Об’єкт оцінки (3/4)</vt:lpstr>
      <vt:lpstr>Об’єкт оцінки (4/4)</vt:lpstr>
      <vt:lpstr>Вплив мети оцінки на вибір об’єкта оцінки</vt:lpstr>
      <vt:lpstr>Практичні ситуації, пов’язані з оцінкою бізнесу (1/7)</vt:lpstr>
      <vt:lpstr>Практичні ситуації, пов’язані з оцінкою бізнесу (2/7)</vt:lpstr>
      <vt:lpstr>Практичні ситуації, пов’язані з оцінкою бізнесу (3/7)</vt:lpstr>
      <vt:lpstr>Практичні ситуації, пов’язані з оцінкою бізнесу (4/7)</vt:lpstr>
      <vt:lpstr>Практичні ситуації, пов’язані з оцінкою бізнесу (5/7)</vt:lpstr>
      <vt:lpstr>Практичні ситуації, пов’язані з оцінкою бізнесу (6/7)</vt:lpstr>
      <vt:lpstr>Практичні ситуації, пов’язані з оцінкою бізнесу (7/7)</vt:lpstr>
      <vt:lpstr>Припущення та спеціальні припущення (1/3)</vt:lpstr>
      <vt:lpstr>Припущення та спеціальні припущення (2/3)</vt:lpstr>
      <vt:lpstr>Припущення та спеціальні припущення (3/3)</vt:lpstr>
      <vt:lpstr>Виділення компонентів вартості</vt:lpstr>
    </vt:vector>
  </TitlesOfParts>
  <Company>Deloitte &amp; Touche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Аналіз практичних аспектів застосування запропонованих до впровадження Національних стандартів оцінки</dc:title>
  <dc:creator>Deloitte</dc:creator>
  <cp:lastModifiedBy>Ohadzhanyan, Artur (UA - Kyiv)</cp:lastModifiedBy>
  <cp:revision>35</cp:revision>
  <dcterms:created xsi:type="dcterms:W3CDTF">2015-11-04T10:40:56Z</dcterms:created>
  <dcterms:modified xsi:type="dcterms:W3CDTF">2018-10-24T16:45:13Z</dcterms:modified>
</cp:coreProperties>
</file>