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8" r:id="rId1"/>
  </p:sldMasterIdLst>
  <p:notesMasterIdLst>
    <p:notesMasterId r:id="rId101"/>
  </p:notesMasterIdLst>
  <p:handoutMasterIdLst>
    <p:handoutMasterId r:id="rId102"/>
  </p:handoutMasterIdLst>
  <p:sldIdLst>
    <p:sldId id="438" r:id="rId2"/>
    <p:sldId id="580" r:id="rId3"/>
    <p:sldId id="581" r:id="rId4"/>
    <p:sldId id="582" r:id="rId5"/>
    <p:sldId id="583" r:id="rId6"/>
    <p:sldId id="584" r:id="rId7"/>
    <p:sldId id="585" r:id="rId8"/>
    <p:sldId id="586" r:id="rId9"/>
    <p:sldId id="587" r:id="rId10"/>
    <p:sldId id="588" r:id="rId11"/>
    <p:sldId id="589" r:id="rId12"/>
    <p:sldId id="590" r:id="rId13"/>
    <p:sldId id="591" r:id="rId14"/>
    <p:sldId id="592" r:id="rId15"/>
    <p:sldId id="599" r:id="rId16"/>
    <p:sldId id="593" r:id="rId17"/>
    <p:sldId id="600" r:id="rId18"/>
    <p:sldId id="594" r:id="rId19"/>
    <p:sldId id="595" r:id="rId20"/>
    <p:sldId id="596" r:id="rId21"/>
    <p:sldId id="597" r:id="rId22"/>
    <p:sldId id="598" r:id="rId23"/>
    <p:sldId id="601" r:id="rId24"/>
    <p:sldId id="602" r:id="rId25"/>
    <p:sldId id="603" r:id="rId26"/>
    <p:sldId id="605" r:id="rId27"/>
    <p:sldId id="606" r:id="rId28"/>
    <p:sldId id="604" r:id="rId29"/>
    <p:sldId id="607" r:id="rId30"/>
    <p:sldId id="608" r:id="rId31"/>
    <p:sldId id="614" r:id="rId32"/>
    <p:sldId id="569" r:id="rId33"/>
    <p:sldId id="571" r:id="rId34"/>
    <p:sldId id="609" r:id="rId35"/>
    <p:sldId id="610" r:id="rId36"/>
    <p:sldId id="611" r:id="rId37"/>
    <p:sldId id="615" r:id="rId38"/>
    <p:sldId id="612" r:id="rId39"/>
    <p:sldId id="616" r:id="rId40"/>
    <p:sldId id="617" r:id="rId41"/>
    <p:sldId id="618" r:id="rId42"/>
    <p:sldId id="619" r:id="rId43"/>
    <p:sldId id="620" r:id="rId44"/>
    <p:sldId id="621" r:id="rId45"/>
    <p:sldId id="622" r:id="rId46"/>
    <p:sldId id="623" r:id="rId47"/>
    <p:sldId id="624" r:id="rId48"/>
    <p:sldId id="625" r:id="rId49"/>
    <p:sldId id="626" r:id="rId50"/>
    <p:sldId id="639" r:id="rId51"/>
    <p:sldId id="627" r:id="rId52"/>
    <p:sldId id="629" r:id="rId53"/>
    <p:sldId id="630" r:id="rId54"/>
    <p:sldId id="631" r:id="rId55"/>
    <p:sldId id="632" r:id="rId56"/>
    <p:sldId id="633" r:id="rId57"/>
    <p:sldId id="634" r:id="rId58"/>
    <p:sldId id="635" r:id="rId59"/>
    <p:sldId id="636" r:id="rId60"/>
    <p:sldId id="637" r:id="rId61"/>
    <p:sldId id="638" r:id="rId62"/>
    <p:sldId id="628" r:id="rId63"/>
    <p:sldId id="640" r:id="rId64"/>
    <p:sldId id="648" r:id="rId65"/>
    <p:sldId id="641" r:id="rId66"/>
    <p:sldId id="642" r:id="rId67"/>
    <p:sldId id="643" r:id="rId68"/>
    <p:sldId id="644" r:id="rId69"/>
    <p:sldId id="645" r:id="rId70"/>
    <p:sldId id="649" r:id="rId71"/>
    <p:sldId id="650" r:id="rId72"/>
    <p:sldId id="646" r:id="rId73"/>
    <p:sldId id="647" r:id="rId74"/>
    <p:sldId id="651" r:id="rId75"/>
    <p:sldId id="652" r:id="rId76"/>
    <p:sldId id="653" r:id="rId77"/>
    <p:sldId id="654" r:id="rId78"/>
    <p:sldId id="655" r:id="rId79"/>
    <p:sldId id="656" r:id="rId80"/>
    <p:sldId id="667" r:id="rId81"/>
    <p:sldId id="657" r:id="rId82"/>
    <p:sldId id="658" r:id="rId83"/>
    <p:sldId id="659" r:id="rId84"/>
    <p:sldId id="660" r:id="rId85"/>
    <p:sldId id="661" r:id="rId86"/>
    <p:sldId id="662" r:id="rId87"/>
    <p:sldId id="663" r:id="rId88"/>
    <p:sldId id="664" r:id="rId89"/>
    <p:sldId id="665" r:id="rId90"/>
    <p:sldId id="668" r:id="rId91"/>
    <p:sldId id="675" r:id="rId92"/>
    <p:sldId id="676" r:id="rId93"/>
    <p:sldId id="666" r:id="rId94"/>
    <p:sldId id="669" r:id="rId95"/>
    <p:sldId id="677" r:id="rId96"/>
    <p:sldId id="670" r:id="rId97"/>
    <p:sldId id="671" r:id="rId98"/>
    <p:sldId id="672" r:id="rId99"/>
    <p:sldId id="673" r:id="rId10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00"/>
    <a:srgbClr val="236B50"/>
    <a:srgbClr val="00CC99"/>
    <a:srgbClr val="FFCC99"/>
    <a:srgbClr val="FF0000"/>
    <a:srgbClr val="40C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6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98"/>
    </p:cViewPr>
  </p:sorterViewPr>
  <p:notesViewPr>
    <p:cSldViewPr>
      <p:cViewPr varScale="1">
        <p:scale>
          <a:sx n="53" d="100"/>
          <a:sy n="53" d="100"/>
        </p:scale>
        <p:origin x="-289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Динамика</a:t>
            </a:r>
            <a:r>
              <a:rPr lang="ru-RU" sz="1200" baseline="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денежных потоков</a:t>
            </a:r>
            <a:endParaRPr lang="ru-RU" sz="1200" dirty="0">
              <a:solidFill>
                <a:srgbClr val="00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Сценарий 1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Лист2!$C$5:$C$14</c:f>
              <c:numCache>
                <c:formatCode>General</c:formatCode>
                <c:ptCount val="10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6</c:v>
                </c:pt>
              </c:numCache>
            </c:numRef>
          </c:xVal>
          <c:yVal>
            <c:numRef>
              <c:f>Лист2!$D$5:$D$14</c:f>
              <c:numCache>
                <c:formatCode>General</c:formatCode>
                <c:ptCount val="10"/>
                <c:pt idx="0">
                  <c:v>15</c:v>
                </c:pt>
                <c:pt idx="1">
                  <c:v>19</c:v>
                </c:pt>
                <c:pt idx="2">
                  <c:v>23</c:v>
                </c:pt>
                <c:pt idx="3">
                  <c:v>26</c:v>
                </c:pt>
                <c:pt idx="4">
                  <c:v>28</c:v>
                </c:pt>
                <c:pt idx="5">
                  <c:v>29</c:v>
                </c:pt>
                <c:pt idx="6">
                  <c:v>30</c:v>
                </c:pt>
                <c:pt idx="7">
                  <c:v>30</c:v>
                </c:pt>
                <c:pt idx="8">
                  <c:v>30.5</c:v>
                </c:pt>
                <c:pt idx="9">
                  <c:v>31</c:v>
                </c:pt>
              </c:numCache>
            </c:numRef>
          </c:yVal>
          <c:smooth val="1"/>
        </c:ser>
        <c:ser>
          <c:idx val="1"/>
          <c:order val="1"/>
          <c:tx>
            <c:v>Сценарий 2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Лист2!$C$5:$C$14</c:f>
              <c:numCache>
                <c:formatCode>General</c:formatCode>
                <c:ptCount val="10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6</c:v>
                </c:pt>
              </c:numCache>
            </c:numRef>
          </c:xVal>
          <c:yVal>
            <c:numRef>
              <c:f>Лист2!$E$5:$E$14</c:f>
              <c:numCache>
                <c:formatCode>General</c:formatCode>
                <c:ptCount val="10"/>
                <c:pt idx="0">
                  <c:v>15</c:v>
                </c:pt>
                <c:pt idx="1">
                  <c:v>3</c:v>
                </c:pt>
                <c:pt idx="2">
                  <c:v>-3</c:v>
                </c:pt>
                <c:pt idx="3">
                  <c:v>5</c:v>
                </c:pt>
                <c:pt idx="4">
                  <c:v>16</c:v>
                </c:pt>
                <c:pt idx="5">
                  <c:v>22</c:v>
                </c:pt>
                <c:pt idx="6">
                  <c:v>25</c:v>
                </c:pt>
                <c:pt idx="7">
                  <c:v>27</c:v>
                </c:pt>
                <c:pt idx="8">
                  <c:v>29</c:v>
                </c:pt>
                <c:pt idx="9">
                  <c:v>30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292688"/>
        <c:axId val="137287088"/>
      </c:scatterChart>
      <c:valAx>
        <c:axId val="137292688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3300"/>
            </a:solidFill>
            <a:round/>
            <a:tailEnd type="arrow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287088"/>
        <c:crosses val="autoZero"/>
        <c:crossBetween val="midCat"/>
      </c:valAx>
      <c:valAx>
        <c:axId val="137287088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6600"/>
            </a:solidFill>
            <a:round/>
            <a:tailEnd type="arrow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2926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Графическое определение </a:t>
            </a:r>
            <a:r>
              <a:rPr lang="el-GR" sz="12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</a:t>
            </a:r>
            <a:r>
              <a:rPr lang="ru-RU" sz="12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</a:t>
            </a:r>
            <a:r>
              <a:rPr lang="ru-RU" sz="1200" baseline="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доходности рынка и компании</a:t>
            </a:r>
            <a:endParaRPr lang="ru-RU" sz="1200" dirty="0">
              <a:solidFill>
                <a:srgbClr val="00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forward val="1.0000000000000002E-2"/>
            <c:backward val="1.0000000000000002E-2"/>
            <c:dispRSqr val="0"/>
            <c:dispEq val="1"/>
            <c:trendlineLbl>
              <c:layout>
                <c:manualLayout>
                  <c:x val="4.2186506463820807E-2"/>
                  <c:y val="0.2584847598632831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>
                        <a:solidFill>
                          <a:srgbClr val="0066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y = 0,98x + 0,0402</a:t>
                    </a:r>
                    <a:endParaRPr lang="en-US" sz="1200">
                      <a:solidFill>
                        <a:srgbClr val="0066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Лист2!$D$18:$D$23</c:f>
              <c:numCache>
                <c:formatCode>0%</c:formatCode>
                <c:ptCount val="6"/>
                <c:pt idx="0">
                  <c:v>0.11</c:v>
                </c:pt>
                <c:pt idx="1">
                  <c:v>0.15</c:v>
                </c:pt>
                <c:pt idx="2">
                  <c:v>0.19</c:v>
                </c:pt>
                <c:pt idx="3">
                  <c:v>0.22</c:v>
                </c:pt>
                <c:pt idx="4">
                  <c:v>0.21</c:v>
                </c:pt>
                <c:pt idx="5">
                  <c:v>0.18</c:v>
                </c:pt>
              </c:numCache>
            </c:numRef>
          </c:xVal>
          <c:yVal>
            <c:numRef>
              <c:f>Лист2!$E$18:$E$23</c:f>
              <c:numCache>
                <c:formatCode>0%</c:formatCode>
                <c:ptCount val="6"/>
                <c:pt idx="0">
                  <c:v>0.14000000000000001</c:v>
                </c:pt>
                <c:pt idx="1">
                  <c:v>0.21</c:v>
                </c:pt>
                <c:pt idx="2">
                  <c:v>0.24</c:v>
                </c:pt>
                <c:pt idx="3">
                  <c:v>0.26</c:v>
                </c:pt>
                <c:pt idx="4">
                  <c:v>0.24</c:v>
                </c:pt>
                <c:pt idx="5">
                  <c:v>0.19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280368"/>
        <c:axId val="137279808"/>
      </c:scatterChart>
      <c:valAx>
        <c:axId val="137280368"/>
        <c:scaling>
          <c:orientation val="minMax"/>
          <c:max val="0.25"/>
          <c:min val="5.000000000000001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>
                    <a:solidFill>
                      <a:srgbClr val="0066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Средняя доходность рынка капитала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3300"/>
            </a:solidFill>
            <a:round/>
            <a:tailEnd type="stealt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279808"/>
        <c:crosses val="autoZero"/>
        <c:crossBetween val="midCat"/>
      </c:valAx>
      <c:valAx>
        <c:axId val="137279808"/>
        <c:scaling>
          <c:orientation val="minMax"/>
          <c:max val="0.30000000000000004"/>
          <c:min val="-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900">
                    <a:solidFill>
                      <a:srgbClr val="0066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Доходность</a:t>
                </a:r>
                <a:r>
                  <a:rPr lang="ru-RU" sz="900" baseline="0">
                    <a:solidFill>
                      <a:srgbClr val="0066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акций компании</a:t>
                </a:r>
                <a:endParaRPr lang="ru-RU" sz="900">
                  <a:solidFill>
                    <a:srgbClr val="0066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3300"/>
            </a:solidFill>
            <a:round/>
            <a:tailEnd type="stealt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2803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0.66458</cdr:x>
      <cdr:y>0.2066</cdr:y>
    </cdr:from>
    <cdr:to>
      <cdr:x>0.66458</cdr:x>
      <cdr:y>0.75521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3038475" y="566738"/>
          <a:ext cx="0" cy="150495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66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C82BAA88-D35D-4203-B77A-6C5E74FF0D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BAB912DD-EC96-4A19-8C50-203A293E55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366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1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96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10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27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11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168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12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67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13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183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14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99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15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5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16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815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17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67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18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3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19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02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2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310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20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18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21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358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22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817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23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0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24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6464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25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941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26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984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27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04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28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7525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29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2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3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82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30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5311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31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294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2725F31-F633-49CF-992E-A33AFF2616F2}" type="slidenum">
              <a:rPr kumimoji="0" lang="ru-RU" smtClean="0">
                <a:latin typeface="Arial" charset="0"/>
              </a:rPr>
              <a:pPr eaLnBrk="1" hangingPunct="1"/>
              <a:t>32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404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2725F31-F633-49CF-992E-A33AFF2616F2}" type="slidenum">
              <a:rPr kumimoji="0" lang="ru-RU" smtClean="0">
                <a:latin typeface="Arial" charset="0"/>
              </a:rPr>
              <a:pPr eaLnBrk="1" hangingPunct="1"/>
              <a:t>33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298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34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894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35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808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36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811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37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3904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38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035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39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63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4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694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40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125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41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106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42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022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43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110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44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3294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45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156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46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286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47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023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48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8382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49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85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5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159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50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828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51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2301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52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115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53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335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54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688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55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31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56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2412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57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9406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58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71006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59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921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6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39450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60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0569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61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893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62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1532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63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8112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64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18617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65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79785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66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5825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67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4491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68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6227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69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715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7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2383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70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6990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71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9329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72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182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73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5131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74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6721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75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04283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76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67339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77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1665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78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4062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79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25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8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12104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80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8741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81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4188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82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6567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83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3027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84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2364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85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9348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86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11536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87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0945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88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9716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89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08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9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5864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90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3505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91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479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92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1104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93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8825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94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9028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95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82222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96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73090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97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8452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98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02846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E7FC88D-D8BA-4B9B-9AFA-387CF64D60ED}" type="slidenum">
              <a:rPr kumimoji="0" lang="ru-RU" smtClean="0">
                <a:latin typeface="Arial" charset="0"/>
              </a:rPr>
              <a:pPr eaLnBrk="1" hangingPunct="1"/>
              <a:t>99</a:t>
            </a:fld>
            <a:endParaRPr kumimoji="0"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6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68450" y="4454525"/>
            <a:ext cx="7573963" cy="952500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4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400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>
              <a:gd name="T0" fmla="*/ 2147483647 w 989"/>
              <a:gd name="T1" fmla="*/ 0 h 602"/>
              <a:gd name="T2" fmla="*/ 2147483647 w 989"/>
              <a:gd name="T3" fmla="*/ 2147483647 h 602"/>
              <a:gd name="T4" fmla="*/ 2147483647 w 989"/>
              <a:gd name="T5" fmla="*/ 2147483647 h 602"/>
              <a:gd name="T6" fmla="*/ 0 w 989"/>
              <a:gd name="T7" fmla="*/ 2147483647 h 602"/>
              <a:gd name="T8" fmla="*/ 2147483647 w 989"/>
              <a:gd name="T9" fmla="*/ 0 h 6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>
              <a:gd name="T0" fmla="*/ 0 w 988"/>
              <a:gd name="T1" fmla="*/ 2147483647 h 429"/>
              <a:gd name="T2" fmla="*/ 2147483647 w 988"/>
              <a:gd name="T3" fmla="*/ 0 h 429"/>
              <a:gd name="T4" fmla="*/ 2147483647 w 988"/>
              <a:gd name="T5" fmla="*/ 2147483647 h 429"/>
              <a:gd name="T6" fmla="*/ 2147483647 w 988"/>
              <a:gd name="T7" fmla="*/ 2147483647 h 429"/>
              <a:gd name="T8" fmla="*/ 0 w 988"/>
              <a:gd name="T9" fmla="*/ 2147483647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4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>
              <a:gd name="T0" fmla="*/ 0 w 1393"/>
              <a:gd name="T1" fmla="*/ 0 h 4320"/>
              <a:gd name="T2" fmla="*/ 2147483647 w 1393"/>
              <a:gd name="T3" fmla="*/ 2147483647 h 4320"/>
              <a:gd name="T4" fmla="*/ 2147483647 w 1393"/>
              <a:gd name="T5" fmla="*/ 2147483647 h 4320"/>
              <a:gd name="T6" fmla="*/ 0 w 1393"/>
              <a:gd name="T7" fmla="*/ 2147483647 h 4320"/>
              <a:gd name="T8" fmla="*/ 0 w 1393"/>
              <a:gd name="T9" fmla="*/ 0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75" y="-15875"/>
            <a:ext cx="1522413" cy="6873875"/>
          </a:xfrm>
          <a:custGeom>
            <a:avLst/>
            <a:gdLst>
              <a:gd name="T0" fmla="*/ 0 w 959"/>
              <a:gd name="T1" fmla="*/ 0 h 4330"/>
              <a:gd name="T2" fmla="*/ 2147483647 w 959"/>
              <a:gd name="T3" fmla="*/ 2147483647 h 4330"/>
              <a:gd name="T4" fmla="*/ 2147483647 w 959"/>
              <a:gd name="T5" fmla="*/ 2147483647 h 4330"/>
              <a:gd name="T6" fmla="*/ 0 w 959"/>
              <a:gd name="T7" fmla="*/ 2147483647 h 4330"/>
              <a:gd name="T8" fmla="*/ 0 w 959"/>
              <a:gd name="T9" fmla="*/ 0 h 43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6584" name="Rectangle 8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36589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4495800"/>
            <a:ext cx="6781800" cy="914400"/>
          </a:xfrm>
          <a:extLst/>
        </p:spPr>
        <p:txBody>
          <a:bodyPr lIns="91440" tIns="45720" rIns="91440" bIns="45720" anchor="ctr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72400" y="6415088"/>
            <a:ext cx="1371600" cy="4238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7AE5B-A991-4C63-9959-EA1C34BCA4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45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B8170-8F74-4BFE-A9B4-40660CF4A9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7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69163" y="0"/>
            <a:ext cx="1716087" cy="6078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17725" y="0"/>
            <a:ext cx="4999038" cy="60785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CE09-3365-4C50-B93E-894A1397A4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09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C4115-54D6-4EEB-9642-FBAA62ABDD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3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D25ED-E8BB-400F-8560-BE5B1EDC19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15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0E843-1254-4B8C-AADC-7CEBE62E1D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96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49C34-F676-485C-80D8-0FE09AEB76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75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460BB-802E-4A69-9CC7-542AFA708C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33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96058-7A88-4F22-A46D-42650EDA56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05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D67DC-9CF4-4176-838C-075F8DCE29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8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EB6C9-D0AB-42B4-BCBE-5F94D624D5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14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400"/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>
              <a:gd name="T0" fmla="*/ 2147483647 w 989"/>
              <a:gd name="T1" fmla="*/ 0 h 602"/>
              <a:gd name="T2" fmla="*/ 2147483647 w 989"/>
              <a:gd name="T3" fmla="*/ 2147483647 h 602"/>
              <a:gd name="T4" fmla="*/ 2147483647 w 989"/>
              <a:gd name="T5" fmla="*/ 2147483647 h 602"/>
              <a:gd name="T6" fmla="*/ 0 w 989"/>
              <a:gd name="T7" fmla="*/ 2147483647 h 602"/>
              <a:gd name="T8" fmla="*/ 2147483647 w 989"/>
              <a:gd name="T9" fmla="*/ 0 h 6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>
              <a:gd name="T0" fmla="*/ 0 w 988"/>
              <a:gd name="T1" fmla="*/ 2147483647 h 429"/>
              <a:gd name="T2" fmla="*/ 2147483647 w 988"/>
              <a:gd name="T3" fmla="*/ 0 h 429"/>
              <a:gd name="T4" fmla="*/ 2147483647 w 988"/>
              <a:gd name="T5" fmla="*/ 2147483647 h 429"/>
              <a:gd name="T6" fmla="*/ 2147483647 w 988"/>
              <a:gd name="T7" fmla="*/ 2147483647 h 429"/>
              <a:gd name="T8" fmla="*/ 0 w 988"/>
              <a:gd name="T9" fmla="*/ 2147483647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400"/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>
              <a:gd name="T0" fmla="*/ 0 w 1393"/>
              <a:gd name="T1" fmla="*/ 0 h 4320"/>
              <a:gd name="T2" fmla="*/ 2147483647 w 1393"/>
              <a:gd name="T3" fmla="*/ 2147483647 h 4320"/>
              <a:gd name="T4" fmla="*/ 2147483647 w 1393"/>
              <a:gd name="T5" fmla="*/ 2147483647 h 4320"/>
              <a:gd name="T6" fmla="*/ 0 w 1393"/>
              <a:gd name="T7" fmla="*/ 2147483647 h 4320"/>
              <a:gd name="T8" fmla="*/ 0 w 1393"/>
              <a:gd name="T9" fmla="*/ 0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555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438" y="6415088"/>
            <a:ext cx="1593850" cy="441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556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7263" y="6415088"/>
            <a:ext cx="5091112" cy="441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17725" y="0"/>
            <a:ext cx="686752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0" y="-15875"/>
            <a:ext cx="1522413" cy="6873875"/>
          </a:xfrm>
          <a:custGeom>
            <a:avLst/>
            <a:gdLst>
              <a:gd name="T0" fmla="*/ 0 w 959"/>
              <a:gd name="T1" fmla="*/ 0 h 4330"/>
              <a:gd name="T2" fmla="*/ 2147483647 w 959"/>
              <a:gd name="T3" fmla="*/ 2147483647 h 4330"/>
              <a:gd name="T4" fmla="*/ 2147483647 w 959"/>
              <a:gd name="T5" fmla="*/ 2147483647 h 4330"/>
              <a:gd name="T6" fmla="*/ 0 w 959"/>
              <a:gd name="T7" fmla="*/ 2147483647 h 4330"/>
              <a:gd name="T8" fmla="*/ 0 w 959"/>
              <a:gd name="T9" fmla="*/ 0 h 43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27225"/>
            <a:ext cx="677545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556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415088"/>
            <a:ext cx="969962" cy="423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fld id="{AF64197A-D032-46C2-8722-7B1D3377D7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  <a:cs typeface="+mn-cs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  <a:cs typeface="+mn-cs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  <a:cs typeface="+mn-cs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  <a:cs typeface="+mn-cs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3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0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4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5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8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9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7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0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0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7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1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5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6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7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8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6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60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61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62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63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5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64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65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66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67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68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6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7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70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71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72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73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74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1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75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76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18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77.bin"/><Relationship Id="rId9" Type="http://schemas.openxmlformats.org/officeDocument/2006/relationships/image" Target="../media/image2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78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7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8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80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81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82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83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84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8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85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86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87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88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8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9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90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91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92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93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94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95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6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96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97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98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9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552450" indent="-55245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100" b="1" dirty="0" smtClean="0">
              <a:solidFill>
                <a:schemeClr val="tx2"/>
              </a:solidFill>
            </a:endParaRPr>
          </a:p>
          <a:p>
            <a:pPr marL="0" indent="0" algn="r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1400" b="1" dirty="0" smtClean="0">
              <a:solidFill>
                <a:srgbClr val="003300"/>
              </a:solidFill>
              <a:latin typeface="Verdana" pitchFamily="34" charset="0"/>
            </a:endParaRPr>
          </a:p>
          <a:p>
            <a:pPr marL="0" indent="0" algn="r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1400" b="1" dirty="0" smtClean="0">
              <a:solidFill>
                <a:srgbClr val="003300"/>
              </a:solidFill>
              <a:latin typeface="Verdana" pitchFamily="34" charset="0"/>
            </a:endParaRPr>
          </a:p>
          <a:p>
            <a:pPr marL="0" indent="0" algn="r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3300"/>
              </a:solidFill>
              <a:latin typeface="Verdana" pitchFamily="34" charset="0"/>
            </a:endParaRPr>
          </a:p>
          <a:p>
            <a:pPr marL="0" indent="0" algn="ctr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r>
              <a:rPr lang="ru-RU" sz="1900" b="1" dirty="0" smtClean="0">
                <a:solidFill>
                  <a:srgbClr val="003300"/>
                </a:solidFill>
                <a:latin typeface="Verdana" pitchFamily="34" charset="0"/>
              </a:rPr>
              <a:t>СПЕЦИФИЧЕСКИЕ АСПЕКТЫ</a:t>
            </a:r>
            <a:br>
              <a:rPr lang="ru-RU" sz="1900" b="1" dirty="0" smtClean="0">
                <a:solidFill>
                  <a:srgbClr val="003300"/>
                </a:solidFill>
                <a:latin typeface="Verdana" pitchFamily="34" charset="0"/>
              </a:rPr>
            </a:br>
            <a:r>
              <a:rPr lang="ru-RU" sz="1900" b="1" dirty="0" smtClean="0">
                <a:solidFill>
                  <a:srgbClr val="003300"/>
                </a:solidFill>
                <a:latin typeface="Verdana" pitchFamily="34" charset="0"/>
              </a:rPr>
              <a:t>ОЦЕНКИ БИЗНЕСА И</a:t>
            </a:r>
            <a:br>
              <a:rPr lang="ru-RU" sz="1900" b="1" dirty="0" smtClean="0">
                <a:solidFill>
                  <a:srgbClr val="003300"/>
                </a:solidFill>
                <a:latin typeface="Verdana" pitchFamily="34" charset="0"/>
              </a:rPr>
            </a:br>
            <a:r>
              <a:rPr lang="ru-RU" sz="1900" b="1" dirty="0" smtClean="0">
                <a:solidFill>
                  <a:srgbClr val="003300"/>
                </a:solidFill>
                <a:latin typeface="Verdana" pitchFamily="34" charset="0"/>
              </a:rPr>
              <a:t>ЧАСТИЧНЫХ ИНТЕРЕСОВ В НЕМ</a:t>
            </a:r>
            <a:endParaRPr lang="ru-RU" sz="1600" b="1" dirty="0" smtClean="0">
              <a:solidFill>
                <a:srgbClr val="003300"/>
              </a:solidFill>
              <a:latin typeface="Verdana" pitchFamily="34" charset="0"/>
            </a:endParaRPr>
          </a:p>
          <a:p>
            <a:pPr marL="0" indent="0" algn="ctr" eaLnBrk="1" hangingPunct="1">
              <a:spcBef>
                <a:spcPts val="600"/>
              </a:spcBef>
              <a:buClr>
                <a:srgbClr val="CCCCCC"/>
              </a:buClr>
              <a:buFont typeface="Wingdings" pitchFamily="2" charset="2"/>
              <a:buNone/>
              <a:defRPr/>
            </a:pPr>
            <a:endParaRPr lang="ru-RU" sz="1600" b="1" dirty="0" smtClean="0">
              <a:solidFill>
                <a:srgbClr val="003300"/>
              </a:solidFill>
              <a:latin typeface="Verdana" pitchFamily="34" charset="0"/>
            </a:endParaRPr>
          </a:p>
          <a:p>
            <a:pPr marL="0" indent="0" algn="r" eaLnBrk="1" hangingPunct="1">
              <a:spcBef>
                <a:spcPts val="0"/>
              </a:spcBef>
              <a:buClr>
                <a:srgbClr val="CCCCCC"/>
              </a:buClr>
              <a:buNone/>
              <a:defRPr/>
            </a:pPr>
            <a:endParaRPr lang="ru-RU" sz="950" b="1" dirty="0" smtClean="0">
              <a:solidFill>
                <a:srgbClr val="003300"/>
              </a:solidFill>
              <a:latin typeface="Verdana" pitchFamily="34" charset="0"/>
            </a:endParaRPr>
          </a:p>
          <a:p>
            <a:pPr marL="0" indent="0" algn="r" eaLnBrk="1" hangingPunct="1">
              <a:spcBef>
                <a:spcPts val="0"/>
              </a:spcBef>
              <a:buClr>
                <a:srgbClr val="CCCCCC"/>
              </a:buClr>
              <a:buNone/>
              <a:defRPr/>
            </a:pPr>
            <a:endParaRPr lang="ru-RU" sz="950" b="1" dirty="0">
              <a:solidFill>
                <a:srgbClr val="003300"/>
              </a:solidFill>
              <a:latin typeface="Verdana" pitchFamily="34" charset="0"/>
            </a:endParaRPr>
          </a:p>
          <a:p>
            <a:pPr marL="0" indent="0" algn="r" eaLnBrk="1" hangingPunct="1">
              <a:spcBef>
                <a:spcPts val="0"/>
              </a:spcBef>
              <a:buClr>
                <a:srgbClr val="CCCCCC"/>
              </a:buClr>
              <a:buNone/>
              <a:defRPr/>
            </a:pPr>
            <a:endParaRPr lang="ru-RU" sz="950" b="1" dirty="0" smtClean="0">
              <a:solidFill>
                <a:srgbClr val="003300"/>
              </a:solidFill>
              <a:latin typeface="Verdana" pitchFamily="34" charset="0"/>
            </a:endParaRPr>
          </a:p>
          <a:p>
            <a:pPr marL="0" indent="0" algn="r" eaLnBrk="1" hangingPunct="1">
              <a:spcBef>
                <a:spcPts val="0"/>
              </a:spcBef>
              <a:buClr>
                <a:srgbClr val="CCCCCC"/>
              </a:buClr>
              <a:buNone/>
              <a:defRPr/>
            </a:pPr>
            <a:endParaRPr lang="ru-RU" sz="950" b="1" dirty="0">
              <a:solidFill>
                <a:srgbClr val="003300"/>
              </a:solidFill>
              <a:latin typeface="Verdana" pitchFamily="34" charset="0"/>
            </a:endParaRPr>
          </a:p>
          <a:p>
            <a:pPr marL="0" indent="0" algn="r" eaLnBrk="1" hangingPunct="1">
              <a:spcBef>
                <a:spcPts val="0"/>
              </a:spcBef>
              <a:buClr>
                <a:srgbClr val="CCCCCC"/>
              </a:buClr>
              <a:buNone/>
              <a:defRPr/>
            </a:pPr>
            <a:r>
              <a:rPr lang="ru-RU" sz="950" b="1" dirty="0" smtClean="0">
                <a:solidFill>
                  <a:srgbClr val="003300"/>
                </a:solidFill>
                <a:latin typeface="Verdana" pitchFamily="34" charset="0"/>
              </a:rPr>
              <a:t>Андрей Н. Чиркин </a:t>
            </a:r>
            <a:endParaRPr lang="ru-RU" sz="950" b="1" dirty="0">
              <a:solidFill>
                <a:srgbClr val="003300"/>
              </a:solidFill>
              <a:latin typeface="Verdana" pitchFamily="34" charset="0"/>
            </a:endParaRPr>
          </a:p>
          <a:p>
            <a:pPr marL="0" indent="0" algn="r" eaLnBrk="1" hangingPunct="1">
              <a:spcBef>
                <a:spcPts val="0"/>
              </a:spcBef>
              <a:buClr>
                <a:srgbClr val="CCCCCC"/>
              </a:buClr>
              <a:buNone/>
              <a:defRPr/>
            </a:pPr>
            <a:r>
              <a:rPr lang="ru-RU" sz="950" b="1" dirty="0">
                <a:solidFill>
                  <a:srgbClr val="003300"/>
                </a:solidFill>
                <a:latin typeface="Verdana" pitchFamily="34" charset="0"/>
              </a:rPr>
              <a:t>		                                          Директор ООО «Увекон-Харьков»</a:t>
            </a:r>
          </a:p>
          <a:p>
            <a:pPr marL="0" indent="0" algn="r" eaLnBrk="1" hangingPunct="1">
              <a:spcBef>
                <a:spcPts val="0"/>
              </a:spcBef>
              <a:buClr>
                <a:srgbClr val="CCCCCC"/>
              </a:buClr>
              <a:buNone/>
              <a:defRPr/>
            </a:pPr>
            <a:r>
              <a:rPr lang="ru-RU" sz="950" b="1" dirty="0">
                <a:solidFill>
                  <a:srgbClr val="003300"/>
                </a:solidFill>
                <a:latin typeface="Verdana" pitchFamily="34" charset="0"/>
              </a:rPr>
              <a:t>Член Экспертного Совета УОО</a:t>
            </a:r>
          </a:p>
          <a:p>
            <a:pPr marL="0" indent="0" algn="r" eaLnBrk="1" hangingPunct="1">
              <a:spcBef>
                <a:spcPts val="0"/>
              </a:spcBef>
              <a:buClr>
                <a:srgbClr val="CCCCCC"/>
              </a:buClr>
              <a:buNone/>
              <a:defRPr/>
            </a:pPr>
            <a:r>
              <a:rPr lang="ru-RU" sz="950" b="1" dirty="0">
                <a:solidFill>
                  <a:srgbClr val="003300"/>
                </a:solidFill>
                <a:latin typeface="Verdana" pitchFamily="34" charset="0"/>
              </a:rPr>
              <a:t>Заслуженный оценщик УОО</a:t>
            </a:r>
          </a:p>
          <a:p>
            <a:pPr marL="0" indent="0" algn="r" eaLnBrk="1" hangingPunct="1">
              <a:spcBef>
                <a:spcPts val="0"/>
              </a:spcBef>
              <a:buClr>
                <a:srgbClr val="CCCCCC"/>
              </a:buClr>
              <a:buNone/>
              <a:defRPr/>
            </a:pPr>
            <a:r>
              <a:rPr lang="ru-RU" sz="950" b="1" dirty="0">
                <a:solidFill>
                  <a:srgbClr val="003300"/>
                </a:solidFill>
                <a:latin typeface="Verdana" pitchFamily="34" charset="0"/>
              </a:rPr>
              <a:t>MRICS</a:t>
            </a:r>
          </a:p>
          <a:p>
            <a:pPr marL="0" indent="0" algn="r" eaLnBrk="1" hangingPunct="1">
              <a:spcBef>
                <a:spcPts val="0"/>
              </a:spcBef>
              <a:buClr>
                <a:srgbClr val="CCCCCC"/>
              </a:buClr>
              <a:buNone/>
              <a:defRPr/>
            </a:pPr>
            <a:r>
              <a:rPr lang="en-US" sz="950" b="1" dirty="0" smtClean="0">
                <a:solidFill>
                  <a:srgbClr val="003300"/>
                </a:solidFill>
                <a:latin typeface="Verdana" pitchFamily="34" charset="0"/>
              </a:rPr>
              <a:t>REV</a:t>
            </a:r>
            <a:endParaRPr lang="ru-RU" sz="950" b="1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8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I. Бизнес как объект оценки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Он часто используется при оценке инвестиционных компаний или компаний в капиталоемких отраслях. Следует отметить, что затратный подход обычно используется в оценке бизнеса в случаях, когда два другие подхода рассматривались, но были признаны неприменимыми (при этом отчет должен содержать объяснение причин такого решения).</a:t>
            </a:r>
          </a:p>
          <a:p>
            <a:pPr marL="358775" indent="-358775" eaLnBrk="1" hangingPunct="1">
              <a:spcBef>
                <a:spcPts val="800"/>
              </a:spcBef>
              <a:buNone/>
              <a:tabLst>
                <a:tab pos="442913" algn="l"/>
              </a:tabLst>
            </a:pPr>
            <a:r>
              <a:rPr lang="ru-RU" sz="1200" dirty="0" smtClean="0">
                <a:latin typeface="Verdana" pitchFamily="34" charset="0"/>
              </a:rPr>
              <a:t>3.10</a:t>
            </a:r>
            <a:r>
              <a:rPr lang="ru-RU" sz="1200" dirty="0">
                <a:latin typeface="Verdana" pitchFamily="34" charset="0"/>
              </a:rPr>
              <a:t>.	Метод чистых активов. Стоимость бизнеса рассчитывается путем суммирования стоимости отдельных активов за вычетом обязательств. Этот подход обычно применяется для оценки портфелей недвижимости и акций (инвестиционных фондов).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Данный подход обычно не является предпочтительным для оценки операционных компаний, кроме тех случаев, когда доходность на необоротные активы, используемые в хозяйственной деятельности, низка, или в тех случаях, когда помимо операционной деятельности бизнес также ведет значительную инвестиционную деятельность или имеет избыток наличности.</a:t>
            </a:r>
          </a:p>
          <a:p>
            <a:pPr marL="358775" indent="-358775" eaLnBrk="1" hangingPunct="1">
              <a:spcBef>
                <a:spcPts val="800"/>
              </a:spcBef>
              <a:buNone/>
              <a:tabLst>
                <a:tab pos="442913" algn="l"/>
              </a:tabLst>
            </a:pPr>
            <a:r>
              <a:rPr lang="ru-RU" sz="1200" dirty="0" smtClean="0">
                <a:latin typeface="Verdana" pitchFamily="34" charset="0"/>
              </a:rPr>
              <a:t>3.11</a:t>
            </a:r>
            <a:r>
              <a:rPr lang="ru-RU" sz="1200" dirty="0">
                <a:latin typeface="Verdana" pitchFamily="34" charset="0"/>
              </a:rPr>
              <a:t>. Допущения и исходные данные, используемые при оценке, могут быть основаны либо на фактических исходных данных, либо на предположениях:</a:t>
            </a:r>
          </a:p>
          <a:p>
            <a:pPr marL="358775" indent="-358775" eaLnBrk="1" hangingPunct="1">
              <a:spcBef>
                <a:spcPts val="800"/>
              </a:spcBef>
              <a:buNone/>
              <a:tabLst>
                <a:tab pos="442913" algn="l"/>
              </a:tabLst>
            </a:pPr>
            <a:r>
              <a:rPr lang="ru-RU" sz="1200" dirty="0">
                <a:latin typeface="Verdana" pitchFamily="34" charset="0"/>
              </a:rPr>
              <a:t>• рыночный подход обычно основан на фактических данных (цены продажи аналогичных активов или бизнеса и фактические полученные доходы или прибыль);</a:t>
            </a:r>
          </a:p>
          <a:p>
            <a:pPr marL="358775" indent="-358775" eaLnBrk="1" hangingPunct="1">
              <a:spcBef>
                <a:spcPts val="800"/>
              </a:spcBef>
              <a:buNone/>
              <a:tabLst>
                <a:tab pos="442913" algn="l"/>
              </a:tabLst>
            </a:pPr>
            <a:r>
              <a:rPr lang="ru-RU" sz="1200" dirty="0">
                <a:latin typeface="Verdana" pitchFamily="34" charset="0"/>
              </a:rPr>
              <a:t>• предположения могут включать прогнозы денежных потоков и объемов производства</a:t>
            </a:r>
            <a:r>
              <a:rPr lang="ru-RU" sz="1200" dirty="0" smtClean="0">
                <a:latin typeface="Verdana" pitchFamily="34" charset="0"/>
              </a:rPr>
              <a:t>;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2469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2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I. Бизнес как объект оценки</a:t>
            </a:r>
          </a:p>
          <a:p>
            <a:pPr marL="358775" indent="-358775" eaLnBrk="1" hangingPunct="1">
              <a:spcBef>
                <a:spcPts val="800"/>
              </a:spcBef>
              <a:buNone/>
              <a:tabLst>
                <a:tab pos="442913" algn="l"/>
              </a:tabLst>
            </a:pPr>
            <a:r>
              <a:rPr lang="ru-RU" sz="1200" dirty="0">
                <a:latin typeface="Verdana" pitchFamily="34" charset="0"/>
              </a:rPr>
              <a:t>• оценка с использованием затратного подхода может основываться на фактических затратах на создание или приобретение актива, а также использовать предположения о расчетных затратах или иных факторах, включая предполагаемое отношение к риску других участников рынка.</a:t>
            </a:r>
          </a:p>
          <a:p>
            <a:pPr marL="358775" indent="-358775" eaLnBrk="1" hangingPunct="1">
              <a:spcBef>
                <a:spcPts val="800"/>
              </a:spcBef>
              <a:buNone/>
              <a:tabLst>
                <a:tab pos="442913" algn="l"/>
              </a:tabLst>
            </a:pPr>
            <a:r>
              <a:rPr lang="ru-RU" sz="1200" dirty="0">
                <a:latin typeface="Verdana" pitchFamily="34" charset="0"/>
              </a:rPr>
              <a:t>В большинстве случаев следует избегать оценки путем простого суммирования стоимости частей.</a:t>
            </a:r>
          </a:p>
          <a:p>
            <a:pPr marL="358775" indent="-358775" eaLnBrk="1" hangingPunct="1">
              <a:spcBef>
                <a:spcPts val="800"/>
              </a:spcBef>
              <a:buNone/>
              <a:tabLst>
                <a:tab pos="442913" algn="l"/>
              </a:tabLst>
            </a:pPr>
            <a:r>
              <a:rPr lang="ru-RU" sz="1200" dirty="0">
                <a:latin typeface="Verdana" pitchFamily="34" charset="0"/>
              </a:rPr>
              <a:t>При оценке стоимости совокупности различных активов или частей бизнеса оценщик не должен определять общую стоимость комбинации активов как простую сумму стоимостей отдельных частей.</a:t>
            </a:r>
          </a:p>
          <a:p>
            <a:pPr marL="358775" indent="-358775" eaLnBrk="1" hangingPunct="1">
              <a:spcBef>
                <a:spcPts val="800"/>
              </a:spcBef>
              <a:buNone/>
              <a:tabLst>
                <a:tab pos="442913" algn="l"/>
              </a:tabLst>
            </a:pPr>
            <a:r>
              <a:rPr lang="ru-RU" sz="1200" dirty="0" smtClean="0">
                <a:latin typeface="Verdana" pitchFamily="34" charset="0"/>
              </a:rPr>
              <a:t>3.12</a:t>
            </a:r>
            <a:r>
              <a:rPr lang="ru-RU" sz="1200" dirty="0">
                <a:latin typeface="Verdana" pitchFamily="34" charset="0"/>
              </a:rPr>
              <a:t>. Отчеты об оценке.</a:t>
            </a:r>
          </a:p>
          <a:p>
            <a:pPr marL="358775" indent="-358775" eaLnBrk="1" hangingPunct="1">
              <a:spcBef>
                <a:spcPts val="800"/>
              </a:spcBef>
              <a:buNone/>
              <a:tabLst>
                <a:tab pos="442913" algn="l"/>
              </a:tabLst>
            </a:pPr>
            <a:r>
              <a:rPr lang="ru-RU" sz="1200" dirty="0">
                <a:latin typeface="Verdana" pitchFamily="34" charset="0"/>
              </a:rPr>
              <a:t>Как правило, отчет содержит краткий вводный раздел или пояснительную записку, где описываются цели и объем работ, кратко изложены выводы и указания на разделы отчета, где приведены детальные описания.</a:t>
            </a:r>
          </a:p>
          <a:p>
            <a:pPr marL="358775" indent="-358775" eaLnBrk="1" hangingPunct="1">
              <a:spcBef>
                <a:spcPts val="800"/>
              </a:spcBef>
              <a:buNone/>
              <a:tabLst>
                <a:tab pos="442913" algn="l"/>
              </a:tabLst>
            </a:pPr>
            <a:r>
              <a:rPr lang="ru-RU" sz="1200" dirty="0">
                <a:latin typeface="Verdana" pitchFamily="34" charset="0"/>
              </a:rPr>
              <a:t>Описание в отчете должно быть построено от общего к частному, отчет должен содержать логически связанные описания исходных данных и проведенного анализа, включая описание всех основных предположений, которые лежат в основе вывода о стоимости</a:t>
            </a:r>
            <a:r>
              <a:rPr lang="ru-RU" sz="1200" dirty="0" smtClean="0">
                <a:latin typeface="Verdana" pitchFamily="34" charset="0"/>
              </a:rPr>
              <a:t>.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594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7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I. Бизнес как объект оценки</a:t>
            </a:r>
          </a:p>
          <a:p>
            <a:pPr marL="358775" indent="-358775" eaLnBrk="1" hangingPunct="1">
              <a:spcBef>
                <a:spcPts val="800"/>
              </a:spcBef>
              <a:buNone/>
              <a:tabLst>
                <a:tab pos="442913" algn="l"/>
              </a:tabLst>
            </a:pPr>
            <a:r>
              <a:rPr lang="ru-RU" sz="1200" dirty="0">
                <a:latin typeface="Verdana" pitchFamily="34" charset="0"/>
              </a:rPr>
              <a:t>Большинство отчетов содержит следующие основные разделы:</a:t>
            </a:r>
          </a:p>
          <a:p>
            <a:pPr marL="358775" indent="-358775" eaLnBrk="1" hangingPunct="1">
              <a:spcBef>
                <a:spcPts val="800"/>
              </a:spcBef>
              <a:buNone/>
              <a:tabLst>
                <a:tab pos="442913" algn="l"/>
              </a:tabLst>
            </a:pPr>
            <a:r>
              <a:rPr lang="ru-RU" sz="1200" dirty="0">
                <a:latin typeface="Verdana" pitchFamily="34" charset="0"/>
              </a:rPr>
              <a:t>• введение,</a:t>
            </a:r>
          </a:p>
          <a:p>
            <a:pPr marL="358775" indent="-358775" eaLnBrk="1" hangingPunct="1">
              <a:spcBef>
                <a:spcPts val="800"/>
              </a:spcBef>
              <a:buNone/>
              <a:tabLst>
                <a:tab pos="442913" algn="l"/>
              </a:tabLst>
            </a:pPr>
            <a:r>
              <a:rPr lang="ru-RU" sz="1200" dirty="0">
                <a:latin typeface="Verdana" pitchFamily="34" charset="0"/>
              </a:rPr>
              <a:t>• объект оценки, цель оценки и вид стоимости,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описание и история компании,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описание отрасли, общая экономическая ситуация, доходности и оценка рисков,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характеристика руководства и персонала,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бухгалтерский учет и учетная политика,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анализ финансовой отчетности,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анализ бизнес- и маркетингового плана и прогноз развития,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сопоставимые компании и сделки,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методы оценки и выводы о стоимости,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оговорки и ограничения ответственности</a:t>
            </a:r>
            <a:r>
              <a:rPr lang="ru-RU" sz="1200" dirty="0" smtClean="0">
                <a:latin typeface="Verdana" pitchFamily="34" charset="0"/>
              </a:rPr>
              <a:t>.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030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1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I. Бизнес как объект оценки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4.</a:t>
            </a:r>
            <a:r>
              <a:rPr lang="ru-RU" sz="1200" dirty="0">
                <a:latin typeface="Verdana" pitchFamily="34" charset="0"/>
              </a:rPr>
              <a:t>	Основные виды стоимости при оценке бизнеса (в соответствии с </a:t>
            </a:r>
            <a:r>
              <a:rPr lang="en-US" sz="1200" dirty="0">
                <a:latin typeface="Verdana" pitchFamily="34" charset="0"/>
              </a:rPr>
              <a:t>IVS </a:t>
            </a:r>
            <a:r>
              <a:rPr lang="ru-RU" sz="1200" dirty="0">
                <a:latin typeface="Verdana" pitchFamily="34" charset="0"/>
              </a:rPr>
              <a:t>2017):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рыночная стоимость – гипотетический покупатель и гипотетический продавец;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инвестиционная стоимость – конкретный собственник или </a:t>
            </a:r>
            <a:r>
              <a:rPr lang="ru-RU" sz="1200" dirty="0" smtClean="0">
                <a:latin typeface="Verdana" pitchFamily="34" charset="0"/>
              </a:rPr>
              <a:t>конкретные </a:t>
            </a:r>
            <a:r>
              <a:rPr lang="ru-RU" sz="1200" dirty="0">
                <a:latin typeface="Verdana" pitchFamily="34" charset="0"/>
              </a:rPr>
              <a:t>инвестиционные цели;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справедливая стоимость (</a:t>
            </a:r>
            <a:r>
              <a:rPr lang="en-US" sz="1200" dirty="0">
                <a:latin typeface="Verdana" pitchFamily="34" charset="0"/>
              </a:rPr>
              <a:t>Equitable Value</a:t>
            </a:r>
            <a:r>
              <a:rPr lang="ru-RU" sz="1200" dirty="0">
                <a:latin typeface="Verdana" pitchFamily="34" charset="0"/>
              </a:rPr>
              <a:t>) – конкретные, осведомленные и готовые к сделке стороны;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ликвидационная стоимость – сумма при условии реализации актива или группы активов по частям; учитываются затраты на приведение активов к состоянию готовности для продажи, а также затраты на ликвидацию;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синергетическая стоимость? Объединение активов.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«Предпосылки» стоимости (</a:t>
            </a:r>
            <a:r>
              <a:rPr lang="en-US" sz="1200" dirty="0">
                <a:latin typeface="Verdana" pitchFamily="34" charset="0"/>
              </a:rPr>
              <a:t>Premises of Value)</a:t>
            </a:r>
            <a:r>
              <a:rPr lang="ru-RU" sz="1200" dirty="0">
                <a:latin typeface="Verdana" pitchFamily="34" charset="0"/>
              </a:rPr>
              <a:t> описывают обстоятельства использования актива и предполагают, что на них основываются многие виды стоимости, например: 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лучшее и наиболее эффективное использование,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текущее / существующее использование,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упорядоченная ликвидация, и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вынужденная продажа.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60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5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I. Бизнес как объект оценки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5.</a:t>
            </a:r>
            <a:r>
              <a:rPr lang="ru-RU" sz="1200" dirty="0">
                <a:latin typeface="Verdana" pitchFamily="34" charset="0"/>
              </a:rPr>
              <a:t>	Основные термины: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специализированный </a:t>
            </a:r>
            <a:r>
              <a:rPr lang="ru-RU" sz="1200" dirty="0" smtClean="0">
                <a:latin typeface="Verdana" pitchFamily="34" charset="0"/>
              </a:rPr>
              <a:t>актив;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неоперационный </a:t>
            </a:r>
            <a:r>
              <a:rPr lang="ru-RU" sz="1200" dirty="0" smtClean="0">
                <a:latin typeface="Verdana" pitchFamily="34" charset="0"/>
              </a:rPr>
              <a:t>актив;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право </a:t>
            </a:r>
            <a:r>
              <a:rPr lang="ru-RU" sz="1200" dirty="0" smtClean="0">
                <a:latin typeface="Verdana" pitchFamily="34" charset="0"/>
              </a:rPr>
              <a:t>контроля;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премия за контроль (</a:t>
            </a:r>
            <a:r>
              <a:rPr lang="en-US" sz="1200" dirty="0">
                <a:latin typeface="Verdana" pitchFamily="34" charset="0"/>
              </a:rPr>
              <a:t>Control Premium, Observed Premium) </a:t>
            </a:r>
            <a:r>
              <a:rPr lang="ru-RU" sz="1200" dirty="0">
                <a:latin typeface="Verdana" pitchFamily="34" charset="0"/>
              </a:rPr>
              <a:t>– увеличение стоимости объекта оценки из-за существования большего объема прав контроля по сравнению со стоимостью объектов, которые характеризуются меньшим объемом прав контроля; премия сверх рыночной стоимости пакета акций компании, которую покупатель этого пакета готов заплатить, чтобы получить контроль над компанией;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дисконт (скидка) за отсутствие контроля (</a:t>
            </a:r>
            <a:r>
              <a:rPr lang="en-US" sz="1200" dirty="0">
                <a:latin typeface="Verdana" pitchFamily="34" charset="0"/>
              </a:rPr>
              <a:t>Discount for Lack of Control</a:t>
            </a:r>
            <a:r>
              <a:rPr lang="ru-RU" sz="1200" dirty="0">
                <a:latin typeface="Verdana" pitchFamily="34" charset="0"/>
              </a:rPr>
              <a:t>, </a:t>
            </a:r>
            <a:r>
              <a:rPr lang="en-US" sz="1200" dirty="0">
                <a:latin typeface="Verdana" pitchFamily="34" charset="0"/>
              </a:rPr>
              <a:t>DLOC)</a:t>
            </a:r>
            <a:r>
              <a:rPr lang="ru-RU" sz="1200" dirty="0">
                <a:latin typeface="Verdana" pitchFamily="34" charset="0"/>
              </a:rPr>
              <a:t> – уменьшение стоимости объекта оценки из-за отсутствия права контроля или их меньшего объема по сравнению со стоимостью объектов, которые характеризуются правами контроля в большем объеме;</a:t>
            </a:r>
            <a:r>
              <a:rPr lang="en-US" sz="1200" dirty="0">
                <a:latin typeface="Verdana" pitchFamily="34" charset="0"/>
              </a:rPr>
              <a:t> </a:t>
            </a:r>
            <a:r>
              <a:rPr lang="ru-RU" sz="1200" dirty="0">
                <a:latin typeface="Verdana" pitchFamily="34" charset="0"/>
              </a:rPr>
              <a:t>применяется к миноритарной доле в акционерном капитале; отражает недостаток полномочий контроля у владельцев соответствующего пакета акций;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дисконт (скидка) за низкую ликвидность (</a:t>
            </a:r>
            <a:r>
              <a:rPr lang="en-US" sz="1200" dirty="0">
                <a:latin typeface="Verdana" pitchFamily="34" charset="0"/>
              </a:rPr>
              <a:t>Discount for Lack of Marketability</a:t>
            </a:r>
            <a:r>
              <a:rPr lang="ru-RU" sz="1200" dirty="0">
                <a:latin typeface="Verdana" pitchFamily="34" charset="0"/>
              </a:rPr>
              <a:t>, </a:t>
            </a:r>
            <a:r>
              <a:rPr lang="en-US" sz="1200" dirty="0">
                <a:latin typeface="Verdana" pitchFamily="34" charset="0"/>
              </a:rPr>
              <a:t>DLOM)</a:t>
            </a:r>
            <a:r>
              <a:rPr lang="ru-RU" sz="1200" dirty="0">
                <a:latin typeface="Verdana" pitchFamily="34" charset="0"/>
              </a:rPr>
              <a:t> – уменьшение стоимости объекта оценки для того чтобы учесть сложность его продажи, напр., в связи с узостью или отсутствием вторичного рынка для данных ценных бумаг</a:t>
            </a:r>
            <a:r>
              <a:rPr lang="ru-RU" sz="1200" dirty="0" smtClean="0">
                <a:latin typeface="Verdana" pitchFamily="34" charset="0"/>
              </a:rPr>
              <a:t>;</a:t>
            </a: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6466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2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I. Бизнес как объект оценки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• </a:t>
            </a:r>
            <a:r>
              <a:rPr lang="ru-RU" sz="1200" dirty="0">
                <a:latin typeface="Verdana" pitchFamily="34" charset="0"/>
              </a:rPr>
              <a:t>инвестированный капитал – сумма собственного и заемного капитала (чаще всего, долгосрочного долга, отягощенного выплатой процентов (</a:t>
            </a:r>
            <a:r>
              <a:rPr lang="en-US" sz="1200" dirty="0">
                <a:latin typeface="Verdana" pitchFamily="34" charset="0"/>
              </a:rPr>
              <a:t>Debt</a:t>
            </a:r>
            <a:r>
              <a:rPr lang="ru-RU" sz="1200" dirty="0">
                <a:latin typeface="Verdana" pitchFamily="34" charset="0"/>
              </a:rPr>
              <a:t>)) компании;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капитальные инвестиции (</a:t>
            </a:r>
            <a:r>
              <a:rPr lang="en-US" sz="1200" dirty="0">
                <a:latin typeface="Verdana" pitchFamily="34" charset="0"/>
              </a:rPr>
              <a:t>Capital Expenditure, </a:t>
            </a:r>
            <a:r>
              <a:rPr lang="en-US" sz="1200" dirty="0" err="1">
                <a:latin typeface="Verdana" pitchFamily="34" charset="0"/>
              </a:rPr>
              <a:t>CapEx</a:t>
            </a:r>
            <a:r>
              <a:rPr lang="ru-RU" sz="1200" dirty="0">
                <a:latin typeface="Verdana" pitchFamily="34" charset="0"/>
              </a:rPr>
              <a:t>) – инвестиции, направляемые в строительство, изготовление, реконструкцию, модернизацию, приобретение необоротных активов (включая необоротные материальные активы, предназначенные для замены действующих), а также авансовые платежи для финансирования капитального строительства;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мультипликатор – коэффициент, рассчитываемый путем деления цены продажи (предложения) подобной компании или рыночной капитализации акционерного общества, которое рассматривается как подобное оцениваемой компании, на соответствующий финансово-экономический или иной показатель, характеризующий его деятельность;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рабочий капитал – стоимость оборотных активов целостного имущественного комплекса, уменьшенная на величину его краткосрочных (текущих) обязательств.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4743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0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400" b="1" dirty="0">
                <a:latin typeface="Verdana" pitchFamily="34" charset="0"/>
              </a:rPr>
              <a:t>II. Финансовая отчетность и другие источники информации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 smtClean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1</a:t>
            </a:r>
            <a:r>
              <a:rPr lang="ru-RU" sz="1200" dirty="0">
                <a:latin typeface="Verdana" pitchFamily="34" charset="0"/>
              </a:rPr>
              <a:t>.	Основные 3 документа (формы отчетности компании) – Баланс, Отчет о прибылях и убытках (финансовых результатах) и Отчет о движении денежных средств.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Баланс – «</a:t>
            </a:r>
            <a:r>
              <a:rPr lang="ru-RU" sz="1200" dirty="0" err="1">
                <a:latin typeface="Verdana" pitchFamily="34" charset="0"/>
              </a:rPr>
              <a:t>единомоментный</a:t>
            </a:r>
            <a:r>
              <a:rPr lang="ru-RU" sz="1200" dirty="0">
                <a:latin typeface="Verdana" pitchFamily="34" charset="0"/>
              </a:rPr>
              <a:t> снимок» (на определенную дату) состава активов компании и капитала, за счет которого созданы эти активы </a:t>
            </a:r>
            <a:r>
              <a:rPr lang="en-US" sz="1200" dirty="0">
                <a:latin typeface="Verdana" pitchFamily="34" charset="0"/>
              </a:rPr>
              <a:t>[</a:t>
            </a:r>
            <a:r>
              <a:rPr lang="ru-RU" sz="1200" dirty="0">
                <a:latin typeface="Verdana" pitchFamily="34" charset="0"/>
              </a:rPr>
              <a:t>4</a:t>
            </a:r>
            <a:r>
              <a:rPr lang="en-US" sz="1200" dirty="0">
                <a:latin typeface="Verdana" pitchFamily="34" charset="0"/>
              </a:rPr>
              <a:t>]</a:t>
            </a:r>
            <a:r>
              <a:rPr lang="ru-RU" sz="1200" dirty="0">
                <a:latin typeface="Verdana" pitchFamily="34" charset="0"/>
              </a:rPr>
              <a:t>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Отчет о прибылях и убытках – «интервальная» характеристика (за период времени) результатов деятельности активов компании; совокупный доход и издержки, связанные с его получением.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Отчет о движении денежных средств – отражение (за период) притоков (поступлений) денежных средств компании и оттоков денежных средств.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2.	Баланс компании.</a:t>
            </a:r>
          </a:p>
          <a:p>
            <a:pPr marL="0" indent="0" defTabSz="360363" eaLnBrk="1" hangingPunct="1">
              <a:spcBef>
                <a:spcPts val="6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2.1. </a:t>
            </a:r>
            <a:r>
              <a:rPr lang="ru-RU" sz="1200" b="1" dirty="0" smtClean="0">
                <a:latin typeface="Verdana" pitchFamily="34" charset="0"/>
              </a:rPr>
              <a:t>1 </a:t>
            </a:r>
            <a:r>
              <a:rPr lang="ru-RU" sz="1200" b="1" dirty="0">
                <a:latin typeface="Verdana" pitchFamily="34" charset="0"/>
              </a:rPr>
              <a:t>р. Актива</a:t>
            </a:r>
            <a:r>
              <a:rPr lang="ru-RU" sz="1200" dirty="0">
                <a:latin typeface="Verdana" pitchFamily="34" charset="0"/>
              </a:rPr>
              <a:t> Необоротные активы:</a:t>
            </a:r>
          </a:p>
          <a:p>
            <a:pPr marL="0" indent="0" defTabSz="360363" eaLnBrk="1" hangingPunct="1">
              <a:spcBef>
                <a:spcPts val="6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	- НМА,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	- незавершенные капитальные инвестиции и основные средства,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	- долгосрочные финансовые инвестиции,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	- долгосрочная дебиторская задолженность,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	- отсроченные налоговые активы,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	- прочие необоротные </a:t>
            </a:r>
            <a:r>
              <a:rPr lang="ru-RU" sz="1200" dirty="0" smtClean="0">
                <a:latin typeface="Verdana" pitchFamily="34" charset="0"/>
              </a:rPr>
              <a:t>активы.</a:t>
            </a: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8561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6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II. Финансовая отчетность и другие источники информации</a:t>
            </a:r>
          </a:p>
          <a:p>
            <a:pPr marL="0" indent="0" defTabSz="360363" eaLnBrk="1" hangingPunct="1">
              <a:spcBef>
                <a:spcPts val="600"/>
              </a:spcBef>
              <a:buNone/>
              <a:defRPr/>
            </a:pPr>
            <a:r>
              <a:rPr lang="ru-RU" sz="1200" dirty="0" smtClean="0">
                <a:solidFill>
                  <a:srgbClr val="003300"/>
                </a:solidFill>
                <a:latin typeface="Verdana" pitchFamily="34" charset="0"/>
              </a:rPr>
              <a:t>2.2.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	</a:t>
            </a:r>
            <a:r>
              <a:rPr lang="ru-RU" sz="1200" b="1" dirty="0" smtClean="0">
                <a:solidFill>
                  <a:srgbClr val="003300"/>
                </a:solidFill>
                <a:latin typeface="Verdana" pitchFamily="34" charset="0"/>
              </a:rPr>
              <a:t>2 </a:t>
            </a:r>
            <a:r>
              <a:rPr lang="ru-RU" sz="1200" b="1" dirty="0">
                <a:solidFill>
                  <a:srgbClr val="003300"/>
                </a:solidFill>
                <a:latin typeface="Verdana" pitchFamily="34" charset="0"/>
              </a:rPr>
              <a:t>р. Актива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 Оборотные активы:</a:t>
            </a:r>
          </a:p>
          <a:p>
            <a:pPr marL="0" lvl="0" indent="0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r>
              <a:rPr lang="ru-RU" sz="1200" b="1" dirty="0">
                <a:solidFill>
                  <a:srgbClr val="FF0000"/>
                </a:solidFill>
                <a:latin typeface="Verdana" pitchFamily="34" charset="0"/>
              </a:rPr>
              <a:t>	- запасы,</a:t>
            </a:r>
            <a:br>
              <a:rPr lang="ru-RU" sz="1200" b="1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1200" b="1" dirty="0">
                <a:solidFill>
                  <a:srgbClr val="FF0000"/>
                </a:solidFill>
                <a:latin typeface="Verdana" pitchFamily="34" charset="0"/>
              </a:rPr>
              <a:t>	- дебиторская задолженность,</a:t>
            </a:r>
            <a:br>
              <a:rPr lang="ru-RU" sz="1200" b="1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	- текущие финансовые инвестиции,</a:t>
            </a:r>
            <a:br>
              <a:rPr lang="ru-RU" sz="1200" dirty="0">
                <a:solidFill>
                  <a:srgbClr val="003300"/>
                </a:solidFill>
                <a:latin typeface="Verdana" pitchFamily="34" charset="0"/>
              </a:rPr>
            </a:b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	- денежные средства и их эквивалент,</a:t>
            </a:r>
            <a:br>
              <a:rPr lang="ru-RU" sz="1200" dirty="0">
                <a:solidFill>
                  <a:srgbClr val="003300"/>
                </a:solidFill>
                <a:latin typeface="Verdana" pitchFamily="34" charset="0"/>
              </a:rPr>
            </a:b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	- расходы будущих периодов,</a:t>
            </a:r>
            <a:br>
              <a:rPr lang="ru-RU" sz="1200" dirty="0">
                <a:solidFill>
                  <a:srgbClr val="003300"/>
                </a:solidFill>
                <a:latin typeface="Verdana" pitchFamily="34" charset="0"/>
              </a:rPr>
            </a:b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	- прочие оборотные активы</a:t>
            </a:r>
            <a:r>
              <a:rPr lang="ru-RU" sz="1200" dirty="0" smtClean="0">
                <a:solidFill>
                  <a:srgbClr val="003300"/>
                </a:solidFill>
                <a:latin typeface="Verdana" pitchFamily="34" charset="0"/>
              </a:rPr>
              <a:t>.</a:t>
            </a:r>
          </a:p>
          <a:p>
            <a:pPr marL="0" indent="0" defTabSz="360363" eaLnBrk="1" hangingPunct="1">
              <a:spcBef>
                <a:spcPts val="600"/>
              </a:spcBef>
              <a:buNone/>
              <a:defRPr/>
            </a:pPr>
            <a:r>
              <a:rPr lang="ru-RU" sz="1200" dirty="0" smtClean="0">
                <a:latin typeface="Verdana" pitchFamily="34" charset="0"/>
              </a:rPr>
              <a:t>2.3.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 р. Пассива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Собственный капитал:</a:t>
            </a:r>
          </a:p>
          <a:p>
            <a:pPr marL="0" indent="0" defTabSz="360363" eaLnBrk="1" hangingPunct="1">
              <a:spcBef>
                <a:spcPts val="600"/>
              </a:spcBef>
              <a:buNone/>
              <a:defRPr/>
            </a:pP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Объект оценки!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Отдельно не анализируется, кроме: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	- нераспределенная прибыль (непокрытые убытки),</a:t>
            </a:r>
            <a:b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	- неоплаченный капитал и «изъятый» капитал.</a:t>
            </a:r>
          </a:p>
          <a:p>
            <a:pPr marL="0" indent="0" defTabSz="360363" eaLnBrk="1" hangingPunct="1">
              <a:spcBef>
                <a:spcPts val="600"/>
              </a:spcBef>
              <a:buNone/>
              <a:defRPr/>
            </a:pPr>
            <a:r>
              <a:rPr lang="ru-RU" sz="1200" dirty="0" smtClean="0">
                <a:latin typeface="Verdana" pitchFamily="34" charset="0"/>
              </a:rPr>
              <a:t>2.4. </a:t>
            </a:r>
            <a:r>
              <a:rPr lang="ru-RU" sz="1200" b="1" dirty="0">
                <a:latin typeface="Verdana" pitchFamily="34" charset="0"/>
              </a:rPr>
              <a:t>1 р. Пассива</a:t>
            </a:r>
            <a:r>
              <a:rPr lang="ru-RU" sz="1200" dirty="0">
                <a:latin typeface="Verdana" pitchFamily="34" charset="0"/>
              </a:rPr>
              <a:t> Долгосрочные обязательства:</a:t>
            </a:r>
          </a:p>
          <a:p>
            <a:pPr marL="0" indent="0" defTabSz="360363" eaLnBrk="1" hangingPunct="1">
              <a:spcBef>
                <a:spcPts val="6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	- отсроченные налоговые обязательства,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	</a:t>
            </a:r>
            <a:r>
              <a:rPr lang="ru-RU" sz="1200" b="1" dirty="0">
                <a:solidFill>
                  <a:srgbClr val="002060"/>
                </a:solidFill>
                <a:latin typeface="Verdana" pitchFamily="34" charset="0"/>
              </a:rPr>
              <a:t>- долгосрочные кредиты банков и другие,</a:t>
            </a:r>
            <a:br>
              <a:rPr lang="ru-RU" sz="1200" b="1" dirty="0">
                <a:solidFill>
                  <a:srgbClr val="002060"/>
                </a:solidFill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	- долгосрочные обеспечения,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	- целевое финансирование.</a:t>
            </a:r>
          </a:p>
          <a:p>
            <a:pPr marL="0" indent="0" defTabSz="360363" eaLnBrk="1" hangingPunct="1">
              <a:spcBef>
                <a:spcPts val="600"/>
              </a:spcBef>
              <a:buNone/>
              <a:defRPr/>
            </a:pPr>
            <a:r>
              <a:rPr lang="ru-RU" sz="1200" dirty="0" smtClean="0">
                <a:latin typeface="Verdana" pitchFamily="34" charset="0"/>
              </a:rPr>
              <a:t>2.5. </a:t>
            </a:r>
            <a:r>
              <a:rPr lang="ru-RU" sz="1200" b="1" dirty="0">
                <a:latin typeface="Verdana" pitchFamily="34" charset="0"/>
              </a:rPr>
              <a:t>2 р. Пассива</a:t>
            </a:r>
            <a:r>
              <a:rPr lang="ru-RU" sz="1200" dirty="0">
                <a:latin typeface="Verdana" pitchFamily="34" charset="0"/>
              </a:rPr>
              <a:t> Текущие обязательства:</a:t>
            </a:r>
          </a:p>
          <a:p>
            <a:pPr marL="0" indent="0" defTabSz="360363" eaLnBrk="1" hangingPunct="1">
              <a:spcBef>
                <a:spcPts val="6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	</a:t>
            </a:r>
            <a:r>
              <a:rPr lang="ru-RU" sz="1200" b="1" dirty="0">
                <a:solidFill>
                  <a:srgbClr val="002060"/>
                </a:solidFill>
                <a:latin typeface="Verdana" pitchFamily="34" charset="0"/>
              </a:rPr>
              <a:t>- краткосрочные кредиты банков,</a:t>
            </a:r>
            <a:br>
              <a:rPr lang="ru-RU" sz="1200" b="1" dirty="0">
                <a:solidFill>
                  <a:srgbClr val="002060"/>
                </a:solidFill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	</a:t>
            </a:r>
            <a:r>
              <a:rPr lang="ru-RU" sz="1200" b="1" dirty="0">
                <a:solidFill>
                  <a:srgbClr val="FF0000"/>
                </a:solidFill>
                <a:latin typeface="Verdana" pitchFamily="34" charset="0"/>
              </a:rPr>
              <a:t>- текущая кредиторская задолженность,</a:t>
            </a:r>
            <a:br>
              <a:rPr lang="ru-RU" sz="1200" b="1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1200" b="1" dirty="0">
                <a:solidFill>
                  <a:srgbClr val="FF0000"/>
                </a:solidFill>
                <a:latin typeface="Verdana" pitchFamily="34" charset="0"/>
              </a:rPr>
              <a:t>	</a:t>
            </a:r>
            <a:r>
              <a:rPr lang="ru-RU" sz="1200" dirty="0">
                <a:latin typeface="Verdana" pitchFamily="34" charset="0"/>
              </a:rPr>
              <a:t>- доходы будущих периодов,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	</a:t>
            </a:r>
            <a:r>
              <a:rPr lang="ru-RU" sz="1200" b="1" dirty="0">
                <a:solidFill>
                  <a:srgbClr val="002060"/>
                </a:solidFill>
                <a:latin typeface="Verdana" pitchFamily="34" charset="0"/>
              </a:rPr>
              <a:t>- прочие текущие обязательства</a:t>
            </a:r>
            <a:r>
              <a:rPr lang="ru-RU" sz="1200" b="1" dirty="0" smtClean="0">
                <a:solidFill>
                  <a:srgbClr val="002060"/>
                </a:solidFill>
                <a:latin typeface="Verdana" pitchFamily="34" charset="0"/>
              </a:rPr>
              <a:t>.</a:t>
            </a:r>
          </a:p>
          <a:p>
            <a:pPr marL="0" indent="0" defTabSz="360363" eaLnBrk="1" hangingPunct="1">
              <a:spcBef>
                <a:spcPts val="6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2.6. Соотношения в Балансе: инвестированный капитал; рабочий капитал</a:t>
            </a:r>
            <a:r>
              <a:rPr lang="ru-RU" sz="1200" dirty="0" smtClean="0">
                <a:latin typeface="Verdana" pitchFamily="34" charset="0"/>
              </a:rPr>
              <a:t>.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3762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0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II. Финансовая отчетность и другие источники информации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3.	Отчет о прибылях и убытках (Отчет о финансовых результатах):</a:t>
            </a:r>
          </a:p>
          <a:p>
            <a:pPr marL="0" lvl="0" indent="0" algn="ctr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r>
              <a:rPr lang="ru-RU" sz="1000" b="1" dirty="0" smtClean="0">
                <a:solidFill>
                  <a:srgbClr val="003300"/>
                </a:solidFill>
                <a:latin typeface="Verdana" pitchFamily="34" charset="0"/>
              </a:rPr>
              <a:t>Чистый доход от реализации (</a:t>
            </a:r>
            <a: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  <a:t>Net Sales)</a:t>
            </a:r>
            <a:b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</a:br>
            <a: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  <a:t>–</a:t>
            </a:r>
            <a:r>
              <a:rPr lang="uk-UA" sz="1000" b="1" dirty="0" smtClean="0">
                <a:solidFill>
                  <a:srgbClr val="003300"/>
                </a:solidFill>
                <a:latin typeface="Verdana" pitchFamily="34" charset="0"/>
              </a:rPr>
              <a:t/>
            </a:r>
            <a:br>
              <a:rPr lang="uk-UA" sz="1000" b="1" dirty="0" smtClean="0">
                <a:solidFill>
                  <a:srgbClr val="003300"/>
                </a:solidFill>
                <a:latin typeface="Verdana" pitchFamily="34" charset="0"/>
              </a:rPr>
            </a:br>
            <a:r>
              <a:rPr lang="ru-RU" sz="1000" b="1" dirty="0" smtClean="0">
                <a:solidFill>
                  <a:srgbClr val="003300"/>
                </a:solidFill>
                <a:latin typeface="Verdana" pitchFamily="34" charset="0"/>
              </a:rPr>
              <a:t>Себестоимость реализованной продукции (без амортизации!) отчислений(</a:t>
            </a:r>
            <a: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  <a:t>COGs)</a:t>
            </a:r>
            <a:endParaRPr lang="uk-UA" sz="1000" b="1" dirty="0" smtClean="0">
              <a:solidFill>
                <a:srgbClr val="003300"/>
              </a:solidFill>
              <a:latin typeface="Verdana" pitchFamily="34" charset="0"/>
            </a:endParaRPr>
          </a:p>
          <a:p>
            <a:pPr marL="0" lvl="0" indent="0" algn="ctr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r>
              <a:rPr lang="uk-UA" sz="1000" b="1" dirty="0" smtClean="0">
                <a:solidFill>
                  <a:srgbClr val="003300"/>
                </a:solidFill>
                <a:latin typeface="Verdana" pitchFamily="34" charset="0"/>
              </a:rPr>
              <a:t>=</a:t>
            </a:r>
          </a:p>
          <a:p>
            <a:pPr marL="0" lvl="0" indent="0" algn="ctr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r>
              <a:rPr lang="ru-RU" sz="1000" b="1" dirty="0" smtClean="0">
                <a:solidFill>
                  <a:srgbClr val="003300"/>
                </a:solidFill>
                <a:latin typeface="Verdana" pitchFamily="34" charset="0"/>
              </a:rPr>
              <a:t>Валовая прибыль (доходы) (</a:t>
            </a:r>
            <a: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  <a:t>Gross Incomes)</a:t>
            </a:r>
            <a:b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</a:br>
            <a: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  <a:t>+</a:t>
            </a:r>
            <a:b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</a:br>
            <a:r>
              <a:rPr lang="ru-RU" sz="1000" b="1" dirty="0" smtClean="0">
                <a:solidFill>
                  <a:srgbClr val="003300"/>
                </a:solidFill>
                <a:latin typeface="Verdana" pitchFamily="34" charset="0"/>
              </a:rPr>
              <a:t>Прочие операционные доходы (</a:t>
            </a:r>
            <a:r>
              <a:rPr lang="en-US" sz="1000" b="1" dirty="0">
                <a:solidFill>
                  <a:srgbClr val="003300"/>
                </a:solidFill>
                <a:latin typeface="Verdana" pitchFamily="34" charset="0"/>
              </a:rPr>
              <a:t>Other operating </a:t>
            </a:r>
            <a: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  <a:t>income</a:t>
            </a:r>
            <a:r>
              <a:rPr lang="ru-RU" sz="1000" b="1" dirty="0" smtClean="0">
                <a:solidFill>
                  <a:srgbClr val="003300"/>
                </a:solidFill>
                <a:latin typeface="Verdana" pitchFamily="34" charset="0"/>
              </a:rPr>
              <a:t>)</a:t>
            </a:r>
            <a:br>
              <a:rPr lang="ru-RU" sz="1000" b="1" dirty="0" smtClean="0">
                <a:solidFill>
                  <a:srgbClr val="003300"/>
                </a:solidFill>
                <a:latin typeface="Verdana" pitchFamily="34" charset="0"/>
              </a:rPr>
            </a:br>
            <a: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  <a:t>–</a:t>
            </a:r>
            <a:r>
              <a:rPr lang="en-US" sz="1000" b="1" dirty="0">
                <a:solidFill>
                  <a:srgbClr val="003300"/>
                </a:solidFill>
                <a:latin typeface="Verdana" pitchFamily="34" charset="0"/>
              </a:rPr>
              <a:t/>
            </a:r>
            <a:br>
              <a:rPr lang="en-US" sz="1000" b="1" dirty="0">
                <a:solidFill>
                  <a:srgbClr val="003300"/>
                </a:solidFill>
                <a:latin typeface="Verdana" pitchFamily="34" charset="0"/>
              </a:rPr>
            </a:br>
            <a:r>
              <a:rPr lang="ru-RU" sz="1000" b="1" dirty="0" smtClean="0">
                <a:solidFill>
                  <a:srgbClr val="003300"/>
                </a:solidFill>
                <a:latin typeface="Verdana" pitchFamily="34" charset="0"/>
              </a:rPr>
              <a:t>Прочие операционные расходы (</a:t>
            </a:r>
            <a: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  <a:t>Other </a:t>
            </a:r>
            <a:r>
              <a:rPr lang="en-US" sz="1000" b="1" dirty="0">
                <a:solidFill>
                  <a:srgbClr val="003300"/>
                </a:solidFill>
                <a:latin typeface="Verdana" pitchFamily="34" charset="0"/>
              </a:rPr>
              <a:t>operating </a:t>
            </a:r>
            <a: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  <a:t>expenses)</a:t>
            </a:r>
            <a:r>
              <a:rPr lang="ru-RU" sz="1000" b="1" dirty="0" smtClean="0">
                <a:solidFill>
                  <a:srgbClr val="003300"/>
                </a:solidFill>
                <a:latin typeface="Verdana" pitchFamily="34" charset="0"/>
              </a:rPr>
              <a:t/>
            </a:r>
            <a:br>
              <a:rPr lang="ru-RU" sz="1000" b="1" dirty="0" smtClean="0">
                <a:solidFill>
                  <a:srgbClr val="003300"/>
                </a:solidFill>
                <a:latin typeface="Verdana" pitchFamily="34" charset="0"/>
              </a:rPr>
            </a:br>
            <a: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  <a:t>–</a:t>
            </a:r>
            <a:r>
              <a:rPr lang="ru-RU" sz="1000" b="1" dirty="0">
                <a:solidFill>
                  <a:srgbClr val="003300"/>
                </a:solidFill>
                <a:latin typeface="Verdana" pitchFamily="34" charset="0"/>
              </a:rPr>
              <a:t/>
            </a:r>
            <a:br>
              <a:rPr lang="ru-RU" sz="1000" b="1" dirty="0">
                <a:solidFill>
                  <a:srgbClr val="003300"/>
                </a:solidFill>
                <a:latin typeface="Verdana" pitchFamily="34" charset="0"/>
              </a:rPr>
            </a:br>
            <a:r>
              <a:rPr lang="ru-RU" sz="1000" b="1" dirty="0" smtClean="0">
                <a:solidFill>
                  <a:srgbClr val="003300"/>
                </a:solidFill>
                <a:latin typeface="Verdana" pitchFamily="34" charset="0"/>
              </a:rPr>
              <a:t>Административные расходы (</a:t>
            </a:r>
            <a:r>
              <a:rPr lang="en-US" sz="1000" b="1" dirty="0">
                <a:solidFill>
                  <a:srgbClr val="003300"/>
                </a:solidFill>
                <a:latin typeface="Verdana" pitchFamily="34" charset="0"/>
              </a:rPr>
              <a:t>Administrative </a:t>
            </a:r>
            <a: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  <a:t>expenses</a:t>
            </a:r>
            <a:r>
              <a:rPr lang="ru-RU" sz="1000" b="1" dirty="0" smtClean="0">
                <a:solidFill>
                  <a:srgbClr val="003300"/>
                </a:solidFill>
                <a:latin typeface="Verdana" pitchFamily="34" charset="0"/>
              </a:rPr>
              <a:t>)</a:t>
            </a:r>
            <a:br>
              <a:rPr lang="ru-RU" sz="1000" b="1" dirty="0" smtClean="0">
                <a:solidFill>
                  <a:srgbClr val="003300"/>
                </a:solidFill>
                <a:latin typeface="Verdana" pitchFamily="34" charset="0"/>
              </a:rPr>
            </a:br>
            <a: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  <a:t>–</a:t>
            </a:r>
            <a:r>
              <a:rPr lang="ru-RU" sz="1000" b="1" dirty="0" smtClean="0">
                <a:solidFill>
                  <a:srgbClr val="003300"/>
                </a:solidFill>
                <a:latin typeface="Verdana" pitchFamily="34" charset="0"/>
              </a:rPr>
              <a:t/>
            </a:r>
            <a:br>
              <a:rPr lang="ru-RU" sz="1000" b="1" dirty="0" smtClean="0">
                <a:solidFill>
                  <a:srgbClr val="003300"/>
                </a:solidFill>
                <a:latin typeface="Verdana" pitchFamily="34" charset="0"/>
              </a:rPr>
            </a:br>
            <a:r>
              <a:rPr lang="ru-RU" sz="1000" b="1" dirty="0" smtClean="0">
                <a:solidFill>
                  <a:srgbClr val="003300"/>
                </a:solidFill>
                <a:latin typeface="Verdana" pitchFamily="34" charset="0"/>
              </a:rPr>
              <a:t>Расходы на сбыт (</a:t>
            </a:r>
            <a:r>
              <a:rPr lang="en-US" sz="1000" b="1" dirty="0">
                <a:solidFill>
                  <a:srgbClr val="003300"/>
                </a:solidFill>
                <a:latin typeface="Verdana" pitchFamily="34" charset="0"/>
              </a:rPr>
              <a:t>Commercial expenses</a:t>
            </a:r>
            <a:r>
              <a:rPr lang="ru-RU" sz="1000" b="1" dirty="0" smtClean="0">
                <a:solidFill>
                  <a:srgbClr val="003300"/>
                </a:solidFill>
                <a:latin typeface="Verdana" pitchFamily="34" charset="0"/>
              </a:rPr>
              <a:t>)</a:t>
            </a:r>
          </a:p>
          <a:p>
            <a:pPr marL="0" lvl="0" indent="0" algn="ctr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r>
              <a:rPr lang="ru-RU" sz="1000" b="1" dirty="0" smtClean="0">
                <a:solidFill>
                  <a:srgbClr val="003300"/>
                </a:solidFill>
                <a:latin typeface="Verdana" pitchFamily="34" charset="0"/>
              </a:rPr>
              <a:t>=</a:t>
            </a:r>
          </a:p>
          <a:p>
            <a:pPr marL="0" lvl="0" indent="0" algn="ctr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r>
              <a:rPr lang="ru-RU" sz="1000" b="1" dirty="0" smtClean="0">
                <a:solidFill>
                  <a:srgbClr val="003300"/>
                </a:solidFill>
                <a:latin typeface="Verdana" pitchFamily="34" charset="0"/>
              </a:rPr>
              <a:t>Прибыль от операционной деятельности (</a:t>
            </a:r>
            <a: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  <a:t>Sales Margin)</a:t>
            </a:r>
            <a:b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</a:br>
            <a:r>
              <a:rPr lang="ru-RU" sz="1000" b="1" dirty="0" smtClean="0">
                <a:solidFill>
                  <a:srgbClr val="003300"/>
                </a:solidFill>
                <a:latin typeface="Verdana" pitchFamily="34" charset="0"/>
              </a:rPr>
              <a:t>+ </a:t>
            </a:r>
            <a: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  <a:t/>
            </a:r>
            <a:b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</a:br>
            <a:r>
              <a:rPr lang="ru-RU" sz="1000" b="1" dirty="0">
                <a:solidFill>
                  <a:srgbClr val="003300"/>
                </a:solidFill>
                <a:latin typeface="Verdana" pitchFamily="34" charset="0"/>
              </a:rPr>
              <a:t>Прочие доходы</a:t>
            </a:r>
            <a:r>
              <a:rPr lang="en-US" sz="1000" b="1" dirty="0">
                <a:solidFill>
                  <a:srgbClr val="003300"/>
                </a:solidFill>
                <a:latin typeface="Verdana" pitchFamily="34" charset="0"/>
              </a:rPr>
              <a:t> (Other non-operational incomes</a:t>
            </a:r>
            <a: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  <a:t>)</a:t>
            </a:r>
            <a:r>
              <a:rPr lang="ru-RU" sz="1000" b="1" dirty="0" smtClean="0">
                <a:solidFill>
                  <a:srgbClr val="003300"/>
                </a:solidFill>
                <a:latin typeface="Verdana" pitchFamily="34" charset="0"/>
              </a:rPr>
              <a:t> – Прочие расходы (</a:t>
            </a:r>
            <a: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  <a:t>Other non-operational costs)</a:t>
            </a:r>
            <a:b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</a:br>
            <a:r>
              <a:rPr lang="ru-RU" sz="1000" b="1" dirty="0" smtClean="0">
                <a:solidFill>
                  <a:srgbClr val="003300"/>
                </a:solidFill>
                <a:latin typeface="Verdana" pitchFamily="34" charset="0"/>
              </a:rPr>
              <a:t>+</a:t>
            </a:r>
            <a: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  <a:t/>
            </a:r>
            <a:b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</a:br>
            <a:r>
              <a:rPr lang="ru-RU" sz="1000" b="1" dirty="0" smtClean="0">
                <a:solidFill>
                  <a:srgbClr val="003300"/>
                </a:solidFill>
                <a:latin typeface="Verdana" pitchFamily="34" charset="0"/>
              </a:rPr>
              <a:t>Финансовые доходы (</a:t>
            </a:r>
            <a: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  <a:t>Interest income) </a:t>
            </a:r>
            <a:r>
              <a:rPr lang="ru-RU" sz="1000" b="1" dirty="0" smtClean="0">
                <a:solidFill>
                  <a:srgbClr val="003300"/>
                </a:solidFill>
                <a:latin typeface="Verdana" pitchFamily="34" charset="0"/>
              </a:rPr>
              <a:t>– Финансовые расходы</a:t>
            </a:r>
            <a: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  <a:t> (Interest expenditure)</a:t>
            </a:r>
            <a:b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</a:br>
            <a: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  <a:t>–</a:t>
            </a:r>
            <a:b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</a:br>
            <a:r>
              <a:rPr lang="ru-RU" sz="1000" b="1" dirty="0" smtClean="0">
                <a:solidFill>
                  <a:srgbClr val="003300"/>
                </a:solidFill>
                <a:latin typeface="Verdana" pitchFamily="34" charset="0"/>
              </a:rPr>
              <a:t>Амортизация (</a:t>
            </a:r>
            <a: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  <a:t>Depreciation and Amortization)</a:t>
            </a:r>
            <a:r>
              <a:rPr lang="en-US" sz="1000" b="1" dirty="0">
                <a:solidFill>
                  <a:srgbClr val="003300"/>
                </a:solidFill>
                <a:latin typeface="Verdana" pitchFamily="34" charset="0"/>
              </a:rPr>
              <a:t/>
            </a:r>
            <a:br>
              <a:rPr lang="en-US" sz="1000" b="1" dirty="0">
                <a:solidFill>
                  <a:srgbClr val="003300"/>
                </a:solidFill>
                <a:latin typeface="Verdana" pitchFamily="34" charset="0"/>
              </a:rPr>
            </a:br>
            <a:r>
              <a:rPr lang="en-US" sz="1000" b="1" dirty="0">
                <a:solidFill>
                  <a:srgbClr val="003300"/>
                </a:solidFill>
                <a:latin typeface="Verdana" pitchFamily="34" charset="0"/>
              </a:rPr>
              <a:t>–</a:t>
            </a:r>
            <a:br>
              <a:rPr lang="en-US" sz="1000" b="1" dirty="0">
                <a:solidFill>
                  <a:srgbClr val="003300"/>
                </a:solidFill>
                <a:latin typeface="Verdana" pitchFamily="34" charset="0"/>
              </a:rPr>
            </a:br>
            <a:r>
              <a:rPr lang="ru-RU" sz="1000" b="1" dirty="0" smtClean="0">
                <a:solidFill>
                  <a:srgbClr val="003300"/>
                </a:solidFill>
                <a:latin typeface="Verdana" pitchFamily="34" charset="0"/>
              </a:rPr>
              <a:t>Налог на прибыль </a:t>
            </a:r>
            <a:r>
              <a:rPr lang="en-US" sz="1000" b="1" dirty="0">
                <a:solidFill>
                  <a:srgbClr val="003300"/>
                </a:solidFill>
                <a:latin typeface="Verdana" pitchFamily="34" charset="0"/>
              </a:rPr>
              <a:t>(</a:t>
            </a:r>
            <a:r>
              <a:rPr lang="en-US" sz="1000" b="1" dirty="0" smtClean="0">
                <a:solidFill>
                  <a:srgbClr val="003300"/>
                </a:solidFill>
                <a:latin typeface="Verdana" pitchFamily="34" charset="0"/>
              </a:rPr>
              <a:t>Income Tax)</a:t>
            </a:r>
          </a:p>
          <a:p>
            <a:pPr marL="0" lvl="0" indent="0" algn="ctr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r>
              <a:rPr lang="en-US" sz="1050" b="1" dirty="0" smtClean="0">
                <a:solidFill>
                  <a:srgbClr val="003300"/>
                </a:solidFill>
                <a:latin typeface="Verdana" pitchFamily="34" charset="0"/>
              </a:rPr>
              <a:t>=</a:t>
            </a:r>
          </a:p>
          <a:p>
            <a:pPr marL="0" lvl="0" indent="0" algn="ctr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r>
              <a:rPr lang="ru-RU" sz="1050" b="1" dirty="0" smtClean="0">
                <a:solidFill>
                  <a:srgbClr val="003300"/>
                </a:solidFill>
                <a:latin typeface="Verdana" pitchFamily="34" charset="0"/>
              </a:rPr>
              <a:t>Чистая Прибыль / Убыток </a:t>
            </a:r>
            <a:r>
              <a:rPr lang="en-US" sz="1050" b="1" dirty="0" smtClean="0">
                <a:solidFill>
                  <a:srgbClr val="003300"/>
                </a:solidFill>
                <a:latin typeface="Verdana" pitchFamily="34" charset="0"/>
              </a:rPr>
              <a:t>(Net Profit / Loss)</a:t>
            </a:r>
            <a:endParaRPr lang="en-US" sz="1050" b="1" dirty="0">
              <a:solidFill>
                <a:srgbClr val="003300"/>
              </a:solidFill>
              <a:latin typeface="Verdana" pitchFamily="34" charset="0"/>
            </a:endParaRPr>
          </a:p>
          <a:p>
            <a:pPr marL="0" lvl="0" indent="0" algn="ctr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endParaRPr lang="en-US" sz="1050" b="1" dirty="0" smtClean="0">
              <a:solidFill>
                <a:srgbClr val="003300"/>
              </a:solidFill>
              <a:latin typeface="Verdana" pitchFamily="34" charset="0"/>
            </a:endParaRPr>
          </a:p>
          <a:p>
            <a:pPr marL="0" lvl="0" indent="0" algn="ctr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endParaRPr lang="en-US" sz="1200" dirty="0">
              <a:solidFill>
                <a:srgbClr val="003300"/>
              </a:solidFill>
              <a:latin typeface="Verdana" pitchFamily="34" charset="0"/>
            </a:endParaRPr>
          </a:p>
          <a:p>
            <a:pPr marL="0" lvl="0" indent="0" algn="ctr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endParaRPr lang="en-US" sz="1200" dirty="0">
              <a:solidFill>
                <a:srgbClr val="003300"/>
              </a:solidFill>
              <a:latin typeface="Verdana" pitchFamily="34" charset="0"/>
            </a:endParaRPr>
          </a:p>
          <a:p>
            <a:pPr marL="0" lvl="0" indent="0" algn="ctr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endParaRPr lang="en-US" sz="1200" dirty="0">
              <a:solidFill>
                <a:srgbClr val="003300"/>
              </a:solidFill>
              <a:latin typeface="Verdana" pitchFamily="34" charset="0"/>
            </a:endParaRPr>
          </a:p>
          <a:p>
            <a:pPr marL="0" lvl="0" indent="0" algn="ctr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endParaRPr lang="en-US" sz="1200" dirty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algn="ctr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351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1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II. Финансовая отчетность и другие источники информации</a:t>
            </a:r>
          </a:p>
          <a:p>
            <a:pPr marL="0" lvl="0" indent="0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Важные для последующего показатели:</a:t>
            </a:r>
          </a:p>
          <a:p>
            <a:pPr marL="0" lvl="0" indent="0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	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EBITDA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 = 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Gross Income – Operational Costs + Other non-operational income – </a:t>
            </a:r>
            <a:br>
              <a:rPr lang="en-US" sz="1200" dirty="0">
                <a:solidFill>
                  <a:srgbClr val="003300"/>
                </a:solidFill>
                <a:latin typeface="Verdana" pitchFamily="34" charset="0"/>
              </a:rPr>
            </a:b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– Other non-operational costs;</a:t>
            </a:r>
          </a:p>
          <a:p>
            <a:pPr marL="0" lvl="0" indent="0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	EBIT = EBITDA – Depreciation and amortization =</a:t>
            </a:r>
            <a:br>
              <a:rPr lang="en-US" sz="1200" dirty="0">
                <a:solidFill>
                  <a:srgbClr val="003300"/>
                </a:solidFill>
                <a:latin typeface="Verdana" pitchFamily="34" charset="0"/>
              </a:rPr>
            </a:b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= Gross Income – Operational Costs + Other non-operational income – Other non-operational costs – Depreciation and amortization;</a:t>
            </a:r>
          </a:p>
          <a:p>
            <a:pPr marL="0" lvl="0" indent="0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	EBT = EBIT + Interest income – Interest expenditure;</a:t>
            </a:r>
          </a:p>
          <a:p>
            <a:pPr marL="0" lvl="0" indent="0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	NP (Net Profit, Earnings) = EBT – Income Tax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.</a:t>
            </a:r>
            <a:endParaRPr lang="en-US" sz="1200" dirty="0">
              <a:solidFill>
                <a:srgbClr val="003300"/>
              </a:solidFill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4.	Полезные финансовые соотношения и коэффициенты:</a:t>
            </a:r>
          </a:p>
          <a:p>
            <a:pPr marL="0" lvl="0" indent="0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4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.1.	Коэффициенты доходности: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доходность (рентабельность) </a:t>
            </a:r>
            <a:r>
              <a:rPr lang="en-US" sz="1200" dirty="0">
                <a:latin typeface="Verdana" pitchFamily="34" charset="0"/>
              </a:rPr>
              <a:t>[</a:t>
            </a:r>
            <a:r>
              <a:rPr lang="ru-RU" sz="1200" dirty="0">
                <a:latin typeface="Verdana" pitchFamily="34" charset="0"/>
              </a:rPr>
              <a:t>совокупных</a:t>
            </a:r>
            <a:r>
              <a:rPr lang="en-US" sz="1200" dirty="0">
                <a:latin typeface="Verdana" pitchFamily="34" charset="0"/>
              </a:rPr>
              <a:t>]</a:t>
            </a:r>
            <a:r>
              <a:rPr lang="ru-RU" sz="1200" dirty="0">
                <a:latin typeface="Verdana" pitchFamily="34" charset="0"/>
              </a:rPr>
              <a:t> активов – </a:t>
            </a:r>
            <a:br>
              <a:rPr lang="ru-RU" sz="1200" dirty="0">
                <a:latin typeface="Verdana" pitchFamily="34" charset="0"/>
              </a:rPr>
            </a:br>
            <a:r>
              <a:rPr lang="en-US" sz="1200" dirty="0">
                <a:latin typeface="Verdana" pitchFamily="34" charset="0"/>
              </a:rPr>
              <a:t>ROA (ROTA) = EBIT / Total Assets</a:t>
            </a:r>
            <a:r>
              <a:rPr lang="ru-RU" sz="1200" dirty="0">
                <a:latin typeface="Verdana" pitchFamily="34" charset="0"/>
              </a:rPr>
              <a:t>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доходность (рентабельность) инвестированного капитала – </a:t>
            </a:r>
            <a:br>
              <a:rPr lang="ru-RU" sz="1200" dirty="0">
                <a:latin typeface="Verdana" pitchFamily="34" charset="0"/>
              </a:rPr>
            </a:br>
            <a:r>
              <a:rPr lang="en-US" sz="1200" dirty="0">
                <a:latin typeface="Verdana" pitchFamily="34" charset="0"/>
              </a:rPr>
              <a:t>ROIC (ROCE) = NP / IC</a:t>
            </a:r>
            <a:r>
              <a:rPr lang="ru-RU" sz="1200" dirty="0">
                <a:latin typeface="Verdana" pitchFamily="34" charset="0"/>
              </a:rPr>
              <a:t>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доходность (рентабельность</a:t>
            </a:r>
            <a:r>
              <a:rPr lang="ru-RU" sz="1200">
                <a:latin typeface="Verdana" pitchFamily="34" charset="0"/>
              </a:rPr>
              <a:t>) </a:t>
            </a:r>
            <a:r>
              <a:rPr lang="ru-RU" sz="1200" smtClean="0">
                <a:latin typeface="Verdana" pitchFamily="34" charset="0"/>
              </a:rPr>
              <a:t>собственного </a:t>
            </a:r>
            <a:r>
              <a:rPr lang="ru-RU" sz="1200" dirty="0">
                <a:latin typeface="Verdana" pitchFamily="34" charset="0"/>
              </a:rPr>
              <a:t>капитала – </a:t>
            </a:r>
            <a:br>
              <a:rPr lang="ru-RU" sz="1200" dirty="0">
                <a:latin typeface="Verdana" pitchFamily="34" charset="0"/>
              </a:rPr>
            </a:br>
            <a:r>
              <a:rPr lang="en-US" sz="1200" dirty="0">
                <a:latin typeface="Verdana" pitchFamily="34" charset="0"/>
              </a:rPr>
              <a:t>ROE = NP / </a:t>
            </a:r>
            <a:r>
              <a:rPr lang="en-US" sz="1200" dirty="0" err="1">
                <a:latin typeface="Verdana" pitchFamily="34" charset="0"/>
              </a:rPr>
              <a:t>ShEq</a:t>
            </a:r>
            <a:r>
              <a:rPr lang="ru-RU" sz="1200" dirty="0">
                <a:latin typeface="Verdana" pitchFamily="34" charset="0"/>
              </a:rPr>
              <a:t>.</a:t>
            </a:r>
            <a:endParaRPr lang="en-US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Показатели Баланса берутся как средние на начало и конец соответствующего периода, который охватывает Отчет о прибылях и убытках!</a:t>
            </a:r>
            <a:endParaRPr lang="en-US" sz="1200" dirty="0">
              <a:solidFill>
                <a:srgbClr val="003300"/>
              </a:solidFill>
              <a:latin typeface="Verdana" pitchFamily="34" charset="0"/>
            </a:endParaRPr>
          </a:p>
          <a:p>
            <a:pPr marL="0" lvl="0" indent="0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endParaRPr lang="en-US" sz="1200" dirty="0">
              <a:solidFill>
                <a:srgbClr val="003300"/>
              </a:solidFill>
              <a:latin typeface="Verdana" pitchFamily="34" charset="0"/>
            </a:endParaRPr>
          </a:p>
          <a:p>
            <a:pPr marL="0" lvl="0" indent="0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endParaRPr lang="en-US" sz="1200" dirty="0">
              <a:solidFill>
                <a:srgbClr val="003300"/>
              </a:solidFill>
              <a:latin typeface="Verdana" pitchFamily="34" charset="0"/>
            </a:endParaRPr>
          </a:p>
          <a:p>
            <a:pPr marL="0" lvl="0" indent="0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endParaRPr lang="en-US" sz="1200" dirty="0">
              <a:solidFill>
                <a:srgbClr val="003300"/>
              </a:solidFill>
              <a:latin typeface="Verdana" pitchFamily="34" charset="0"/>
            </a:endParaRPr>
          </a:p>
          <a:p>
            <a:pPr marL="0" lvl="0" indent="0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5515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1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400" b="1" dirty="0">
                <a:solidFill>
                  <a:srgbClr val="003300"/>
                </a:solidFill>
                <a:latin typeface="Verdana" pitchFamily="34" charset="0"/>
              </a:rPr>
              <a:t>I. Бизнес как объект оценки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1.	Предприятие (как бизнес) – комплекс разнородных активов. В идеале – оптимальный набор таких активов, обеспечивающий эффективную операционную деятельность предприятия.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На практике встречается как наличие излишних активов, так и их дефицит.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en-US" sz="1200" dirty="0" smtClean="0">
                <a:latin typeface="Verdana" pitchFamily="34" charset="0"/>
              </a:rPr>
              <a:t>2</a:t>
            </a:r>
            <a:r>
              <a:rPr lang="ru-RU" sz="1200" dirty="0" smtClean="0">
                <a:latin typeface="Verdana" pitchFamily="34" charset="0"/>
              </a:rPr>
              <a:t>.</a:t>
            </a:r>
            <a:r>
              <a:rPr lang="ru-RU" sz="1200" dirty="0">
                <a:latin typeface="Verdana" pitchFamily="34" charset="0"/>
              </a:rPr>
              <a:t>	Стандарты оценки бизнеса. </a:t>
            </a:r>
            <a:r>
              <a:rPr lang="en-US" sz="1200" dirty="0">
                <a:latin typeface="Verdana" pitchFamily="34" charset="0"/>
              </a:rPr>
              <a:t>IVS 2017 (IVS 200)</a:t>
            </a:r>
            <a:r>
              <a:rPr lang="ru-RU" sz="1200" dirty="0">
                <a:latin typeface="Verdana" pitchFamily="34" charset="0"/>
              </a:rPr>
              <a:t>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en-US" sz="1200" dirty="0" smtClean="0">
                <a:latin typeface="Verdana" pitchFamily="34" charset="0"/>
              </a:rPr>
              <a:t>2</a:t>
            </a:r>
            <a:r>
              <a:rPr lang="ru-RU" sz="1200" dirty="0" smtClean="0">
                <a:latin typeface="Verdana" pitchFamily="34" charset="0"/>
              </a:rPr>
              <a:t>.1</a:t>
            </a:r>
            <a:r>
              <a:rPr lang="ru-RU" sz="1200" dirty="0">
                <a:latin typeface="Verdana" pitchFamily="34" charset="0"/>
              </a:rPr>
              <a:t>.	</a:t>
            </a:r>
            <a:r>
              <a:rPr lang="ru-RU" sz="1200" dirty="0" smtClean="0">
                <a:latin typeface="Verdana" pitchFamily="34" charset="0"/>
              </a:rPr>
              <a:t>Изначально </a:t>
            </a:r>
            <a:r>
              <a:rPr lang="ru-RU" sz="1200" dirty="0">
                <a:latin typeface="Verdana" pitchFamily="34" charset="0"/>
              </a:rPr>
              <a:t>важно определить, что именно является объектом оценки: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компания в целом;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контрольный или </a:t>
            </a:r>
            <a:r>
              <a:rPr lang="ru-RU" sz="1200" dirty="0" smtClean="0">
                <a:latin typeface="Verdana" pitchFamily="34" charset="0"/>
              </a:rPr>
              <a:t>неконтрольный </a:t>
            </a:r>
            <a:r>
              <a:rPr lang="ru-RU" sz="1200" dirty="0">
                <a:latin typeface="Verdana" pitchFamily="34" charset="0"/>
              </a:rPr>
              <a:t>интерес (пакет акций, часть в уставном капитале) компании;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определенный вид деятельности (бизнес-линия) компании.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С точки зрения оценки могут быть различные уровни стоимости бизнеса: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общая стоимость инвестированного капитала (</a:t>
            </a:r>
            <a:r>
              <a:rPr lang="en-US" sz="1200" dirty="0">
                <a:latin typeface="Verdana" pitchFamily="34" charset="0"/>
              </a:rPr>
              <a:t>MVIC) </a:t>
            </a:r>
            <a:r>
              <a:rPr lang="ru-RU" sz="1200" dirty="0">
                <a:latin typeface="Verdana" pitchFamily="34" charset="0"/>
              </a:rPr>
              <a:t>– суммарная стоимость средств, вложенных в бизнес, независимо от их источника;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стоимость предприятия (</a:t>
            </a:r>
            <a:r>
              <a:rPr lang="en-US" sz="1200" dirty="0">
                <a:latin typeface="Verdana" pitchFamily="34" charset="0"/>
              </a:rPr>
              <a:t>EV) – </a:t>
            </a:r>
            <a:r>
              <a:rPr lang="ru-RU" sz="1200" dirty="0">
                <a:latin typeface="Verdana" pitchFamily="34" charset="0"/>
              </a:rPr>
              <a:t>суммарная стоимость акционерного (</a:t>
            </a:r>
            <a:r>
              <a:rPr lang="ru-RU" sz="1200" dirty="0" err="1" smtClean="0">
                <a:latin typeface="Verdana" pitchFamily="34" charset="0"/>
              </a:rPr>
              <a:t>собствен</a:t>
            </a:r>
            <a:r>
              <a:rPr lang="en-US" sz="1200" dirty="0" smtClean="0">
                <a:latin typeface="Verdana" pitchFamily="34" charset="0"/>
              </a:rPr>
              <a:t>-</a:t>
            </a:r>
            <a:r>
              <a:rPr lang="ru-RU" sz="1200" dirty="0" err="1" smtClean="0">
                <a:latin typeface="Verdana" pitchFamily="34" charset="0"/>
              </a:rPr>
              <a:t>ного</a:t>
            </a:r>
            <a:r>
              <a:rPr lang="ru-RU" sz="1200" dirty="0">
                <a:latin typeface="Verdana" pitchFamily="34" charset="0"/>
              </a:rPr>
              <a:t>) капитала и долга </a:t>
            </a:r>
            <a:r>
              <a:rPr lang="ru-RU" sz="1200" dirty="0" smtClean="0">
                <a:latin typeface="Verdana" pitchFamily="34" charset="0"/>
              </a:rPr>
              <a:t>за </a:t>
            </a:r>
            <a:r>
              <a:rPr lang="ru-RU" sz="1200" dirty="0">
                <a:latin typeface="Verdana" pitchFamily="34" charset="0"/>
              </a:rPr>
              <a:t>вычетом денежных средств и их эквивалентов;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операционная стоимость – суммарная стоимость предприятия без учета любых </a:t>
            </a:r>
            <a:r>
              <a:rPr lang="ru-RU" sz="1200" dirty="0" err="1">
                <a:latin typeface="Verdana" pitchFamily="34" charset="0"/>
              </a:rPr>
              <a:t>неоперационных</a:t>
            </a:r>
            <a:r>
              <a:rPr lang="ru-RU" sz="1200" dirty="0">
                <a:latin typeface="Verdana" pitchFamily="34" charset="0"/>
              </a:rPr>
              <a:t> активов и обязательств;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стоимость собственного капитала (</a:t>
            </a:r>
            <a:r>
              <a:rPr lang="en-US" sz="1200" dirty="0" err="1">
                <a:latin typeface="Verdana" pitchFamily="34" charset="0"/>
              </a:rPr>
              <a:t>MVEq</a:t>
            </a:r>
            <a:r>
              <a:rPr lang="en-US" sz="1200" dirty="0">
                <a:latin typeface="Verdana" pitchFamily="34" charset="0"/>
              </a:rPr>
              <a:t>) – </a:t>
            </a:r>
            <a:r>
              <a:rPr lang="ru-RU" sz="1200" dirty="0">
                <a:latin typeface="Verdana" pitchFamily="34" charset="0"/>
              </a:rPr>
              <a:t>стоимость предприятия для всех его акционеров (участников, собственников).</a:t>
            </a: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6759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5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II. Финансовая отчетность и другие источники информации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0" lvl="0" indent="0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4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.2.	Коэффициенты оборачиваемости: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К запасов </a:t>
            </a:r>
            <a:r>
              <a:rPr lang="en-US" sz="1200" dirty="0">
                <a:latin typeface="Verdana" pitchFamily="34" charset="0"/>
              </a:rPr>
              <a:t>= COGS / Inventory</a:t>
            </a:r>
            <a:r>
              <a:rPr lang="ru-RU" sz="1200" dirty="0">
                <a:latin typeface="Verdana" pitchFamily="34" charset="0"/>
              </a:rPr>
              <a:t>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К дебит. задолженности </a:t>
            </a:r>
            <a:r>
              <a:rPr lang="en-US" sz="1200" dirty="0">
                <a:latin typeface="Verdana" pitchFamily="34" charset="0"/>
              </a:rPr>
              <a:t>= Revenues / Receivables</a:t>
            </a:r>
            <a:r>
              <a:rPr lang="ru-RU" sz="1200" dirty="0">
                <a:latin typeface="Verdana" pitchFamily="34" charset="0"/>
              </a:rPr>
              <a:t>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К кредит. задолженности </a:t>
            </a:r>
            <a:r>
              <a:rPr lang="en-US" sz="1200" dirty="0">
                <a:latin typeface="Verdana" pitchFamily="34" charset="0"/>
              </a:rPr>
              <a:t>= Revenues </a:t>
            </a:r>
            <a:r>
              <a:rPr lang="ru-RU" sz="1200" dirty="0">
                <a:latin typeface="Verdana" pitchFamily="34" charset="0"/>
              </a:rPr>
              <a:t>(???) </a:t>
            </a:r>
            <a:r>
              <a:rPr lang="en-US" sz="1200" dirty="0">
                <a:latin typeface="Verdana" pitchFamily="34" charset="0"/>
              </a:rPr>
              <a:t>/ Accounts Payable</a:t>
            </a:r>
            <a:r>
              <a:rPr lang="ru-RU" sz="1200" dirty="0">
                <a:latin typeface="Verdana" pitchFamily="34" charset="0"/>
              </a:rPr>
              <a:t>.</a:t>
            </a:r>
            <a:endParaRPr lang="en-US" sz="1200" dirty="0">
              <a:latin typeface="Verdana" pitchFamily="34" charset="0"/>
            </a:endParaRPr>
          </a:p>
          <a:p>
            <a:pPr marL="0" lvl="0" indent="0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4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.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3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.	Показатели краткосрочной ликвидности: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К текущей </a:t>
            </a:r>
            <a:r>
              <a:rPr lang="ru-RU" sz="1200" dirty="0" err="1">
                <a:latin typeface="Verdana" pitchFamily="34" charset="0"/>
              </a:rPr>
              <a:t>ликв</a:t>
            </a:r>
            <a:r>
              <a:rPr lang="ru-RU" sz="1200" dirty="0">
                <a:latin typeface="Verdana" pitchFamily="34" charset="0"/>
              </a:rPr>
              <a:t>. (</a:t>
            </a:r>
            <a:r>
              <a:rPr lang="en-US" sz="1200" dirty="0">
                <a:latin typeface="Verdana" pitchFamily="34" charset="0"/>
              </a:rPr>
              <a:t>Current Ratio) = Current Assets / Current Liabilities</a:t>
            </a:r>
            <a:r>
              <a:rPr lang="ru-RU" sz="1200" dirty="0">
                <a:latin typeface="Verdana" pitchFamily="34" charset="0"/>
              </a:rPr>
              <a:t>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К срочной </a:t>
            </a:r>
            <a:r>
              <a:rPr lang="ru-RU" sz="1200" dirty="0" err="1">
                <a:latin typeface="Verdana" pitchFamily="34" charset="0"/>
              </a:rPr>
              <a:t>ликв</a:t>
            </a:r>
            <a:r>
              <a:rPr lang="ru-RU" sz="1200" dirty="0">
                <a:latin typeface="Verdana" pitchFamily="34" charset="0"/>
              </a:rPr>
              <a:t>. (</a:t>
            </a:r>
            <a:r>
              <a:rPr lang="en-US" sz="1200" dirty="0">
                <a:latin typeface="Verdana" pitchFamily="34" charset="0"/>
              </a:rPr>
              <a:t>Quick Ratio) = (Current Assets – Inventory) / Current Liabilities</a:t>
            </a:r>
            <a:r>
              <a:rPr lang="ru-RU" sz="1200" dirty="0">
                <a:latin typeface="Verdana" pitchFamily="34" charset="0"/>
              </a:rPr>
              <a:t>.</a:t>
            </a:r>
          </a:p>
          <a:p>
            <a:pPr marL="0" lvl="0" indent="0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4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.4.	Критерии долгосрочной ликвидности (финансовой устойчивости):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К покрытия процентов </a:t>
            </a:r>
            <a:r>
              <a:rPr lang="en-US" sz="1200" dirty="0">
                <a:latin typeface="Verdana" pitchFamily="34" charset="0"/>
              </a:rPr>
              <a:t>= EBIT / </a:t>
            </a:r>
            <a:r>
              <a:rPr lang="ru-RU" sz="1200" dirty="0">
                <a:latin typeface="Verdana" pitchFamily="34" charset="0"/>
              </a:rPr>
              <a:t>проценты по </a:t>
            </a:r>
            <a:r>
              <a:rPr lang="en-US" sz="1200" dirty="0">
                <a:latin typeface="Verdana" pitchFamily="34" charset="0"/>
              </a:rPr>
              <a:t>Debt (Borrowed Capital)</a:t>
            </a:r>
            <a:r>
              <a:rPr lang="ru-RU" sz="1200" dirty="0">
                <a:latin typeface="Verdana" pitchFamily="34" charset="0"/>
              </a:rPr>
              <a:t>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К квоты собственника </a:t>
            </a:r>
            <a:r>
              <a:rPr lang="en-US" sz="1200" dirty="0">
                <a:latin typeface="Verdana" pitchFamily="34" charset="0"/>
              </a:rPr>
              <a:t>= </a:t>
            </a:r>
            <a:r>
              <a:rPr lang="en-US" sz="1200" dirty="0" err="1">
                <a:latin typeface="Verdana" pitchFamily="34" charset="0"/>
              </a:rPr>
              <a:t>ShEq</a:t>
            </a:r>
            <a:r>
              <a:rPr lang="en-US" sz="1200" dirty="0">
                <a:latin typeface="Verdana" pitchFamily="34" charset="0"/>
              </a:rPr>
              <a:t> (Equity) / Debt (Borrowed Capital)</a:t>
            </a:r>
            <a:r>
              <a:rPr lang="ru-RU" sz="1200" dirty="0">
                <a:latin typeface="Verdana" pitchFamily="34" charset="0"/>
              </a:rPr>
              <a:t>,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однако в данном случае – неоднозначна трактовка заемного капитала, в </a:t>
            </a:r>
            <a:r>
              <a:rPr lang="en-US" sz="1200" dirty="0">
                <a:latin typeface="Verdana" pitchFamily="34" charset="0"/>
              </a:rPr>
              <a:t>[4] </a:t>
            </a:r>
            <a:r>
              <a:rPr lang="ru-RU" sz="1200" dirty="0">
                <a:latin typeface="Verdana" pitchFamily="34" charset="0"/>
              </a:rPr>
              <a:t>– 3 варианта;</a:t>
            </a:r>
          </a:p>
          <a:p>
            <a:pPr marL="358775" indent="-358775" eaLnBrk="1" hangingPunct="1">
              <a:spcBef>
                <a:spcPts val="800"/>
              </a:spcBef>
              <a:buNone/>
              <a:tabLst>
                <a:tab pos="715963" algn="l"/>
              </a:tabLst>
            </a:pPr>
            <a:r>
              <a:rPr lang="ru-RU" sz="1200" dirty="0">
                <a:latin typeface="Verdana" pitchFamily="34" charset="0"/>
              </a:rPr>
              <a:t>• финансовый рычаг</a:t>
            </a:r>
            <a:r>
              <a:rPr lang="en-US" sz="1200" dirty="0">
                <a:latin typeface="Verdana" pitchFamily="34" charset="0"/>
              </a:rPr>
              <a:t>:</a:t>
            </a:r>
            <a:br>
              <a:rPr lang="en-US" sz="1200" dirty="0">
                <a:latin typeface="Verdana" pitchFamily="34" charset="0"/>
              </a:rPr>
            </a:br>
            <a:r>
              <a:rPr lang="en-US" sz="1200" dirty="0">
                <a:latin typeface="Verdana" pitchFamily="34" charset="0"/>
              </a:rPr>
              <a:t>DFL</a:t>
            </a:r>
            <a:r>
              <a:rPr lang="ru-RU" sz="1200" dirty="0">
                <a:latin typeface="Verdana" pitchFamily="34" charset="0"/>
              </a:rPr>
              <a:t> </a:t>
            </a:r>
            <a:r>
              <a:rPr lang="en-US" sz="1200" dirty="0">
                <a:latin typeface="Verdana" pitchFamily="34" charset="0"/>
              </a:rPr>
              <a:t>= (1 – Tax) × (ROA – </a:t>
            </a:r>
            <a:r>
              <a:rPr lang="en-US" sz="1200" dirty="0" err="1">
                <a:latin typeface="Verdana" pitchFamily="34" charset="0"/>
              </a:rPr>
              <a:t>i</a:t>
            </a:r>
            <a:r>
              <a:rPr lang="en-US" sz="1200" dirty="0">
                <a:latin typeface="Verdana" pitchFamily="34" charset="0"/>
              </a:rPr>
              <a:t>) × Debt (Borrowed Capital) / </a:t>
            </a:r>
            <a:r>
              <a:rPr lang="en-US" sz="1200" dirty="0" err="1">
                <a:latin typeface="Verdana" pitchFamily="34" charset="0"/>
              </a:rPr>
              <a:t>ShEq</a:t>
            </a:r>
            <a:r>
              <a:rPr lang="en-US" sz="1200" dirty="0">
                <a:latin typeface="Verdana" pitchFamily="34" charset="0"/>
              </a:rPr>
              <a:t> (Equity)</a:t>
            </a:r>
            <a:br>
              <a:rPr lang="en-US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где</a:t>
            </a:r>
            <a:r>
              <a:rPr lang="en-US" sz="1200" dirty="0">
                <a:latin typeface="Verdana" pitchFamily="34" charset="0"/>
              </a:rPr>
              <a:t>	Tax – </a:t>
            </a:r>
            <a:r>
              <a:rPr lang="ru-RU" sz="1200" dirty="0">
                <a:latin typeface="Verdana" pitchFamily="34" charset="0"/>
              </a:rPr>
              <a:t>ставка налога на прибыль,</a:t>
            </a:r>
            <a:r>
              <a:rPr lang="en-US" sz="1200" dirty="0">
                <a:latin typeface="Verdana" pitchFamily="34" charset="0"/>
              </a:rPr>
              <a:t/>
            </a:r>
            <a:br>
              <a:rPr lang="en-US" sz="1200" dirty="0">
                <a:latin typeface="Verdana" pitchFamily="34" charset="0"/>
              </a:rPr>
            </a:br>
            <a:r>
              <a:rPr lang="en-US" sz="1200" dirty="0">
                <a:latin typeface="Verdana" pitchFamily="34" charset="0"/>
              </a:rPr>
              <a:t>	</a:t>
            </a:r>
            <a:r>
              <a:rPr lang="en-US" sz="1200" dirty="0" err="1">
                <a:latin typeface="Verdana" pitchFamily="34" charset="0"/>
              </a:rPr>
              <a:t>i</a:t>
            </a:r>
            <a:r>
              <a:rPr lang="en-US" sz="1200" dirty="0">
                <a:latin typeface="Verdana" pitchFamily="34" charset="0"/>
              </a:rPr>
              <a:t> </a:t>
            </a:r>
            <a:r>
              <a:rPr lang="ru-RU" sz="1200" dirty="0">
                <a:latin typeface="Verdana" pitchFamily="34" charset="0"/>
              </a:rPr>
              <a:t>- процентная ставка по привлеченному (заемному) капиталу; или же</a:t>
            </a:r>
          </a:p>
          <a:p>
            <a:pPr marL="358775" indent="-358775" eaLnBrk="1" hangingPunct="1">
              <a:spcBef>
                <a:spcPts val="800"/>
              </a:spcBef>
              <a:buNone/>
              <a:tabLst>
                <a:tab pos="715963" algn="l"/>
              </a:tabLst>
            </a:pPr>
            <a:r>
              <a:rPr lang="ru-RU" sz="1200" dirty="0">
                <a:latin typeface="Verdana" pitchFamily="34" charset="0"/>
              </a:rPr>
              <a:t>	</a:t>
            </a:r>
            <a:r>
              <a:rPr lang="en-US" sz="1200" dirty="0">
                <a:latin typeface="Verdana" pitchFamily="34" charset="0"/>
              </a:rPr>
              <a:t>DFL</a:t>
            </a:r>
            <a:r>
              <a:rPr lang="ru-RU" sz="1200" dirty="0">
                <a:latin typeface="Verdana" pitchFamily="34" charset="0"/>
              </a:rPr>
              <a:t> </a:t>
            </a:r>
            <a:r>
              <a:rPr lang="en-US" sz="1200" dirty="0">
                <a:latin typeface="Verdana" pitchFamily="34" charset="0"/>
              </a:rPr>
              <a:t>= ROA × (1 – Tax) </a:t>
            </a:r>
            <a:r>
              <a:rPr lang="ru-RU" sz="1200" dirty="0">
                <a:latin typeface="Verdana" pitchFamily="34" charset="0"/>
              </a:rPr>
              <a:t>– </a:t>
            </a:r>
            <a:r>
              <a:rPr lang="en-US" sz="1200" dirty="0">
                <a:latin typeface="Verdana" pitchFamily="34" charset="0"/>
              </a:rPr>
              <a:t>ROE</a:t>
            </a:r>
            <a:r>
              <a:rPr lang="ru-RU" sz="1200" dirty="0">
                <a:latin typeface="Verdana" pitchFamily="34" charset="0"/>
              </a:rPr>
              <a:t>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3159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9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II. Финансовая отчетность и другие источники информации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5.	Прочие источники информации (исходных данных) для оценки </a:t>
            </a:r>
            <a:r>
              <a:rPr lang="en-US" sz="1200" dirty="0">
                <a:latin typeface="Verdana" pitchFamily="34" charset="0"/>
              </a:rPr>
              <a:t>[5]</a:t>
            </a:r>
            <a:r>
              <a:rPr lang="ru-RU" sz="1200" dirty="0">
                <a:latin typeface="Verdana" pitchFamily="34" charset="0"/>
              </a:rPr>
              <a:t>.</a:t>
            </a:r>
          </a:p>
          <a:p>
            <a:pPr marL="0" lvl="0" indent="0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5.1.	Раскрытие финансовой </a:t>
            </a:r>
            <a:r>
              <a:rPr lang="ru-RU" sz="1200" dirty="0" smtClean="0">
                <a:solidFill>
                  <a:srgbClr val="003300"/>
                </a:solidFill>
                <a:latin typeface="Verdana" pitchFamily="34" charset="0"/>
              </a:rPr>
              <a:t>информации.</a:t>
            </a:r>
            <a:endParaRPr lang="ru-RU" sz="1200" dirty="0">
              <a:latin typeface="Verdana" pitchFamily="34" charset="0"/>
            </a:endParaRPr>
          </a:p>
          <a:p>
            <a:pPr marL="0" lvl="0" indent="0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5.2.	Юридические и прочие деловые </a:t>
            </a:r>
            <a:r>
              <a:rPr lang="ru-RU" sz="1200" dirty="0" smtClean="0">
                <a:solidFill>
                  <a:srgbClr val="003300"/>
                </a:solidFill>
                <a:latin typeface="Verdana" pitchFamily="34" charset="0"/>
              </a:rPr>
              <a:t>данные.</a:t>
            </a:r>
          </a:p>
          <a:p>
            <a:pPr marL="0" lvl="0" indent="0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5.3.	Общеэкономическая и отраслевая информация:</a:t>
            </a: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обзоры рынка – экономической системы и отрасли:</a:t>
            </a:r>
            <a:endParaRPr lang="en-US" sz="1200" dirty="0">
              <a:latin typeface="Verdana" pitchFamily="34" charset="0"/>
            </a:endParaRP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en-US" sz="1200" dirty="0">
                <a:latin typeface="Verdana" pitchFamily="34" charset="0"/>
              </a:rPr>
              <a:t>- https://knoema.ru/atlas/%d0%93%d1%80%d1%83%d0%b7%d0%b8%d1%8f</a:t>
            </a:r>
            <a:r>
              <a:rPr lang="ru-RU" sz="1200" dirty="0">
                <a:latin typeface="Verdana" pitchFamily="34" charset="0"/>
              </a:rPr>
              <a:t>,</a:t>
            </a: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- </a:t>
            </a:r>
            <a:r>
              <a:rPr lang="en-US" sz="1200" dirty="0">
                <a:latin typeface="Verdana" pitchFamily="34" charset="0"/>
              </a:rPr>
              <a:t>EIU </a:t>
            </a:r>
            <a:r>
              <a:rPr lang="ru-RU" sz="1200" dirty="0">
                <a:latin typeface="Verdana" pitchFamily="34" charset="0"/>
              </a:rPr>
              <a:t>(платно), </a:t>
            </a:r>
            <a:r>
              <a:rPr lang="en-US" sz="1200" dirty="0">
                <a:latin typeface="Verdana" pitchFamily="34" charset="0"/>
              </a:rPr>
              <a:t>http://viewswire.eiu.com/index.asp</a:t>
            </a:r>
            <a:r>
              <a:rPr lang="ru-RU" sz="1200" dirty="0">
                <a:latin typeface="Verdana" pitchFamily="34" charset="0"/>
              </a:rPr>
              <a:t>;</a:t>
            </a: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уровень конкуренции;</a:t>
            </a:r>
          </a:p>
          <a:p>
            <a:pPr marL="358775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прогноз цен на готовую продукцию и основное сырье:</a:t>
            </a:r>
          </a:p>
          <a:p>
            <a:pPr marL="358775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- </a:t>
            </a:r>
            <a:r>
              <a:rPr lang="en-US" sz="1200" dirty="0">
                <a:latin typeface="Verdana" pitchFamily="34" charset="0"/>
              </a:rPr>
              <a:t>World Bank Forecast, http://www.worldbank.org/en/research/commodity-markets</a:t>
            </a:r>
            <a:r>
              <a:rPr lang="ru-RU" sz="1200" dirty="0">
                <a:latin typeface="Verdana" pitchFamily="34" charset="0"/>
              </a:rPr>
              <a:t>;</a:t>
            </a:r>
            <a:endParaRPr lang="en-US" sz="1200" dirty="0">
              <a:latin typeface="Verdana" pitchFamily="34" charset="0"/>
            </a:endParaRPr>
          </a:p>
          <a:p>
            <a:pPr marL="358775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- </a:t>
            </a:r>
            <a:r>
              <a:rPr lang="en-US" sz="1200" dirty="0">
                <a:latin typeface="Verdana" pitchFamily="34" charset="0"/>
              </a:rPr>
              <a:t>International Monetary Fund, https://www.imf.org/external/np/res/commod/index.aspx,</a:t>
            </a:r>
          </a:p>
          <a:p>
            <a:pPr marL="358775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- </a:t>
            </a:r>
            <a:r>
              <a:rPr lang="en-US" sz="1200" dirty="0">
                <a:latin typeface="Verdana" pitchFamily="34" charset="0"/>
              </a:rPr>
              <a:t>Fitch Ratings (</a:t>
            </a:r>
            <a:r>
              <a:rPr lang="ru-RU" sz="1200" dirty="0">
                <a:latin typeface="Verdana" pitchFamily="34" charset="0"/>
              </a:rPr>
              <a:t>с регистрацией)</a:t>
            </a:r>
            <a:r>
              <a:rPr lang="en-US" sz="1200" dirty="0">
                <a:latin typeface="Verdana" pitchFamily="34" charset="0"/>
              </a:rPr>
              <a:t>, https://www.fitchratings.com/site/home.</a:t>
            </a:r>
          </a:p>
          <a:p>
            <a:pPr marL="358775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- </a:t>
            </a:r>
            <a:r>
              <a:rPr lang="en-US" sz="1200" dirty="0">
                <a:latin typeface="Verdana" pitchFamily="34" charset="0"/>
              </a:rPr>
              <a:t>EIU, https://gfs.eiu.com/Archive.aspx?archiveType=commoditiesoverview;</a:t>
            </a:r>
            <a:endParaRPr lang="ru-RU" sz="1200" dirty="0">
              <a:latin typeface="Verdana" pitchFamily="34" charset="0"/>
            </a:endParaRP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 smtClean="0">
                <a:latin typeface="Verdana" pitchFamily="34" charset="0"/>
              </a:rPr>
              <a:t>• </a:t>
            </a:r>
            <a:r>
              <a:rPr lang="ru-RU" sz="1200" dirty="0">
                <a:latin typeface="Verdana" pitchFamily="34" charset="0"/>
              </a:rPr>
              <a:t>уровень инфляции и ее прогноз;</a:t>
            </a: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перспективы развития технологии отрасли;</a:t>
            </a:r>
          </a:p>
          <a:p>
            <a:pPr marL="358775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налоговое и отраслевое законодательство и перспективы его изменения.</a:t>
            </a: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endParaRPr lang="ru-RU" sz="1200" dirty="0">
              <a:latin typeface="Verdana" pitchFamily="34" charset="0"/>
            </a:endParaRPr>
          </a:p>
          <a:p>
            <a:pPr marL="0" lvl="0" indent="0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  <a:p>
            <a:pPr marL="0" lvl="0" indent="0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606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3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II. Финансовая отчетность и другие источники информации</a:t>
            </a:r>
          </a:p>
          <a:p>
            <a:pPr marL="0" lvl="0" indent="0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5.4.	Рыночная информация:</a:t>
            </a: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информация о компаниях-аналогах и их деятельности, в частности:</a:t>
            </a:r>
            <a:endParaRPr lang="en-US" sz="1200" dirty="0">
              <a:latin typeface="Verdana" pitchFamily="34" charset="0"/>
            </a:endParaRP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en-US" sz="1200" dirty="0">
                <a:latin typeface="Verdana" pitchFamily="34" charset="0"/>
              </a:rPr>
              <a:t>- http://people.stern.nyu.edu/adamodar/pc/datasets/</a:t>
            </a:r>
            <a:r>
              <a:rPr lang="ru-RU" sz="1200" dirty="0">
                <a:latin typeface="Verdana" pitchFamily="34" charset="0"/>
              </a:rPr>
              <a:t>, </a:t>
            </a:r>
            <a:r>
              <a:rPr lang="en-US" sz="1200" dirty="0">
                <a:latin typeface="Verdana" pitchFamily="34" charset="0"/>
              </a:rPr>
              <a:t>globalcompfirms2018.xlsx,</a:t>
            </a:r>
            <a:endParaRPr lang="ru-RU" sz="1200" dirty="0">
              <a:latin typeface="Verdana" pitchFamily="34" charset="0"/>
            </a:endParaRP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- </a:t>
            </a:r>
            <a:r>
              <a:rPr lang="en-US" sz="1200" dirty="0">
                <a:latin typeface="Verdana" pitchFamily="34" charset="0"/>
              </a:rPr>
              <a:t>For Traders, www.4-traders.com,</a:t>
            </a: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en-US" sz="1200" dirty="0">
                <a:latin typeface="Verdana" pitchFamily="34" charset="0"/>
              </a:rPr>
              <a:t>- Reuters, www.reuters.com/finance/stocks/</a:t>
            </a:r>
            <a:r>
              <a:rPr lang="ru-RU" sz="1200" dirty="0">
                <a:latin typeface="Verdana" pitchFamily="34" charset="0"/>
              </a:rPr>
              <a:t>;</a:t>
            </a:r>
            <a:endParaRPr lang="en-US" sz="1200" dirty="0">
              <a:latin typeface="Verdana" pitchFamily="34" charset="0"/>
            </a:endParaRPr>
          </a:p>
          <a:p>
            <a:pPr marL="358775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информация о сопоставимых продажах и котировках акций:</a:t>
            </a: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en-US" sz="1200" dirty="0">
                <a:latin typeface="Verdana" pitchFamily="34" charset="0"/>
              </a:rPr>
              <a:t>- Yahoo-Finance, finance.yahoo.com</a:t>
            </a:r>
            <a:r>
              <a:rPr lang="ru-RU" sz="1200" dirty="0">
                <a:latin typeface="Verdana" pitchFamily="34" charset="0"/>
              </a:rPr>
              <a:t>,</a:t>
            </a: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- сайты Комиссии по ценным бумагам и фондовому рынку, фондовых бирж;</a:t>
            </a:r>
          </a:p>
          <a:p>
            <a:pPr marL="358775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специальные отраслевые исследования по специальному заказу</a:t>
            </a:r>
            <a:r>
              <a:rPr lang="ru-RU" sz="1200" dirty="0" smtClean="0">
                <a:latin typeface="Verdana" pitchFamily="34" charset="0"/>
              </a:rPr>
              <a:t>???</a:t>
            </a:r>
            <a:endParaRPr lang="ru-RU" sz="1200" dirty="0">
              <a:latin typeface="Verdana" pitchFamily="34" charset="0"/>
            </a:endParaRPr>
          </a:p>
          <a:p>
            <a:pPr marL="0" lvl="0" indent="0" defTabSz="360363" eaLnBrk="1" hangingPunct="1">
              <a:spcBef>
                <a:spcPts val="600"/>
              </a:spcBef>
              <a:buClr>
                <a:srgbClr val="CCCCCC"/>
              </a:buClr>
              <a:buNone/>
              <a:defRPr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3152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7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400" b="1" dirty="0">
                <a:latin typeface="Verdana" pitchFamily="34" charset="0"/>
              </a:rPr>
              <a:t>III. Оценочные подходы и методы. Затратный подход к оценке бизнеса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1.	Основные оценочные (методологические) подходы, методы, оценочные процедуры и технические приемы.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Тесная </a:t>
            </a:r>
            <a:r>
              <a:rPr lang="ru-RU" sz="1200" dirty="0">
                <a:latin typeface="Verdana" pitchFamily="34" charset="0"/>
              </a:rPr>
              <a:t>взаимосвязь (взаимопроникновение?) всех подходов.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2.	А. Дамодаран не рассматривает затратный (имущественный) подход как независимый. Он выделяет внутреннюю оценку (доходный подход), сравни-тельную оценку (сравнительный подход) и оценку на основе опционов </a:t>
            </a:r>
            <a:r>
              <a:rPr lang="en-US" sz="1200" dirty="0">
                <a:latin typeface="Verdana" pitchFamily="34" charset="0"/>
              </a:rPr>
              <a:t>[6].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Поэтому рекомендует только для случаев: ликвидация; переоценка для целей МСФО; </a:t>
            </a:r>
            <a:r>
              <a:rPr lang="en-US" sz="1200" dirty="0">
                <a:latin typeface="Verdana" pitchFamily="34" charset="0"/>
              </a:rPr>
              <a:t>startup</a:t>
            </a:r>
            <a:r>
              <a:rPr lang="ru-RU" sz="1200" dirty="0">
                <a:latin typeface="Verdana" pitchFamily="34" charset="0"/>
              </a:rPr>
              <a:t>; «оценка частей» (активы или группы активов независимы).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3.	Метод накопления активов</a:t>
            </a:r>
            <a:r>
              <a:rPr lang="en-US" sz="1200" dirty="0">
                <a:latin typeface="Verdana" pitchFamily="34" charset="0"/>
              </a:rPr>
              <a:t>.</a:t>
            </a:r>
            <a:r>
              <a:rPr lang="ru-RU" sz="1200" dirty="0">
                <a:latin typeface="Verdana" pitchFamily="34" charset="0"/>
              </a:rPr>
              <a:t> Не ликвидация предприятия!</a:t>
            </a: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3.1.	Тщательная идентификация состава активов и обязательств:</a:t>
            </a: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отраженных и не отраженных в балансе;</a:t>
            </a:r>
            <a:endParaRPr lang="en-US" sz="1200" dirty="0">
              <a:latin typeface="Verdana" pitchFamily="34" charset="0"/>
            </a:endParaRP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специализированных и неспециализированных;</a:t>
            </a:r>
          </a:p>
          <a:p>
            <a:pPr marL="358775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операционных, инвестиционных и излишних.</a:t>
            </a: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3.2.	Виды стоимости для активов:</a:t>
            </a: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операционные – рыночная, остаточная стоимость замещения (ОСЗ, АЗЗ);</a:t>
            </a:r>
          </a:p>
          <a:p>
            <a:pPr marL="358775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излишние и инвестиционные – рыночная, ликвидационная (в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понимании </a:t>
            </a:r>
            <a:r>
              <a:rPr lang="en-US" sz="1200" dirty="0">
                <a:latin typeface="Verdana" pitchFamily="34" charset="0"/>
              </a:rPr>
              <a:t>IVS 2017 </a:t>
            </a:r>
            <a:r>
              <a:rPr lang="ru-RU" sz="1200" dirty="0">
                <a:latin typeface="Verdana" pitchFamily="34" charset="0"/>
              </a:rPr>
              <a:t>при упорядоченной ликвидации).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3328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2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III. Оценочные подходы и методы. Затратный подход</a:t>
            </a: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3.3.	</a:t>
            </a:r>
            <a:r>
              <a:rPr lang="ru-RU" sz="1200" dirty="0" smtClean="0">
                <a:latin typeface="Verdana" pitchFamily="34" charset="0"/>
              </a:rPr>
              <a:t>У нас… Важность </a:t>
            </a:r>
            <a:r>
              <a:rPr lang="ru-RU" sz="1200" dirty="0">
                <a:latin typeface="Verdana" pitchFamily="34" charset="0"/>
              </a:rPr>
              <a:t>корректного подбора аналогов при замещении.</a:t>
            </a:r>
          </a:p>
          <a:p>
            <a:pPr marL="358775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3.4.	Особенности оценки отдельных </a:t>
            </a:r>
            <a:r>
              <a:rPr lang="ru-RU" sz="1200" dirty="0" smtClean="0">
                <a:latin typeface="Verdana" pitchFamily="34" charset="0"/>
              </a:rPr>
              <a:t>активов (МАА):</a:t>
            </a:r>
            <a:endParaRPr lang="ru-RU" sz="1200" dirty="0">
              <a:latin typeface="Verdana" pitchFamily="34" charset="0"/>
            </a:endParaRP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незавершенные капитальные инвестиции – исходя из перспектив завершения;</a:t>
            </a:r>
          </a:p>
          <a:p>
            <a:pPr marL="358775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долгосрочная дебиторская задолженность, отложенные </a:t>
            </a:r>
            <a:r>
              <a:rPr lang="en-US" sz="1200" dirty="0">
                <a:latin typeface="Verdana" pitchFamily="34" charset="0"/>
              </a:rPr>
              <a:t>(</a:t>
            </a:r>
            <a:r>
              <a:rPr lang="ru-RU" sz="1200" dirty="0">
                <a:latin typeface="Verdana" pitchFamily="34" charset="0"/>
              </a:rPr>
              <a:t>отсроченные) налоговые активы – исходя из сроков и вероятности погашения;</a:t>
            </a: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 smtClean="0">
                <a:latin typeface="Verdana" pitchFamily="34" charset="0"/>
              </a:rPr>
              <a:t>• </a:t>
            </a:r>
            <a:r>
              <a:rPr lang="ru-RU" sz="1200" dirty="0">
                <a:latin typeface="Verdana" pitchFamily="34" charset="0"/>
              </a:rPr>
              <a:t>запасы (большие массивы информации) – исходя из состояния и сроков приобретения (постановки на Баланс);</a:t>
            </a:r>
          </a:p>
          <a:p>
            <a:pPr marL="358775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текущая дебиторская задолженность (большие массивы информации) и векселя – исходя из сроков и вероятности погашения;</a:t>
            </a:r>
          </a:p>
          <a:p>
            <a:pPr marL="358775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долгосрочные и текущие финансовые инвестиции – анализ их природы и по возможности рыночная стоимость;</a:t>
            </a:r>
          </a:p>
          <a:p>
            <a:pPr marL="358775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долгосрочная кредиторская задолженность – исходя из ее природы и сроков погашения, текущая стоимость;</a:t>
            </a:r>
          </a:p>
          <a:p>
            <a:pPr marL="358775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 smtClean="0">
                <a:latin typeface="Verdana" pitchFamily="34" charset="0"/>
              </a:rPr>
              <a:t>• </a:t>
            </a:r>
            <a:r>
              <a:rPr lang="ru-RU" sz="1200" dirty="0">
                <a:latin typeface="Verdana" pitchFamily="34" charset="0"/>
              </a:rPr>
              <a:t>начисления для компенсаций работникам – исходя из ожидаемых сумм и сроков, текущая стоимость;</a:t>
            </a:r>
          </a:p>
          <a:p>
            <a:pPr marL="358775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целевое финансирование – исходя из их природы и в связи с активами;</a:t>
            </a:r>
          </a:p>
          <a:p>
            <a:pPr marL="358775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отложенные налоговые обязательства – исходя из их природы и сроков погашения.</a:t>
            </a:r>
          </a:p>
          <a:p>
            <a:pPr marL="358775" indent="-358775" defTabSz="360363" eaLnBrk="1" hangingPunct="1">
              <a:spcBef>
                <a:spcPts val="800"/>
              </a:spcBef>
              <a:buNone/>
              <a:defRPr/>
            </a:pPr>
            <a:endParaRPr lang="ru-RU" sz="1200" dirty="0">
              <a:latin typeface="Verdana" pitchFamily="34" charset="0"/>
            </a:endParaRP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007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7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III. Оценочные подходы и методы. Затратный подход</a:t>
            </a: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3.5.	Подходы к определению экономического (внешнего) износа специализированных активов:</a:t>
            </a: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соотношение фактической (или ожидаемой) и плановой (проектной) загрузки в натуральном выражении – грубая «заниженная» оценка износа;</a:t>
            </a: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упрощенная техника МСФО 36 и использование доходного подхода – более корректная оценка.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4</a:t>
            </a:r>
            <a:r>
              <a:rPr lang="ru-RU" sz="1200" dirty="0">
                <a:latin typeface="Verdana" pitchFamily="34" charset="0"/>
              </a:rPr>
              <a:t>.	Метод ликвидационной стоимости (текущая стоимость вероятного результата ликвидации бизнеса)</a:t>
            </a:r>
            <a:r>
              <a:rPr lang="en-US" sz="1200" dirty="0">
                <a:latin typeface="Verdana" pitchFamily="34" charset="0"/>
              </a:rPr>
              <a:t>.</a:t>
            </a:r>
            <a:endParaRPr lang="ru-RU" sz="1200" dirty="0">
              <a:latin typeface="Verdana" pitchFamily="34" charset="0"/>
            </a:endParaRP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4.1.	Может быть использован и для предприятий с объективно низкими денежными потоками.</a:t>
            </a: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4.2.	Важно определиться со способом реализации активов:</a:t>
            </a: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упорядоченная ликвидация;</a:t>
            </a:r>
            <a:endParaRPr lang="en-US" sz="1200" dirty="0">
              <a:latin typeface="Verdana" pitchFamily="34" charset="0"/>
            </a:endParaRP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принудительная реализация в укороченные сроки (по сравнению со сроком экспозиции подобных активов на рынке</a:t>
            </a:r>
            <a:r>
              <a:rPr lang="ru-RU" sz="1200" dirty="0" smtClean="0">
                <a:latin typeface="Verdana" pitchFamily="34" charset="0"/>
              </a:rPr>
              <a:t>).</a:t>
            </a: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 smtClean="0">
                <a:solidFill>
                  <a:srgbClr val="003300"/>
                </a:solidFill>
                <a:latin typeface="Verdana" pitchFamily="34" charset="0"/>
              </a:rPr>
              <a:t>5. </a:t>
            </a:r>
            <a:r>
              <a:rPr lang="en-US" sz="1200" i="1" dirty="0">
                <a:solidFill>
                  <a:srgbClr val="003300"/>
                </a:solidFill>
                <a:latin typeface="Verdana" pitchFamily="34" charset="0"/>
              </a:rPr>
              <a:t>The Value of </a:t>
            </a:r>
            <a:r>
              <a:rPr lang="en-US" sz="1200" i="1" dirty="0" smtClean="0">
                <a:solidFill>
                  <a:srgbClr val="003300"/>
                </a:solidFill>
                <a:latin typeface="Verdana" pitchFamily="34" charset="0"/>
              </a:rPr>
              <a:t>Nothing</a:t>
            </a:r>
            <a:r>
              <a:rPr lang="ru-RU" sz="1200" dirty="0" smtClean="0">
                <a:solidFill>
                  <a:srgbClr val="003300"/>
                </a:solidFill>
                <a:latin typeface="Verdana" pitchFamily="34" charset="0"/>
              </a:rPr>
              <a:t> </a:t>
            </a:r>
            <a:r>
              <a:rPr lang="en-US" sz="1200" dirty="0" smtClean="0">
                <a:solidFill>
                  <a:srgbClr val="003300"/>
                </a:solidFill>
                <a:latin typeface="Verdana" pitchFamily="34" charset="0"/>
              </a:rPr>
              <a:t>[19]</a:t>
            </a:r>
            <a:r>
              <a:rPr lang="uk-UA" sz="1200" dirty="0" smtClean="0">
                <a:solidFill>
                  <a:srgbClr val="003300"/>
                </a:solidFill>
                <a:latin typeface="Verdana" pitchFamily="34" charset="0"/>
              </a:rPr>
              <a:t>:</a:t>
            </a: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uk-UA" sz="1200" dirty="0" smtClean="0">
                <a:solidFill>
                  <a:srgbClr val="003300"/>
                </a:solidFill>
                <a:latin typeface="Verdana" pitchFamily="34" charset="0"/>
              </a:rPr>
              <a:t>5.1. 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	Уровень ликвидности отдельных активов и затраты на реализацию.</a:t>
            </a: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 smtClean="0">
                <a:solidFill>
                  <a:srgbClr val="003300"/>
                </a:solidFill>
                <a:latin typeface="Verdana" pitchFamily="34" charset="0"/>
              </a:rPr>
              <a:t>5.2.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	Предприятие низкодоходное, но имеет возможность улучшить деятельность и обеспечить более высокую рентабельность активов – МАА; предприятие низкодоходное и не имеет надежд улучшить деятельность </a:t>
            </a:r>
            <a:r>
              <a:rPr lang="ru-RU" sz="1200" dirty="0" smtClean="0">
                <a:solidFill>
                  <a:srgbClr val="003300"/>
                </a:solidFill>
                <a:latin typeface="Verdana" pitchFamily="34" charset="0"/>
              </a:rPr>
              <a:t>–</a:t>
            </a:r>
            <a:br>
              <a:rPr lang="ru-RU" sz="1200" dirty="0" smtClean="0">
                <a:solidFill>
                  <a:srgbClr val="003300"/>
                </a:solidFill>
                <a:latin typeface="Verdana" pitchFamily="34" charset="0"/>
              </a:rPr>
            </a:br>
            <a:r>
              <a:rPr lang="ru-RU" sz="1200" dirty="0" smtClean="0">
                <a:solidFill>
                  <a:srgbClr val="003300"/>
                </a:solidFill>
                <a:latin typeface="Verdana" pitchFamily="34" charset="0"/>
              </a:rPr>
              <a:t>стоимость 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поступлений от ликвидации.</a:t>
            </a: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793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0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III. Оценочные подходы и методы. Затратный подход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6.</a:t>
            </a:r>
            <a:r>
              <a:rPr lang="ru-RU" sz="1200" dirty="0">
                <a:latin typeface="Verdana" pitchFamily="34" charset="0"/>
              </a:rPr>
              <a:t>	Заключительные замечания</a:t>
            </a:r>
            <a:r>
              <a:rPr lang="en-US" sz="1200" dirty="0">
                <a:latin typeface="Verdana" pitchFamily="34" charset="0"/>
              </a:rPr>
              <a:t>.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5.1.	Достоинства подхода, не упомянутые ранее:</a:t>
            </a: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почти всегда адекватно отражает ценность отдельных активов;</a:t>
            </a:r>
            <a:endParaRPr lang="en-US" sz="1200" dirty="0">
              <a:latin typeface="Verdana" pitchFamily="34" charset="0"/>
            </a:endParaRP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наглядность и </a:t>
            </a:r>
            <a:r>
              <a:rPr lang="ru-RU" sz="1200" dirty="0" err="1">
                <a:latin typeface="Verdana" pitchFamily="34" charset="0"/>
              </a:rPr>
              <a:t>легкообъяснимость</a:t>
            </a:r>
            <a:r>
              <a:rPr lang="ru-RU" sz="1200" dirty="0">
                <a:latin typeface="Verdana" pitchFamily="34" charset="0"/>
              </a:rPr>
              <a:t>.</a:t>
            </a:r>
            <a:endParaRPr lang="en-US" sz="1200" dirty="0">
              <a:latin typeface="Verdana" pitchFamily="34" charset="0"/>
            </a:endParaRPr>
          </a:p>
          <a:p>
            <a:pPr marL="358775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 smtClean="0">
                <a:latin typeface="Verdana" pitchFamily="34" charset="0"/>
              </a:rPr>
              <a:t>6.2</a:t>
            </a:r>
            <a:r>
              <a:rPr lang="ru-RU" sz="1200" dirty="0">
                <a:latin typeface="Verdana" pitchFamily="34" charset="0"/>
              </a:rPr>
              <a:t>.	Недостатки подхода, не упомянутые ранее:</a:t>
            </a:r>
          </a:p>
          <a:p>
            <a:pPr marL="358775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в явном виде не отражает перспектив развития бизнеса;</a:t>
            </a:r>
            <a:endParaRPr lang="en-US" sz="1200" dirty="0">
              <a:latin typeface="Verdana" pitchFamily="34" charset="0"/>
            </a:endParaRPr>
          </a:p>
          <a:p>
            <a:pPr marL="358775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требует идентификации всех активов бизнеса;</a:t>
            </a:r>
            <a:endParaRPr lang="en-US" sz="1200" dirty="0">
              <a:latin typeface="Verdana" pitchFamily="34" charset="0"/>
            </a:endParaRPr>
          </a:p>
          <a:p>
            <a:pPr marL="358775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требует доказательств полезности и последующей отдельной оценки НМА и ОИС;</a:t>
            </a:r>
            <a:endParaRPr lang="en-US" sz="1200" dirty="0">
              <a:latin typeface="Verdana" pitchFamily="34" charset="0"/>
            </a:endParaRP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>
                <a:latin typeface="Verdana" pitchFamily="34" charset="0"/>
              </a:rPr>
              <a:t>• чаще всего – высокая трудоемкость исполнения.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6.3</a:t>
            </a:r>
            <a:r>
              <a:rPr lang="ru-RU" sz="1200" dirty="0">
                <a:latin typeface="Verdana" pitchFamily="34" charset="0"/>
              </a:rPr>
              <a:t>.	В практике развитых стран оценщик активов и оценщик бизнеса – это разные специалисты</a:t>
            </a:r>
            <a:r>
              <a:rPr lang="ru-RU" sz="1200" dirty="0" smtClean="0">
                <a:latin typeface="Verdana" pitchFamily="34" charset="0"/>
              </a:rPr>
              <a:t>…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708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5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400" b="1" dirty="0">
                <a:latin typeface="Verdana" pitchFamily="34" charset="0"/>
              </a:rPr>
              <a:t>I</a:t>
            </a:r>
            <a:r>
              <a:rPr lang="en-US" sz="1400" b="1" dirty="0">
                <a:latin typeface="Verdana" pitchFamily="34" charset="0"/>
              </a:rPr>
              <a:t>V</a:t>
            </a:r>
            <a:r>
              <a:rPr lang="ru-RU" sz="1400" b="1" dirty="0">
                <a:latin typeface="Verdana" pitchFamily="34" charset="0"/>
              </a:rPr>
              <a:t>. Доходный подход к оценке бизнеса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1.	Основы подхода. Принцип ожидания.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Объект оценки: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	- стоимость Собственного Капитала (</a:t>
            </a:r>
            <a:r>
              <a:rPr lang="en-US" sz="1200" dirty="0" err="1">
                <a:latin typeface="Verdana" pitchFamily="34" charset="0"/>
              </a:rPr>
              <a:t>MVEq</a:t>
            </a:r>
            <a:r>
              <a:rPr lang="en-US" sz="1200" dirty="0">
                <a:latin typeface="Verdana" pitchFamily="34" charset="0"/>
              </a:rPr>
              <a:t> (Equity)</a:t>
            </a:r>
            <a:r>
              <a:rPr lang="ru-RU" sz="1200" dirty="0">
                <a:latin typeface="Verdana" pitchFamily="34" charset="0"/>
              </a:rPr>
              <a:t>),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	- стоимость Инвестированного Капитала (</a:t>
            </a:r>
            <a:r>
              <a:rPr lang="ru-RU" sz="1200" dirty="0" err="1">
                <a:latin typeface="Verdana" pitchFamily="34" charset="0"/>
              </a:rPr>
              <a:t>Market</a:t>
            </a:r>
            <a:r>
              <a:rPr lang="ru-RU" sz="1200" dirty="0">
                <a:latin typeface="Verdana" pitchFamily="34" charset="0"/>
              </a:rPr>
              <a:t> </a:t>
            </a:r>
            <a:r>
              <a:rPr lang="ru-RU" sz="1200" dirty="0" err="1">
                <a:latin typeface="Verdana" pitchFamily="34" charset="0"/>
              </a:rPr>
              <a:t>Value</a:t>
            </a:r>
            <a:r>
              <a:rPr lang="ru-RU" sz="1200" dirty="0">
                <a:latin typeface="Verdana" pitchFamily="34" charset="0"/>
              </a:rPr>
              <a:t> </a:t>
            </a:r>
            <a:r>
              <a:rPr lang="ru-RU" sz="1200" dirty="0" err="1">
                <a:latin typeface="Verdana" pitchFamily="34" charset="0"/>
              </a:rPr>
              <a:t>of</a:t>
            </a:r>
            <a:r>
              <a:rPr lang="ru-RU" sz="1200" dirty="0">
                <a:latin typeface="Verdana" pitchFamily="34" charset="0"/>
              </a:rPr>
              <a:t> </a:t>
            </a:r>
            <a:r>
              <a:rPr lang="ru-RU" sz="1200" dirty="0" err="1">
                <a:latin typeface="Verdana" pitchFamily="34" charset="0"/>
              </a:rPr>
              <a:t>Invested</a:t>
            </a:r>
            <a:r>
              <a:rPr lang="ru-RU" sz="1200" dirty="0">
                <a:latin typeface="Verdana" pitchFamily="34" charset="0"/>
              </a:rPr>
              <a:t> </a:t>
            </a:r>
            <a:r>
              <a:rPr lang="ru-RU" sz="1200" dirty="0" err="1">
                <a:latin typeface="Verdana" pitchFamily="34" charset="0"/>
              </a:rPr>
              <a:t>Capital</a:t>
            </a:r>
            <a:r>
              <a:rPr lang="ru-RU" sz="1200" dirty="0">
                <a:latin typeface="Verdana" pitchFamily="34" charset="0"/>
              </a:rPr>
              <a:t> – MVIC) – крайне редко как конечная цель, очень часто как промежуточный этап анализа.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	MVIC = </a:t>
            </a:r>
            <a:r>
              <a:rPr lang="en-US" sz="1200" dirty="0">
                <a:latin typeface="Verdana" pitchFamily="34" charset="0"/>
              </a:rPr>
              <a:t>M</a:t>
            </a:r>
            <a:r>
              <a:rPr lang="ru-RU" sz="1200" dirty="0">
                <a:latin typeface="Verdana" pitchFamily="34" charset="0"/>
              </a:rPr>
              <a:t>V</a:t>
            </a:r>
            <a:r>
              <a:rPr lang="en-US" sz="1200" dirty="0" err="1">
                <a:latin typeface="Verdana" pitchFamily="34" charset="0"/>
              </a:rPr>
              <a:t>Eq</a:t>
            </a:r>
            <a:r>
              <a:rPr lang="ru-RU" sz="1200" dirty="0">
                <a:latin typeface="Verdana" pitchFamily="34" charset="0"/>
              </a:rPr>
              <a:t> </a:t>
            </a:r>
            <a:r>
              <a:rPr lang="en-US" sz="1200" dirty="0">
                <a:latin typeface="Verdana" pitchFamily="34" charset="0"/>
              </a:rPr>
              <a:t>+</a:t>
            </a:r>
            <a:r>
              <a:rPr lang="ru-RU" sz="1200" dirty="0">
                <a:latin typeface="Verdana" pitchFamily="34" charset="0"/>
              </a:rPr>
              <a:t> </a:t>
            </a:r>
            <a:r>
              <a:rPr lang="ru-RU" sz="1200" dirty="0" err="1">
                <a:latin typeface="Verdana" pitchFamily="34" charset="0"/>
              </a:rPr>
              <a:t>Debt</a:t>
            </a:r>
            <a:r>
              <a:rPr lang="ru-RU" sz="1200" dirty="0">
                <a:latin typeface="Verdana" pitchFamily="34" charset="0"/>
              </a:rPr>
              <a:t>.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[Условно: сколько стоит объект, если не разделять источники инвестированного капитала]</a:t>
            </a:r>
            <a:endParaRPr lang="en-US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i="1" dirty="0">
                <a:latin typeface="Verdana" pitchFamily="34" charset="0"/>
              </a:rPr>
              <a:t>Мысли А. </a:t>
            </a:r>
            <a:r>
              <a:rPr lang="ru-RU" sz="1200" i="1" dirty="0" err="1">
                <a:latin typeface="Verdana" pitchFamily="34" charset="0"/>
              </a:rPr>
              <a:t>Дамодарана</a:t>
            </a:r>
            <a:r>
              <a:rPr lang="ru-RU" sz="1200" dirty="0">
                <a:latin typeface="Verdana" pitchFamily="34" charset="0"/>
              </a:rPr>
              <a:t> </a:t>
            </a:r>
            <a:r>
              <a:rPr lang="en-US" sz="1200" dirty="0">
                <a:latin typeface="Verdana" pitchFamily="34" charset="0"/>
              </a:rPr>
              <a:t>[6]</a:t>
            </a:r>
            <a:r>
              <a:rPr lang="ru-RU" sz="1200" dirty="0">
                <a:latin typeface="Verdana" pitchFamily="34" charset="0"/>
              </a:rPr>
              <a:t>:</a:t>
            </a:r>
            <a:r>
              <a:rPr lang="en-US" sz="1200" dirty="0">
                <a:latin typeface="Verdana" pitchFamily="34" charset="0"/>
              </a:rPr>
              <a:t> </a:t>
            </a:r>
            <a:r>
              <a:rPr lang="ru-RU" sz="1200" dirty="0">
                <a:latin typeface="Verdana" pitchFamily="34" charset="0"/>
              </a:rPr>
              <a:t>«Оценка – не наука в чистом виде.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Хорошая оценка – это в первую очередь рассказ, изложение.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Главные враги хорошей оценки – предвзятость, неопределенность, сложность моделей. И рынки – тоже могут ошибаться».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Типы денежных потоков:</a:t>
            </a:r>
            <a:endParaRPr lang="en-US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на собственный капитал (FCFE) и на инвестированный капитал (FCFF);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в номинальном выражении и в реальном выражении;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на </a:t>
            </a:r>
            <a:r>
              <a:rPr lang="ru-RU" sz="1200" dirty="0" err="1">
                <a:latin typeface="Verdana" pitchFamily="34" charset="0"/>
              </a:rPr>
              <a:t>доналоговой</a:t>
            </a:r>
            <a:r>
              <a:rPr lang="ru-RU" sz="1200" dirty="0">
                <a:latin typeface="Verdana" pitchFamily="34" charset="0"/>
              </a:rPr>
              <a:t> и на </a:t>
            </a:r>
            <a:r>
              <a:rPr lang="ru-RU" sz="1200" dirty="0" err="1">
                <a:latin typeface="Verdana" pitchFamily="34" charset="0"/>
              </a:rPr>
              <a:t>посленалоговой</a:t>
            </a:r>
            <a:r>
              <a:rPr lang="ru-RU" sz="1200" dirty="0">
                <a:latin typeface="Verdana" pitchFamily="34" charset="0"/>
              </a:rPr>
              <a:t> основе</a:t>
            </a:r>
            <a:r>
              <a:rPr lang="en-US" sz="1200" dirty="0">
                <a:latin typeface="Verdana" pitchFamily="34" charset="0"/>
              </a:rPr>
              <a:t>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в той или иной валюте.</a:t>
            </a:r>
            <a:r>
              <a:rPr lang="en-US" sz="1200" dirty="0">
                <a:latin typeface="Verdana" pitchFamily="34" charset="0"/>
              </a:rPr>
              <a:t> 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Естественно, каждому типу </a:t>
            </a:r>
            <a:r>
              <a:rPr lang="en-US" sz="1200" dirty="0">
                <a:latin typeface="Verdana" pitchFamily="34" charset="0"/>
              </a:rPr>
              <a:t>CF </a:t>
            </a:r>
            <a:r>
              <a:rPr lang="ru-RU" sz="1200" dirty="0">
                <a:latin typeface="Verdana" pitchFamily="34" charset="0"/>
              </a:rPr>
              <a:t>соответствуют свои ставки дисконтирования</a:t>
            </a:r>
            <a:r>
              <a:rPr lang="ru-RU" sz="1200" dirty="0" smtClean="0">
                <a:latin typeface="Verdana" pitchFamily="34" charset="0"/>
              </a:rPr>
              <a:t>.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944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8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79613" y="1285875"/>
                <a:ext cx="6737350" cy="5000625"/>
              </a:xfrm>
            </p:spPr>
            <p:txBody>
              <a:bodyPr/>
              <a:lstStyle/>
              <a:p>
                <a:pPr marL="358775" indent="-358775" algn="r" eaLnBrk="1" hangingPunct="1">
                  <a:spcBef>
                    <a:spcPts val="800"/>
                  </a:spcBef>
                  <a:buNone/>
                </a:pPr>
                <a:r>
                  <a:rPr lang="ru-RU" sz="1100" b="1" dirty="0">
                    <a:latin typeface="Verdana" pitchFamily="34" charset="0"/>
                  </a:rPr>
                  <a:t>IV. Доходный подход к оценке бизнеса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Основной метод – Метод дисконтированных денежных потоков (DCF):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	</a:t>
                </a:r>
                <a:r>
                  <a:rPr lang="ru-RU" sz="1100" dirty="0"/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𝐶𝐹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800" i="1">
                                    <a:latin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ru-RU" sz="18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ru-RU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ru-RU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𝑇𝑉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800" i="1">
                                    <a:latin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ru-RU" sz="18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ru-RU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ru-RU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ru-RU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endParaRPr lang="ru-RU" sz="1200" dirty="0"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Вспомогательный метод – Метод </a:t>
                </a:r>
                <a:r>
                  <a:rPr lang="en-US" sz="1200" dirty="0" smtClean="0">
                    <a:latin typeface="Verdana" pitchFamily="34" charset="0"/>
                  </a:rPr>
                  <a:t>[</a:t>
                </a:r>
                <a:r>
                  <a:rPr lang="ru-RU" sz="1200" dirty="0" smtClean="0">
                    <a:latin typeface="Verdana" pitchFamily="34" charset="0"/>
                  </a:rPr>
                  <a:t>прямой</a:t>
                </a:r>
                <a:r>
                  <a:rPr lang="en-US" sz="1200" dirty="0" smtClean="0">
                    <a:latin typeface="Verdana" pitchFamily="34" charset="0"/>
                  </a:rPr>
                  <a:t>]</a:t>
                </a:r>
                <a:r>
                  <a:rPr lang="ru-RU" sz="1200" dirty="0" smtClean="0">
                    <a:latin typeface="Verdana" pitchFamily="34" charset="0"/>
                  </a:rPr>
                  <a:t> </a:t>
                </a:r>
                <a:r>
                  <a:rPr lang="ru-RU" sz="1200" dirty="0">
                    <a:latin typeface="Verdana" pitchFamily="34" charset="0"/>
                  </a:rPr>
                  <a:t>капитализации: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	</a:t>
                </a:r>
                <a:r>
                  <a:rPr lang="ru-RU" sz="1200" dirty="0"/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𝐼𝑛𝑐𝑜𝑚𝑒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ru-RU" sz="1200" dirty="0"/>
                  <a:t>,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где	</a:t>
                </a:r>
                <a:r>
                  <a:rPr lang="ru-RU" sz="1200" i="1" dirty="0">
                    <a:latin typeface="Verdana" pitchFamily="34" charset="0"/>
                  </a:rPr>
                  <a:t>R = 1 / MM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𝐼𝑛𝑐𝑜𝑚𝑒</m:t>
                        </m:r>
                      </m:e>
                      <m:sub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200" i="1" dirty="0">
                    <a:latin typeface="Verdana" pitchFamily="34" charset="0"/>
                  </a:rPr>
                  <a:t>)</a:t>
                </a:r>
                <a:r>
                  <a:rPr lang="ru-RU" sz="1200" dirty="0">
                    <a:latin typeface="Verdana" pitchFamily="34" charset="0"/>
                  </a:rPr>
                  <a:t>. [3]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Таким образом, и это подтверждается логикой ряда специальных литературных источников, 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000" dirty="0">
                    <a:latin typeface="Verdana" pitchFamily="34" charset="0"/>
                  </a:rPr>
                  <a:t>	</a:t>
                </a:r>
                <a:r>
                  <a:rPr lang="ru-RU" sz="1000" dirty="0"/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𝐼𝑛𝑐𝑜𝑚𝑒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ru-RU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𝑀𝑀</m:t>
                    </m:r>
                    <m:r>
                      <a:rPr lang="ru-RU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𝐼𝑛𝑐𝑜𝑚𝑒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200" dirty="0">
                    <a:latin typeface="Verdana" pitchFamily="34" charset="0"/>
                  </a:rPr>
                  <a:t>,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что приводит нас к эквиваленту сравнительного подхода</a:t>
                </a:r>
                <a:r>
                  <a:rPr lang="ru-RU" sz="1200" dirty="0" smtClean="0">
                    <a:latin typeface="Verdana" pitchFamily="34" charset="0"/>
                  </a:rPr>
                  <a:t>!</a:t>
                </a:r>
                <a:endParaRPr lang="ru-RU" sz="1200" dirty="0"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307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79613" y="1285875"/>
                <a:ext cx="6737350" cy="5000625"/>
              </a:xfrm>
              <a:blipFill rotWithShape="0">
                <a:blip r:embed="rId6"/>
                <a:stretch>
                  <a:fillRect l="-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2795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3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lvl="0" indent="-358775" algn="r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100" b="1" dirty="0">
                <a:solidFill>
                  <a:srgbClr val="003300"/>
                </a:solidFill>
                <a:latin typeface="Verdana" pitchFamily="34" charset="0"/>
              </a:rPr>
              <a:t>I</a:t>
            </a:r>
            <a:r>
              <a:rPr lang="en-US" sz="1100" b="1" dirty="0">
                <a:solidFill>
                  <a:srgbClr val="003300"/>
                </a:solidFill>
                <a:latin typeface="Verdana" pitchFamily="34" charset="0"/>
              </a:rPr>
              <a:t>V</a:t>
            </a:r>
            <a:r>
              <a:rPr lang="ru-RU" sz="1100" b="1" dirty="0">
                <a:solidFill>
                  <a:srgbClr val="003300"/>
                </a:solidFill>
                <a:latin typeface="Verdana" pitchFamily="34" charset="0"/>
              </a:rPr>
              <a:t>. Доходный подход к оценке бизнеса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2.	Общая логика, экономика и структура измерителей дохода (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CF, Income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).</a:t>
            </a:r>
          </a:p>
          <a:p>
            <a:pPr marL="358775" lvl="0" indent="-358775" algn="ctr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Чистый </a:t>
            </a:r>
            <a:r>
              <a:rPr lang="ru-RU" sz="1100" b="1" dirty="0">
                <a:solidFill>
                  <a:srgbClr val="003300"/>
                </a:solidFill>
                <a:latin typeface="Verdana" pitchFamily="34" charset="0"/>
              </a:rPr>
              <a:t>доход от </a:t>
            </a:r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реализации</a:t>
            </a:r>
            <a:r>
              <a:rPr lang="en-US" sz="1100" b="1" dirty="0" smtClean="0">
                <a:solidFill>
                  <a:srgbClr val="003300"/>
                </a:solidFill>
                <a:latin typeface="Verdana" pitchFamily="34" charset="0"/>
              </a:rPr>
              <a:t> (Revenues</a:t>
            </a:r>
            <a:r>
              <a:rPr lang="en-US" sz="1100" b="1" dirty="0">
                <a:solidFill>
                  <a:srgbClr val="003300"/>
                </a:solidFill>
                <a:latin typeface="Verdana" pitchFamily="34" charset="0"/>
              </a:rPr>
              <a:t>, Sales)</a:t>
            </a: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ru-RU" sz="1100" dirty="0">
                <a:solidFill>
                  <a:srgbClr val="003300"/>
                </a:solidFill>
                <a:latin typeface="Verdana" pitchFamily="34" charset="0"/>
              </a:rPr>
              <a:t>–</a:t>
            </a:r>
            <a:endParaRPr lang="en-US" sz="1100" dirty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ru-RU" sz="1100" dirty="0">
                <a:solidFill>
                  <a:srgbClr val="003300"/>
                </a:solidFill>
                <a:latin typeface="Verdana" pitchFamily="34" charset="0"/>
              </a:rPr>
              <a:t>Себестоимость </a:t>
            </a:r>
            <a:r>
              <a:rPr lang="en-US" sz="1100" dirty="0">
                <a:solidFill>
                  <a:srgbClr val="003300"/>
                </a:solidFill>
                <a:latin typeface="Verdana" pitchFamily="34" charset="0"/>
              </a:rPr>
              <a:t>(COGS)</a:t>
            </a: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ru-RU" sz="1100" dirty="0">
                <a:solidFill>
                  <a:srgbClr val="003300"/>
                </a:solidFill>
                <a:latin typeface="Verdana" pitchFamily="34" charset="0"/>
              </a:rPr>
              <a:t>–</a:t>
            </a:r>
            <a:endParaRPr lang="en-US" sz="1100" dirty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ru-RU" sz="1100" dirty="0">
                <a:solidFill>
                  <a:srgbClr val="003300"/>
                </a:solidFill>
                <a:latin typeface="Verdana" pitchFamily="34" charset="0"/>
              </a:rPr>
              <a:t>Общие, административные и расходы на сбыт (</a:t>
            </a:r>
            <a:r>
              <a:rPr lang="en-US" sz="1100" dirty="0">
                <a:solidFill>
                  <a:srgbClr val="003300"/>
                </a:solidFill>
                <a:latin typeface="Verdana" pitchFamily="34" charset="0"/>
              </a:rPr>
              <a:t>Selling, General &amp; Admin Costs</a:t>
            </a:r>
            <a:r>
              <a:rPr lang="ru-RU" sz="1100" dirty="0">
                <a:solidFill>
                  <a:srgbClr val="003300"/>
                </a:solidFill>
                <a:latin typeface="Verdana" pitchFamily="34" charset="0"/>
              </a:rPr>
              <a:t>)</a:t>
            </a:r>
            <a:endParaRPr lang="en-US" sz="1100" dirty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en-US" sz="1100" dirty="0">
                <a:solidFill>
                  <a:srgbClr val="003300"/>
                </a:solidFill>
                <a:latin typeface="Verdana" pitchFamily="34" charset="0"/>
              </a:rPr>
              <a:t>+</a:t>
            </a: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ru-RU" sz="1100" dirty="0">
                <a:solidFill>
                  <a:srgbClr val="003300"/>
                </a:solidFill>
                <a:latin typeface="Verdana" pitchFamily="34" charset="0"/>
              </a:rPr>
              <a:t>Прочие операционные и неоперационные доходы за вычетом расходов (</a:t>
            </a:r>
            <a:r>
              <a:rPr lang="en-US" sz="1100" dirty="0">
                <a:solidFill>
                  <a:srgbClr val="003300"/>
                </a:solidFill>
                <a:latin typeface="Verdana" pitchFamily="34" charset="0"/>
              </a:rPr>
              <a:t>Other operational &amp; non-operational income less operational &amp; non-operational </a:t>
            </a:r>
            <a:r>
              <a:rPr lang="en-US" sz="1100" dirty="0" err="1">
                <a:solidFill>
                  <a:srgbClr val="003300"/>
                </a:solidFill>
                <a:latin typeface="Verdana" pitchFamily="34" charset="0"/>
              </a:rPr>
              <a:t>expences</a:t>
            </a:r>
            <a:r>
              <a:rPr lang="en-US" sz="1100" dirty="0">
                <a:solidFill>
                  <a:srgbClr val="003300"/>
                </a:solidFill>
                <a:latin typeface="Verdana" pitchFamily="34" charset="0"/>
              </a:rPr>
              <a:t>)</a:t>
            </a: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ru-RU" sz="1100" b="1" dirty="0">
                <a:solidFill>
                  <a:srgbClr val="003300"/>
                </a:solidFill>
                <a:latin typeface="Verdana" pitchFamily="34" charset="0"/>
              </a:rPr>
              <a:t>=</a:t>
            </a: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en-US" sz="1100" b="1" dirty="0">
                <a:solidFill>
                  <a:srgbClr val="003300"/>
                </a:solidFill>
                <a:latin typeface="Verdana" pitchFamily="34" charset="0"/>
              </a:rPr>
              <a:t>EBITDA</a:t>
            </a: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ru-RU" sz="1100" dirty="0">
                <a:solidFill>
                  <a:srgbClr val="003300"/>
                </a:solidFill>
                <a:latin typeface="Verdana" pitchFamily="34" charset="0"/>
              </a:rPr>
              <a:t>–</a:t>
            </a:r>
            <a:endParaRPr lang="en-US" sz="1100" dirty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ru-RU" sz="1100" dirty="0">
                <a:solidFill>
                  <a:srgbClr val="003300"/>
                </a:solidFill>
                <a:latin typeface="Verdana" pitchFamily="34" charset="0"/>
              </a:rPr>
              <a:t>Амортизация (</a:t>
            </a:r>
            <a:r>
              <a:rPr lang="en-US" sz="1100" dirty="0">
                <a:solidFill>
                  <a:srgbClr val="003300"/>
                </a:solidFill>
                <a:latin typeface="Verdana" pitchFamily="34" charset="0"/>
              </a:rPr>
              <a:t>Depreciation &amp; Amortization</a:t>
            </a:r>
            <a:r>
              <a:rPr lang="ru-RU" sz="1100" dirty="0">
                <a:solidFill>
                  <a:srgbClr val="003300"/>
                </a:solidFill>
                <a:latin typeface="Verdana" pitchFamily="34" charset="0"/>
              </a:rPr>
              <a:t>)</a:t>
            </a:r>
            <a:endParaRPr lang="en-US" sz="1100" dirty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ru-RU" sz="1100" b="1" dirty="0">
                <a:solidFill>
                  <a:srgbClr val="003300"/>
                </a:solidFill>
                <a:latin typeface="Verdana" pitchFamily="34" charset="0"/>
              </a:rPr>
              <a:t>=</a:t>
            </a: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en-US" sz="1100" b="1" dirty="0">
                <a:solidFill>
                  <a:srgbClr val="003300"/>
                </a:solidFill>
                <a:latin typeface="Verdana" pitchFamily="34" charset="0"/>
              </a:rPr>
              <a:t>EBIT</a:t>
            </a: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en-US" sz="1100" dirty="0">
                <a:solidFill>
                  <a:srgbClr val="003300"/>
                </a:solidFill>
                <a:latin typeface="Verdana" pitchFamily="34" charset="0"/>
              </a:rPr>
              <a:t>+</a:t>
            </a: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ru-RU" sz="1100" dirty="0">
                <a:solidFill>
                  <a:srgbClr val="003300"/>
                </a:solidFill>
                <a:latin typeface="Verdana" pitchFamily="34" charset="0"/>
              </a:rPr>
              <a:t>Финансовые доходы за вычетом финансовых расходов (</a:t>
            </a:r>
            <a:r>
              <a:rPr lang="en-US" sz="1100" dirty="0">
                <a:solidFill>
                  <a:srgbClr val="003300"/>
                </a:solidFill>
                <a:latin typeface="Verdana" pitchFamily="34" charset="0"/>
              </a:rPr>
              <a:t>Financial operations income less financial operations expenses)</a:t>
            </a: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en-US" sz="1100" b="1" dirty="0">
                <a:solidFill>
                  <a:srgbClr val="003300"/>
                </a:solidFill>
                <a:latin typeface="Verdana" pitchFamily="34" charset="0"/>
              </a:rPr>
              <a:t>=</a:t>
            </a: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ru-RU" sz="1100" b="1" dirty="0">
                <a:solidFill>
                  <a:srgbClr val="003300"/>
                </a:solidFill>
                <a:latin typeface="Verdana" pitchFamily="34" charset="0"/>
              </a:rPr>
              <a:t>Прибыль до налогообложения (</a:t>
            </a:r>
            <a:r>
              <a:rPr lang="en-US" sz="1100" b="1" dirty="0">
                <a:solidFill>
                  <a:srgbClr val="003300"/>
                </a:solidFill>
                <a:latin typeface="Verdana" pitchFamily="34" charset="0"/>
              </a:rPr>
              <a:t>EBT</a:t>
            </a:r>
            <a:r>
              <a:rPr lang="ru-RU" sz="1100" b="1" dirty="0">
                <a:solidFill>
                  <a:srgbClr val="003300"/>
                </a:solidFill>
                <a:latin typeface="Verdana" pitchFamily="34" charset="0"/>
              </a:rPr>
              <a:t>)</a:t>
            </a:r>
            <a:endParaRPr lang="en-US" sz="1100" b="1" dirty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ru-RU" sz="1100" dirty="0">
                <a:solidFill>
                  <a:srgbClr val="003300"/>
                </a:solidFill>
                <a:latin typeface="Verdana" pitchFamily="34" charset="0"/>
              </a:rPr>
              <a:t>–</a:t>
            </a: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en-US" sz="1100" dirty="0" smtClean="0">
                <a:solidFill>
                  <a:srgbClr val="003300"/>
                </a:solidFill>
                <a:latin typeface="Verdana" pitchFamily="34" charset="0"/>
              </a:rPr>
              <a:t>Income Tax</a:t>
            </a:r>
            <a:endParaRPr lang="en-US" sz="1100" dirty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en-US" sz="1100" b="1" dirty="0">
                <a:solidFill>
                  <a:srgbClr val="003300"/>
                </a:solidFill>
                <a:latin typeface="Verdana" pitchFamily="34" charset="0"/>
              </a:rPr>
              <a:t>=</a:t>
            </a: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ru-RU" sz="1100" b="1" dirty="0">
                <a:solidFill>
                  <a:srgbClr val="003300"/>
                </a:solidFill>
                <a:latin typeface="Verdana" pitchFamily="34" charset="0"/>
              </a:rPr>
              <a:t>Прибыль после налогообложения (чистая прибыль, </a:t>
            </a:r>
            <a:r>
              <a:rPr lang="en-US" sz="1100" b="1" dirty="0">
                <a:solidFill>
                  <a:srgbClr val="003300"/>
                </a:solidFill>
                <a:latin typeface="Verdana" pitchFamily="34" charset="0"/>
              </a:rPr>
              <a:t>NP, E</a:t>
            </a:r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)</a:t>
            </a: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706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4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 smtClean="0">
                <a:latin typeface="Verdana" pitchFamily="34" charset="0"/>
              </a:rPr>
              <a:t>I. Бизнес </a:t>
            </a:r>
            <a:r>
              <a:rPr lang="ru-RU" sz="1100" b="1" dirty="0">
                <a:latin typeface="Verdana" pitchFamily="34" charset="0"/>
              </a:rPr>
              <a:t>как объект </a:t>
            </a:r>
            <a:r>
              <a:rPr lang="ru-RU" sz="1100" b="1" dirty="0" smtClean="0">
                <a:latin typeface="Verdana" pitchFamily="34" charset="0"/>
              </a:rPr>
              <a:t>оценки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2.2</a:t>
            </a:r>
            <a:r>
              <a:rPr lang="ru-RU" sz="1200" dirty="0">
                <a:latin typeface="Verdana" pitchFamily="34" charset="0"/>
              </a:rPr>
              <a:t>.	Сравнительный подход: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наиболее распространенные источники данных;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требования к подобным бизнесам – объектам сравнения;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использование корректировок.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2.3</a:t>
            </a:r>
            <a:r>
              <a:rPr lang="ru-RU" sz="1200" dirty="0">
                <a:latin typeface="Verdana" pitchFamily="34" charset="0"/>
              </a:rPr>
              <a:t>.	Доходный подход: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способы и базы измерения доходов / денежных потоков и ставок дисконтирования / капитализации;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учет ожидаемого роста (доходов / денежных потоков);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роль исторической финансовой отчетности и ее корректировки: доходы и расходы – до ожидаемого уровня операционной деятельности, использование информации об аналогичных бизнесах, устранение влияния трансфертного ценообразования и связанных сторон, устранение влияния одноразовых и нетипичных событий, различия в учете запасов и начислении амортизации;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корректировка на обстоятельства, которые тяжело учесть в денежных потоках и ставках (ликвидность, уровень контроля и т.д., но без двойного учета);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использование множественных сценариев для более адекватного отражения степени неопределенности относительно денежных потоков и / или времени их поступления.</a:t>
            </a:r>
          </a:p>
          <a:p>
            <a:pPr marL="358775" indent="-358775" algn="r" eaLnBrk="1" hangingPunct="1">
              <a:spcBef>
                <a:spcPts val="800"/>
              </a:spcBef>
              <a:buNone/>
            </a:pPr>
            <a:endParaRPr lang="ru-RU" sz="1200" b="1" dirty="0"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2582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28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lvl="0" indent="-358775" algn="r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100" b="1" dirty="0">
                <a:solidFill>
                  <a:srgbClr val="003300"/>
                </a:solidFill>
                <a:latin typeface="Verdana" pitchFamily="34" charset="0"/>
              </a:rPr>
              <a:t>I</a:t>
            </a:r>
            <a:r>
              <a:rPr lang="en-US" sz="1100" b="1" dirty="0">
                <a:solidFill>
                  <a:srgbClr val="003300"/>
                </a:solidFill>
                <a:latin typeface="Verdana" pitchFamily="34" charset="0"/>
              </a:rPr>
              <a:t>V</a:t>
            </a:r>
            <a:r>
              <a:rPr lang="ru-RU" sz="1100" b="1" dirty="0">
                <a:solidFill>
                  <a:srgbClr val="003300"/>
                </a:solidFill>
                <a:latin typeface="Verdana" pitchFamily="34" charset="0"/>
              </a:rPr>
              <a:t>. Доходный подход к оценке бизнеса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en-US" sz="1200" dirty="0" smtClean="0">
                <a:solidFill>
                  <a:srgbClr val="003300"/>
                </a:solidFill>
                <a:latin typeface="Verdana" pitchFamily="34" charset="0"/>
              </a:rPr>
              <a:t>2.	</a:t>
            </a:r>
            <a:r>
              <a:rPr lang="ru-RU" sz="1200" dirty="0" smtClean="0">
                <a:solidFill>
                  <a:srgbClr val="003300"/>
                </a:solidFill>
                <a:latin typeface="Verdana" pitchFamily="34" charset="0"/>
              </a:rPr>
              <a:t>Общая 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логика, экономика и структура измерителей дохода (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CF, Income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) – продолжение</a:t>
            </a:r>
            <a:r>
              <a:rPr lang="ru-RU" sz="1200" dirty="0" smtClean="0">
                <a:solidFill>
                  <a:srgbClr val="003300"/>
                </a:solidFill>
                <a:latin typeface="Verdana" pitchFamily="34" charset="0"/>
              </a:rPr>
              <a:t>.</a:t>
            </a:r>
            <a:endParaRPr lang="en-US" sz="1200" dirty="0" smtClean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200" dirty="0" smtClean="0">
                <a:solidFill>
                  <a:srgbClr val="003300"/>
                </a:solidFill>
                <a:latin typeface="Verdana" pitchFamily="34" charset="0"/>
              </a:rPr>
              <a:t>Понимание прибыли после налогообложения.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200" dirty="0" smtClean="0">
                <a:solidFill>
                  <a:srgbClr val="003300"/>
                </a:solidFill>
                <a:latin typeface="Verdana" pitchFamily="34" charset="0"/>
              </a:rPr>
              <a:t>Упрощенный брутто-денежный поток: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	</a:t>
            </a:r>
            <a:r>
              <a:rPr lang="en-US" sz="1200" dirty="0" smtClean="0">
                <a:solidFill>
                  <a:srgbClr val="003300"/>
                </a:solidFill>
                <a:latin typeface="Verdana" pitchFamily="34" charset="0"/>
              </a:rPr>
              <a:t>CF = Revenues – Real Costs – Income Tax =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	= Revenues – Real </a:t>
            </a:r>
            <a:r>
              <a:rPr lang="en-US" sz="1200" dirty="0" smtClean="0">
                <a:solidFill>
                  <a:srgbClr val="003300"/>
                </a:solidFill>
                <a:latin typeface="Verdana" pitchFamily="34" charset="0"/>
              </a:rPr>
              <a:t>Costs – (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Revenues – Real </a:t>
            </a:r>
            <a:r>
              <a:rPr lang="en-US" sz="1200" dirty="0" smtClean="0">
                <a:solidFill>
                  <a:srgbClr val="003300"/>
                </a:solidFill>
                <a:latin typeface="Verdana" pitchFamily="34" charset="0"/>
              </a:rPr>
              <a:t>Costs – D&amp;A) × (1 – </a:t>
            </a:r>
            <a:r>
              <a:rPr lang="en-US" sz="1200" dirty="0" err="1" smtClean="0">
                <a:solidFill>
                  <a:srgbClr val="003300"/>
                </a:solidFill>
                <a:latin typeface="Verdana" pitchFamily="34" charset="0"/>
              </a:rPr>
              <a:t>TaxRate</a:t>
            </a:r>
            <a:r>
              <a:rPr lang="en-US" sz="1200" dirty="0" smtClean="0">
                <a:solidFill>
                  <a:srgbClr val="003300"/>
                </a:solidFill>
                <a:latin typeface="Verdana" pitchFamily="34" charset="0"/>
              </a:rPr>
              <a:t>) =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	= </a:t>
            </a:r>
            <a:r>
              <a:rPr lang="en-US" sz="1200" dirty="0" smtClean="0">
                <a:solidFill>
                  <a:srgbClr val="003300"/>
                </a:solidFill>
                <a:latin typeface="Verdana" pitchFamily="34" charset="0"/>
              </a:rPr>
              <a:t>Revenues × (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1 – </a:t>
            </a:r>
            <a:r>
              <a:rPr lang="en-US" sz="1200" dirty="0" err="1">
                <a:solidFill>
                  <a:srgbClr val="003300"/>
                </a:solidFill>
                <a:latin typeface="Verdana" pitchFamily="34" charset="0"/>
              </a:rPr>
              <a:t>TaxRate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)</a:t>
            </a:r>
            <a:r>
              <a:rPr lang="en-US" sz="1200" dirty="0" smtClean="0">
                <a:solidFill>
                  <a:srgbClr val="003300"/>
                </a:solidFill>
                <a:latin typeface="Verdana" pitchFamily="34" charset="0"/>
              </a:rPr>
              <a:t> 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– Real </a:t>
            </a:r>
            <a:r>
              <a:rPr lang="en-US" sz="1200" dirty="0" smtClean="0">
                <a:solidFill>
                  <a:srgbClr val="003300"/>
                </a:solidFill>
                <a:latin typeface="Verdana" pitchFamily="34" charset="0"/>
              </a:rPr>
              <a:t>Costs × (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1 – </a:t>
            </a:r>
            <a:r>
              <a:rPr lang="en-US" sz="1200" dirty="0" err="1">
                <a:solidFill>
                  <a:srgbClr val="003300"/>
                </a:solidFill>
                <a:latin typeface="Verdana" pitchFamily="34" charset="0"/>
              </a:rPr>
              <a:t>TaxRate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)</a:t>
            </a:r>
            <a:r>
              <a:rPr lang="en-US" sz="1200" dirty="0" smtClean="0">
                <a:solidFill>
                  <a:srgbClr val="003300"/>
                </a:solidFill>
                <a:latin typeface="Verdana" pitchFamily="34" charset="0"/>
              </a:rPr>
              <a:t> + D&amp;A × </a:t>
            </a:r>
            <a:r>
              <a:rPr lang="en-US" sz="1200" dirty="0" err="1" smtClean="0">
                <a:solidFill>
                  <a:srgbClr val="003300"/>
                </a:solidFill>
                <a:latin typeface="Verdana" pitchFamily="34" charset="0"/>
              </a:rPr>
              <a:t>TaxRate</a:t>
            </a:r>
            <a:r>
              <a:rPr lang="en-US" sz="1200" dirty="0" smtClean="0">
                <a:solidFill>
                  <a:srgbClr val="003300"/>
                </a:solidFill>
                <a:latin typeface="Verdana" pitchFamily="34" charset="0"/>
              </a:rPr>
              <a:t> =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	= (Revenues – Real </a:t>
            </a:r>
            <a:r>
              <a:rPr lang="en-US" sz="1200" dirty="0" smtClean="0">
                <a:solidFill>
                  <a:srgbClr val="003300"/>
                </a:solidFill>
                <a:latin typeface="Verdana" pitchFamily="34" charset="0"/>
              </a:rPr>
              <a:t>Costs)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 </a:t>
            </a:r>
            <a:r>
              <a:rPr lang="en-US" sz="1200" dirty="0" smtClean="0">
                <a:solidFill>
                  <a:srgbClr val="003300"/>
                </a:solidFill>
                <a:latin typeface="Verdana" pitchFamily="34" charset="0"/>
              </a:rPr>
              <a:t>× (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1 – </a:t>
            </a:r>
            <a:r>
              <a:rPr lang="en-US" sz="1200" dirty="0" err="1">
                <a:solidFill>
                  <a:srgbClr val="003300"/>
                </a:solidFill>
                <a:latin typeface="Verdana" pitchFamily="34" charset="0"/>
              </a:rPr>
              <a:t>TaxRate</a:t>
            </a:r>
            <a:r>
              <a:rPr lang="en-US" sz="1200" dirty="0" smtClean="0">
                <a:solidFill>
                  <a:srgbClr val="003300"/>
                </a:solidFill>
                <a:latin typeface="Verdana" pitchFamily="34" charset="0"/>
              </a:rPr>
              <a:t>) + 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D&amp;A × </a:t>
            </a:r>
            <a:r>
              <a:rPr lang="en-US" sz="1200" dirty="0" smtClean="0">
                <a:solidFill>
                  <a:srgbClr val="003300"/>
                </a:solidFill>
                <a:latin typeface="Verdana" pitchFamily="34" charset="0"/>
              </a:rPr>
              <a:t>([1 – </a:t>
            </a:r>
            <a:r>
              <a:rPr lang="en-US" sz="1200" dirty="0" err="1" smtClean="0">
                <a:solidFill>
                  <a:srgbClr val="003300"/>
                </a:solidFill>
                <a:latin typeface="Verdana" pitchFamily="34" charset="0"/>
              </a:rPr>
              <a:t>TaxRate</a:t>
            </a:r>
            <a:r>
              <a:rPr lang="en-US" sz="1200" dirty="0" smtClean="0">
                <a:solidFill>
                  <a:srgbClr val="003300"/>
                </a:solidFill>
                <a:latin typeface="Verdana" pitchFamily="34" charset="0"/>
              </a:rPr>
              <a:t>] + 1) =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	= (Revenues – Real </a:t>
            </a:r>
            <a:r>
              <a:rPr lang="en-US" sz="1200" dirty="0" smtClean="0">
                <a:solidFill>
                  <a:srgbClr val="003300"/>
                </a:solidFill>
                <a:latin typeface="Verdana" pitchFamily="34" charset="0"/>
              </a:rPr>
              <a:t>Costs – 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D&amp;A</a:t>
            </a:r>
            <a:r>
              <a:rPr lang="en-US" sz="1200" dirty="0" smtClean="0">
                <a:solidFill>
                  <a:srgbClr val="003300"/>
                </a:solidFill>
                <a:latin typeface="Verdana" pitchFamily="34" charset="0"/>
              </a:rPr>
              <a:t>) 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× (1 – </a:t>
            </a:r>
            <a:r>
              <a:rPr lang="en-US" sz="1200" dirty="0" err="1">
                <a:solidFill>
                  <a:srgbClr val="003300"/>
                </a:solidFill>
                <a:latin typeface="Verdana" pitchFamily="34" charset="0"/>
              </a:rPr>
              <a:t>TaxRate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) + D&amp;A </a:t>
            </a:r>
            <a:r>
              <a:rPr lang="en-US" sz="1200" dirty="0" smtClean="0">
                <a:solidFill>
                  <a:srgbClr val="003300"/>
                </a:solidFill>
                <a:latin typeface="Verdana" pitchFamily="34" charset="0"/>
              </a:rPr>
              <a:t>=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	</a:t>
            </a:r>
            <a:r>
              <a:rPr lang="en-US" sz="1200" dirty="0" smtClean="0">
                <a:solidFill>
                  <a:srgbClr val="003300"/>
                </a:solidFill>
                <a:latin typeface="Verdana" pitchFamily="34" charset="0"/>
              </a:rPr>
              <a:t>= Net Profit 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+ </a:t>
            </a:r>
            <a:r>
              <a:rPr lang="en-US" sz="1200" dirty="0" smtClean="0">
                <a:solidFill>
                  <a:srgbClr val="003300"/>
                </a:solidFill>
                <a:latin typeface="Verdana" pitchFamily="34" charset="0"/>
              </a:rPr>
              <a:t>D&amp;A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200" dirty="0" smtClean="0">
                <a:solidFill>
                  <a:srgbClr val="003300"/>
                </a:solidFill>
                <a:latin typeface="Verdana" pitchFamily="34" charset="0"/>
              </a:rPr>
              <a:t>Внимание:</a:t>
            </a:r>
          </a:p>
          <a:p>
            <a:pPr marL="358775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200" dirty="0">
                <a:latin typeface="Verdana" pitchFamily="34" charset="0"/>
              </a:rPr>
              <a:t>• </a:t>
            </a:r>
            <a:r>
              <a:rPr lang="ru-RU" sz="1200" dirty="0" smtClean="0">
                <a:latin typeface="Verdana" pitchFamily="34" charset="0"/>
              </a:rPr>
              <a:t>обозначение терминов – бухгалтерский учет;</a:t>
            </a:r>
          </a:p>
          <a:p>
            <a:pPr marL="358775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200" dirty="0">
                <a:latin typeface="Verdana" pitchFamily="34" charset="0"/>
              </a:rPr>
              <a:t>• </a:t>
            </a:r>
            <a:r>
              <a:rPr lang="ru-RU" sz="1200" dirty="0" smtClean="0">
                <a:latin typeface="Verdana" pitchFamily="34" charset="0"/>
              </a:rPr>
              <a:t>налог на прибыль определяется «по правилам» налогового </a:t>
            </a:r>
            <a:r>
              <a:rPr lang="ru-RU" sz="1200" dirty="0" smtClean="0">
                <a:latin typeface="Verdana" pitchFamily="34" charset="0"/>
              </a:rPr>
              <a:t>учета;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200" dirty="0" smtClean="0">
                <a:latin typeface="Verdana" pitchFamily="34" charset="0"/>
              </a:rPr>
              <a:t>• </a:t>
            </a:r>
            <a:r>
              <a:rPr lang="en-US" sz="1200" dirty="0" smtClean="0">
                <a:solidFill>
                  <a:srgbClr val="003300"/>
                </a:solidFill>
                <a:latin typeface="Verdana" pitchFamily="34" charset="0"/>
              </a:rPr>
              <a:t>Revenues</a:t>
            </a:r>
            <a:r>
              <a:rPr lang="ru-RU" sz="1200" dirty="0" smtClean="0">
                <a:solidFill>
                  <a:srgbClr val="003300"/>
                </a:solidFill>
                <a:latin typeface="Verdana" pitchFamily="34" charset="0"/>
              </a:rPr>
              <a:t>,</a:t>
            </a:r>
            <a:r>
              <a:rPr lang="en-US" sz="1200" dirty="0" smtClean="0">
                <a:solidFill>
                  <a:srgbClr val="003300"/>
                </a:solidFill>
                <a:latin typeface="Verdana" pitchFamily="34" charset="0"/>
              </a:rPr>
              <a:t> Real Costs</a:t>
            </a:r>
            <a:r>
              <a:rPr lang="ru-RU" sz="1200" dirty="0" smtClean="0">
                <a:solidFill>
                  <a:srgbClr val="003300"/>
                </a:solidFill>
                <a:latin typeface="Verdana" pitchFamily="34" charset="0"/>
              </a:rPr>
              <a:t>,</a:t>
            </a:r>
            <a:r>
              <a:rPr lang="en-US" sz="1200" dirty="0" smtClean="0">
                <a:solidFill>
                  <a:srgbClr val="003300"/>
                </a:solidFill>
                <a:latin typeface="Verdana" pitchFamily="34" charset="0"/>
              </a:rPr>
              <a:t> D&amp;A</a:t>
            </a:r>
            <a:r>
              <a:rPr lang="ru-RU" sz="1200" dirty="0">
                <a:latin typeface="Verdana" pitchFamily="34" charset="0"/>
              </a:rPr>
              <a:t> </a:t>
            </a:r>
            <a:r>
              <a:rPr lang="ru-RU" sz="1200" dirty="0" smtClean="0">
                <a:latin typeface="Verdana" pitchFamily="34" charset="0"/>
              </a:rPr>
              <a:t>– разумнее в терминах налогового учета.</a:t>
            </a:r>
            <a:endParaRPr lang="ru-RU" sz="1200" dirty="0">
              <a:latin typeface="Verdana" pitchFamily="34" charset="0"/>
            </a:endParaRP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5756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7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lvl="0" indent="-358775" algn="r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100" b="1" dirty="0">
                <a:solidFill>
                  <a:srgbClr val="003300"/>
                </a:solidFill>
                <a:latin typeface="Verdana" pitchFamily="34" charset="0"/>
              </a:rPr>
              <a:t>I</a:t>
            </a:r>
            <a:r>
              <a:rPr lang="en-US" sz="1100" b="1" dirty="0">
                <a:solidFill>
                  <a:srgbClr val="003300"/>
                </a:solidFill>
                <a:latin typeface="Verdana" pitchFamily="34" charset="0"/>
              </a:rPr>
              <a:t>V</a:t>
            </a:r>
            <a:r>
              <a:rPr lang="ru-RU" sz="1100" b="1" dirty="0">
                <a:solidFill>
                  <a:srgbClr val="003300"/>
                </a:solidFill>
                <a:latin typeface="Verdana" pitchFamily="34" charset="0"/>
              </a:rPr>
              <a:t>. Доходный подход к оценке бизнеса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Общая логика, экономика и структура измерителей дохода (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CF, Income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) – продолжение.</a:t>
            </a: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ru-RU" sz="1100" b="1" dirty="0">
                <a:solidFill>
                  <a:srgbClr val="003300"/>
                </a:solidFill>
                <a:latin typeface="Verdana" pitchFamily="34" charset="0"/>
              </a:rPr>
              <a:t>Прибыль после налогообложения (чистая прибыль, </a:t>
            </a:r>
            <a:r>
              <a:rPr lang="en-US" sz="1100" b="1" dirty="0">
                <a:solidFill>
                  <a:srgbClr val="003300"/>
                </a:solidFill>
                <a:latin typeface="Verdana" pitchFamily="34" charset="0"/>
              </a:rPr>
              <a:t>NP, E</a:t>
            </a:r>
            <a:r>
              <a:rPr lang="ru-RU" sz="1100" b="1" dirty="0">
                <a:solidFill>
                  <a:srgbClr val="003300"/>
                </a:solidFill>
                <a:latin typeface="Verdana" pitchFamily="34" charset="0"/>
              </a:rPr>
              <a:t>)</a:t>
            </a: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ru-RU" sz="1100" dirty="0">
                <a:solidFill>
                  <a:srgbClr val="003300"/>
                </a:solidFill>
                <a:latin typeface="Verdana" pitchFamily="34" charset="0"/>
              </a:rPr>
              <a:t>+</a:t>
            </a: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ru-RU" sz="1100" dirty="0">
                <a:solidFill>
                  <a:srgbClr val="003300"/>
                </a:solidFill>
                <a:latin typeface="Verdana" pitchFamily="34" charset="0"/>
              </a:rPr>
              <a:t>Амортизация (</a:t>
            </a:r>
            <a:r>
              <a:rPr lang="en-US" sz="1100" dirty="0">
                <a:solidFill>
                  <a:srgbClr val="003300"/>
                </a:solidFill>
                <a:latin typeface="Verdana" pitchFamily="34" charset="0"/>
              </a:rPr>
              <a:t>Depreciation &amp; Amortization</a:t>
            </a:r>
            <a:r>
              <a:rPr lang="ru-RU" sz="1100" dirty="0">
                <a:solidFill>
                  <a:srgbClr val="003300"/>
                </a:solidFill>
                <a:latin typeface="Verdana" pitchFamily="34" charset="0"/>
              </a:rPr>
              <a:t>)</a:t>
            </a:r>
            <a:endParaRPr lang="en-US" sz="1100" dirty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ru-RU" sz="1100" b="1" dirty="0">
                <a:solidFill>
                  <a:srgbClr val="003300"/>
                </a:solidFill>
                <a:latin typeface="Verdana" pitchFamily="34" charset="0"/>
              </a:rPr>
              <a:t>=</a:t>
            </a: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ru-RU" sz="1100" b="1" dirty="0">
                <a:solidFill>
                  <a:srgbClr val="003300"/>
                </a:solidFill>
                <a:latin typeface="Verdana" pitchFamily="34" charset="0"/>
              </a:rPr>
              <a:t>Брутто (валовый) денежный поток (</a:t>
            </a:r>
            <a:r>
              <a:rPr lang="en-US" sz="1100" b="1" dirty="0">
                <a:solidFill>
                  <a:srgbClr val="003300"/>
                </a:solidFill>
                <a:latin typeface="Verdana" pitchFamily="34" charset="0"/>
              </a:rPr>
              <a:t>CF)</a:t>
            </a: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en-US" sz="1100" dirty="0">
                <a:solidFill>
                  <a:srgbClr val="003300"/>
                </a:solidFill>
                <a:latin typeface="Verdana" pitchFamily="34" charset="0"/>
              </a:rPr>
              <a:t>–</a:t>
            </a: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ru-RU" sz="1100" dirty="0">
                <a:solidFill>
                  <a:srgbClr val="003300"/>
                </a:solidFill>
                <a:latin typeface="Verdana" pitchFamily="34" charset="0"/>
              </a:rPr>
              <a:t>Капитальные инвестиции в необоротные активы (</a:t>
            </a:r>
            <a:r>
              <a:rPr lang="en-US" sz="1100" dirty="0" err="1">
                <a:solidFill>
                  <a:srgbClr val="003300"/>
                </a:solidFill>
                <a:latin typeface="Verdana" pitchFamily="34" charset="0"/>
              </a:rPr>
              <a:t>CapEx</a:t>
            </a:r>
            <a:r>
              <a:rPr lang="en-US" sz="1100" dirty="0">
                <a:solidFill>
                  <a:srgbClr val="003300"/>
                </a:solidFill>
                <a:latin typeface="Verdana" pitchFamily="34" charset="0"/>
              </a:rPr>
              <a:t>)</a:t>
            </a: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en-US" sz="1100" dirty="0">
                <a:solidFill>
                  <a:srgbClr val="003300"/>
                </a:solidFill>
                <a:latin typeface="Verdana" pitchFamily="34" charset="0"/>
              </a:rPr>
              <a:t>–</a:t>
            </a: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ru-RU" sz="1100" dirty="0">
                <a:solidFill>
                  <a:srgbClr val="003300"/>
                </a:solidFill>
                <a:latin typeface="Verdana" pitchFamily="34" charset="0"/>
              </a:rPr>
              <a:t>Дополнительная потребность в рабочем капитале (</a:t>
            </a:r>
            <a:r>
              <a:rPr lang="en-US" sz="1100" dirty="0">
                <a:solidFill>
                  <a:srgbClr val="003300"/>
                </a:solidFill>
                <a:latin typeface="Verdana" pitchFamily="34" charset="0"/>
              </a:rPr>
              <a:t>ΔWC)</a:t>
            </a: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ru-RU" sz="1100" b="1" dirty="0">
                <a:solidFill>
                  <a:srgbClr val="003300"/>
                </a:solidFill>
                <a:latin typeface="Verdana" pitchFamily="34" charset="0"/>
              </a:rPr>
              <a:t>=</a:t>
            </a: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ru-RU" sz="1100" b="1" dirty="0">
                <a:solidFill>
                  <a:srgbClr val="003300"/>
                </a:solidFill>
                <a:latin typeface="Verdana" pitchFamily="34" charset="0"/>
              </a:rPr>
              <a:t>Свободный денежный поток на ИК, или свободный денежный поток фирмы (</a:t>
            </a:r>
            <a:r>
              <a:rPr lang="en-US" sz="1100" b="1" dirty="0">
                <a:solidFill>
                  <a:srgbClr val="003300"/>
                </a:solidFill>
                <a:latin typeface="Verdana" pitchFamily="34" charset="0"/>
              </a:rPr>
              <a:t>FCFF) </a:t>
            </a:r>
            <a:r>
              <a:rPr lang="en-US" sz="1100" dirty="0">
                <a:solidFill>
                  <a:srgbClr val="003300"/>
                </a:solidFill>
                <a:latin typeface="Verdana" pitchFamily="34" charset="0"/>
              </a:rPr>
              <a:t>– </a:t>
            </a:r>
            <a:r>
              <a:rPr lang="ru-RU" sz="1100" i="1" dirty="0">
                <a:solidFill>
                  <a:srgbClr val="FF0000"/>
                </a:solidFill>
                <a:latin typeface="Verdana" pitchFamily="34" charset="0"/>
              </a:rPr>
              <a:t>однако тут для расчета </a:t>
            </a:r>
            <a:r>
              <a:rPr lang="en-US" sz="1100" i="1" dirty="0">
                <a:solidFill>
                  <a:srgbClr val="FF0000"/>
                </a:solidFill>
                <a:latin typeface="Verdana" pitchFamily="34" charset="0"/>
              </a:rPr>
              <a:t>FCFF </a:t>
            </a:r>
            <a:r>
              <a:rPr lang="ru-RU" sz="1100" i="1" dirty="0">
                <a:solidFill>
                  <a:srgbClr val="FF0000"/>
                </a:solidFill>
                <a:latin typeface="Verdana" pitchFamily="34" charset="0"/>
              </a:rPr>
              <a:t>необходимо увеличение прибыли на сумму обслуживания долга (%)!</a:t>
            </a:r>
            <a:endParaRPr lang="en-US" sz="1100" i="1" dirty="0">
              <a:solidFill>
                <a:srgbClr val="FF0000"/>
              </a:solidFill>
              <a:latin typeface="Verdana" pitchFamily="34" charset="0"/>
            </a:endParaRP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en-US" sz="1100" dirty="0">
                <a:solidFill>
                  <a:srgbClr val="003300"/>
                </a:solidFill>
                <a:latin typeface="Verdana" pitchFamily="34" charset="0"/>
              </a:rPr>
              <a:t>±</a:t>
            </a:r>
            <a:endParaRPr lang="ru-RU" sz="1100" dirty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ru-RU" sz="1100" dirty="0">
                <a:solidFill>
                  <a:srgbClr val="003300"/>
                </a:solidFill>
                <a:latin typeface="Verdana" pitchFamily="34" charset="0"/>
              </a:rPr>
              <a:t>Изменение суммы Заемного капитала (Долгосрочного долга???) (</a:t>
            </a:r>
            <a:r>
              <a:rPr lang="en-US" sz="1100" dirty="0">
                <a:solidFill>
                  <a:srgbClr val="003300"/>
                </a:solidFill>
                <a:latin typeface="Verdana" pitchFamily="34" charset="0"/>
              </a:rPr>
              <a:t>Debt)</a:t>
            </a: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ru-RU" sz="1100" b="1" dirty="0">
                <a:solidFill>
                  <a:srgbClr val="003300"/>
                </a:solidFill>
                <a:latin typeface="Verdana" pitchFamily="34" charset="0"/>
              </a:rPr>
              <a:t>=</a:t>
            </a:r>
          </a:p>
          <a:p>
            <a:pPr marL="358775" lvl="0" indent="-358775" algn="ctr" eaLnBrk="1" hangingPunct="1">
              <a:spcBef>
                <a:spcPts val="0"/>
              </a:spcBef>
              <a:buClr>
                <a:srgbClr val="CCCCCC"/>
              </a:buClr>
              <a:buNone/>
            </a:pPr>
            <a:r>
              <a:rPr lang="ru-RU" sz="1100" b="1" dirty="0">
                <a:solidFill>
                  <a:srgbClr val="003300"/>
                </a:solidFill>
                <a:latin typeface="Verdana" pitchFamily="34" charset="0"/>
              </a:rPr>
              <a:t>Свободный денежный поток на СК, или свободный денежный поток акционеров (</a:t>
            </a:r>
            <a:r>
              <a:rPr lang="en-US" sz="1100" b="1" dirty="0">
                <a:solidFill>
                  <a:srgbClr val="003300"/>
                </a:solidFill>
                <a:latin typeface="Verdana" pitchFamily="34" charset="0"/>
              </a:rPr>
              <a:t>FCFE) </a:t>
            </a:r>
            <a:r>
              <a:rPr lang="en-US" sz="1100" dirty="0">
                <a:solidFill>
                  <a:srgbClr val="003300"/>
                </a:solidFill>
                <a:latin typeface="Verdana" pitchFamily="34" charset="0"/>
              </a:rPr>
              <a:t>– </a:t>
            </a:r>
            <a:r>
              <a:rPr lang="ru-RU" sz="1100" i="1" dirty="0">
                <a:solidFill>
                  <a:srgbClr val="FF0000"/>
                </a:solidFill>
                <a:latin typeface="Verdana" pitchFamily="34" charset="0"/>
              </a:rPr>
              <a:t>тут нет корректировки размера прибыли!</a:t>
            </a:r>
            <a:endParaRPr lang="en-US" sz="1100" i="1" dirty="0">
              <a:solidFill>
                <a:srgbClr val="FF0000"/>
              </a:solidFill>
              <a:latin typeface="Verdana" pitchFamily="34" charset="0"/>
            </a:endParaRP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Существуют только два источника финансирования компании: свои деньги (собственный, или акционерный, капитал) или заемные средства.</a:t>
            </a:r>
            <a:endParaRPr lang="en-US" sz="1200" dirty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9917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 bwMode="auto">
          <a:xfrm>
            <a:off x="5292080" y="3429000"/>
            <a:ext cx="2160240" cy="21602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7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  <a:endParaRPr lang="ru-RU" sz="1100" b="1" dirty="0" smtClean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 smtClean="0">
                <a:latin typeface="Verdana" pitchFamily="34" charset="0"/>
              </a:rPr>
              <a:t>I</a:t>
            </a:r>
            <a:r>
              <a:rPr lang="en-US" sz="1100" b="1" dirty="0" smtClean="0">
                <a:latin typeface="Verdana" pitchFamily="34" charset="0"/>
              </a:rPr>
              <a:t>V</a:t>
            </a:r>
            <a:r>
              <a:rPr lang="ru-RU" sz="1100" b="1" dirty="0" smtClean="0">
                <a:latin typeface="Verdana" pitchFamily="34" charset="0"/>
              </a:rPr>
              <a:t>. Доходный подход к оценке бизнеса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То же в формулах: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• для свободного денежного потока на инвестированный капитал:</a:t>
            </a:r>
            <a:endParaRPr lang="en-US" sz="1200" dirty="0" smtClean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en-US" sz="1200" dirty="0" smtClean="0">
                <a:latin typeface="Verdana" pitchFamily="34" charset="0"/>
              </a:rPr>
              <a:t>	FCFF</a:t>
            </a:r>
            <a:r>
              <a:rPr lang="ru-RU" sz="1200" dirty="0" smtClean="0">
                <a:latin typeface="Verdana" pitchFamily="34" charset="0"/>
              </a:rPr>
              <a:t> = </a:t>
            </a:r>
            <a:r>
              <a:rPr lang="en-US" sz="1200" dirty="0" smtClean="0">
                <a:latin typeface="Verdana" pitchFamily="34" charset="0"/>
              </a:rPr>
              <a:t>NP</a:t>
            </a:r>
            <a:r>
              <a:rPr lang="ru-RU" sz="1200" dirty="0" smtClean="0">
                <a:latin typeface="Verdana" pitchFamily="34" charset="0"/>
              </a:rPr>
              <a:t>* + </a:t>
            </a:r>
            <a:r>
              <a:rPr lang="en-US" sz="1200" dirty="0" err="1" smtClean="0">
                <a:latin typeface="Verdana" pitchFamily="34" charset="0"/>
              </a:rPr>
              <a:t>Depr</a:t>
            </a:r>
            <a:r>
              <a:rPr lang="ru-RU" sz="1200" dirty="0" smtClean="0">
                <a:latin typeface="Verdana" pitchFamily="34" charset="0"/>
              </a:rPr>
              <a:t> – </a:t>
            </a:r>
            <a:r>
              <a:rPr lang="el-GR" sz="1200" dirty="0" smtClean="0">
                <a:latin typeface="Verdana" pitchFamily="34" charset="0"/>
              </a:rPr>
              <a:t>Δ</a:t>
            </a:r>
            <a:r>
              <a:rPr lang="en-US" sz="1200" dirty="0" smtClean="0">
                <a:latin typeface="Verdana" pitchFamily="34" charset="0"/>
              </a:rPr>
              <a:t>WC</a:t>
            </a:r>
            <a:r>
              <a:rPr lang="ru-RU" sz="1200" dirty="0" smtClean="0">
                <a:latin typeface="Verdana" pitchFamily="34" charset="0"/>
              </a:rPr>
              <a:t> – </a:t>
            </a:r>
            <a:r>
              <a:rPr lang="en-US" sz="1200" dirty="0" err="1" smtClean="0">
                <a:latin typeface="Verdana" pitchFamily="34" charset="0"/>
              </a:rPr>
              <a:t>CapEx</a:t>
            </a:r>
            <a:r>
              <a:rPr lang="ru-RU" sz="1200" dirty="0" smtClean="0">
                <a:latin typeface="Verdana" pitchFamily="34" charset="0"/>
              </a:rPr>
              <a:t>;</a:t>
            </a:r>
            <a:br>
              <a:rPr lang="ru-RU" sz="1200" dirty="0" smtClean="0">
                <a:latin typeface="Verdana" pitchFamily="34" charset="0"/>
              </a:rPr>
            </a:br>
            <a:r>
              <a:rPr lang="en-US" sz="1200" dirty="0" smtClean="0">
                <a:latin typeface="Verdana" pitchFamily="34" charset="0"/>
              </a:rPr>
              <a:t>Y = WACC.</a:t>
            </a:r>
            <a:endParaRPr lang="ru-RU" sz="1200" dirty="0" smtClean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• для свободного денежного потока на собственный капитал:</a:t>
            </a:r>
            <a:endParaRPr lang="en-US" sz="1200" dirty="0" smtClean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	</a:t>
            </a:r>
            <a:r>
              <a:rPr lang="en-US" sz="1200" dirty="0" smtClean="0">
                <a:latin typeface="Verdana" pitchFamily="34" charset="0"/>
              </a:rPr>
              <a:t>FCFE =</a:t>
            </a:r>
            <a:r>
              <a:rPr lang="ru-RU" sz="1200" dirty="0" smtClean="0">
                <a:latin typeface="Verdana" pitchFamily="34" charset="0"/>
              </a:rPr>
              <a:t> </a:t>
            </a:r>
            <a:r>
              <a:rPr lang="en-US" sz="1200" dirty="0" smtClean="0">
                <a:latin typeface="Verdana" pitchFamily="34" charset="0"/>
              </a:rPr>
              <a:t>NP</a:t>
            </a:r>
            <a:r>
              <a:rPr lang="ru-RU" sz="1200" dirty="0" smtClean="0">
                <a:latin typeface="Verdana" pitchFamily="34" charset="0"/>
              </a:rPr>
              <a:t> + </a:t>
            </a:r>
            <a:r>
              <a:rPr lang="en-US" sz="1200" dirty="0" err="1" smtClean="0">
                <a:latin typeface="Verdana" pitchFamily="34" charset="0"/>
              </a:rPr>
              <a:t>Depr</a:t>
            </a:r>
            <a:r>
              <a:rPr lang="ru-RU" sz="1200" dirty="0" smtClean="0">
                <a:latin typeface="Verdana" pitchFamily="34" charset="0"/>
              </a:rPr>
              <a:t> – </a:t>
            </a:r>
            <a:r>
              <a:rPr lang="el-GR" sz="1200" dirty="0" smtClean="0">
                <a:latin typeface="Verdana" pitchFamily="34" charset="0"/>
              </a:rPr>
              <a:t>Δ</a:t>
            </a:r>
            <a:r>
              <a:rPr lang="en-US" sz="1200" dirty="0" smtClean="0">
                <a:latin typeface="Verdana" pitchFamily="34" charset="0"/>
              </a:rPr>
              <a:t>WC</a:t>
            </a:r>
            <a:r>
              <a:rPr lang="ru-RU" sz="1200" dirty="0" smtClean="0">
                <a:latin typeface="Verdana" pitchFamily="34" charset="0"/>
              </a:rPr>
              <a:t> – </a:t>
            </a:r>
            <a:r>
              <a:rPr lang="en-US" sz="1200" dirty="0" err="1" smtClean="0">
                <a:latin typeface="Verdana" pitchFamily="34" charset="0"/>
              </a:rPr>
              <a:t>CapEx</a:t>
            </a:r>
            <a:r>
              <a:rPr lang="ru-RU" sz="1200" dirty="0" smtClean="0">
                <a:latin typeface="Verdana" pitchFamily="34" charset="0"/>
              </a:rPr>
              <a:t> ± </a:t>
            </a:r>
            <a:r>
              <a:rPr lang="el-GR" sz="1200" dirty="0" smtClean="0">
                <a:latin typeface="Verdana" pitchFamily="34" charset="0"/>
              </a:rPr>
              <a:t>Δ</a:t>
            </a:r>
            <a:r>
              <a:rPr lang="en-US" sz="1200" dirty="0" smtClean="0">
                <a:latin typeface="Verdana" pitchFamily="34" charset="0"/>
              </a:rPr>
              <a:t>Debt</a:t>
            </a:r>
            <a:r>
              <a:rPr lang="ru-RU" sz="1200" dirty="0" smtClean="0">
                <a:latin typeface="Verdana" pitchFamily="34" charset="0"/>
              </a:rPr>
              <a:t>;</a:t>
            </a:r>
            <a:br>
              <a:rPr lang="ru-RU" sz="1200" dirty="0" smtClean="0">
                <a:latin typeface="Verdana" pitchFamily="34" charset="0"/>
              </a:rPr>
            </a:br>
            <a:r>
              <a:rPr lang="en-US" sz="1200" dirty="0" smtClean="0">
                <a:latin typeface="Verdana" pitchFamily="34" charset="0"/>
              </a:rPr>
              <a:t>Y = Y</a:t>
            </a:r>
            <a:r>
              <a:rPr lang="en-US" sz="900" dirty="0" smtClean="0">
                <a:latin typeface="Verdana" pitchFamily="34" charset="0"/>
              </a:rPr>
              <a:t>E</a:t>
            </a:r>
            <a:r>
              <a:rPr lang="en-US" sz="1200" dirty="0" smtClean="0">
                <a:latin typeface="Verdana" pitchFamily="34" charset="0"/>
              </a:rPr>
              <a:t> = CAPM.</a:t>
            </a:r>
            <a:br>
              <a:rPr lang="en-US" sz="1200" dirty="0" smtClean="0">
                <a:latin typeface="Verdana" pitchFamily="34" charset="0"/>
              </a:rPr>
            </a:br>
            <a:r>
              <a:rPr lang="en-US" sz="1200" dirty="0" smtClean="0">
                <a:latin typeface="Verdana" pitchFamily="34" charset="0"/>
              </a:rPr>
              <a:t/>
            </a:r>
            <a:br>
              <a:rPr lang="en-US" sz="1200" dirty="0" smtClean="0">
                <a:latin typeface="Verdana" pitchFamily="34" charset="0"/>
              </a:rPr>
            </a:br>
            <a:endParaRPr lang="en-US" sz="1200" dirty="0" smtClean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en-US" sz="1200" dirty="0" smtClean="0">
                <a:latin typeface="Verdana" pitchFamily="34" charset="0"/>
              </a:rPr>
              <a:t>			FCFE, CAPM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en-US" sz="1200" dirty="0" smtClean="0">
                <a:latin typeface="Verdana" pitchFamily="34" charset="0"/>
              </a:rPr>
              <a:t>			</a:t>
            </a:r>
            <a:r>
              <a:rPr lang="ru-RU" sz="1200" dirty="0" smtClean="0">
                <a:latin typeface="Verdana" pitchFamily="34" charset="0"/>
              </a:rPr>
              <a:t>	</a:t>
            </a:r>
            <a:r>
              <a:rPr lang="en-US" sz="1200" dirty="0" smtClean="0">
                <a:latin typeface="Verdana" pitchFamily="34" charset="0"/>
              </a:rPr>
              <a:t>	</a:t>
            </a:r>
            <a:r>
              <a:rPr lang="ru-RU" sz="1200" dirty="0" smtClean="0">
                <a:latin typeface="Verdana" pitchFamily="34" charset="0"/>
              </a:rPr>
              <a:t>             </a:t>
            </a:r>
            <a:r>
              <a:rPr lang="en-US" sz="1200" dirty="0" smtClean="0">
                <a:latin typeface="Verdana" pitchFamily="34" charset="0"/>
              </a:rPr>
              <a:t>Equity</a:t>
            </a:r>
            <a:r>
              <a:rPr lang="ru-RU" sz="1200" dirty="0" smtClean="0">
                <a:latin typeface="Verdana" pitchFamily="34" charset="0"/>
              </a:rPr>
              <a:t>	    </a:t>
            </a:r>
            <a:r>
              <a:rPr lang="en-US" sz="1200" dirty="0" smtClean="0">
                <a:latin typeface="Verdana" pitchFamily="34" charset="0"/>
              </a:rPr>
              <a:t>FCFF,</a:t>
            </a:r>
            <a:r>
              <a:rPr lang="ru-RU" sz="1200" dirty="0" smtClean="0">
                <a:latin typeface="Verdana" pitchFamily="34" charset="0"/>
              </a:rPr>
              <a:t> 	</a:t>
            </a:r>
            <a:r>
              <a:rPr lang="en-US" sz="1200" dirty="0" smtClean="0">
                <a:latin typeface="Verdana" pitchFamily="34" charset="0"/>
              </a:rPr>
              <a:t/>
            </a:r>
            <a:br>
              <a:rPr lang="en-US" sz="1200" dirty="0" smtClean="0">
                <a:latin typeface="Verdana" pitchFamily="34" charset="0"/>
              </a:rPr>
            </a:br>
            <a:r>
              <a:rPr lang="en-US" sz="1200" dirty="0" smtClean="0">
                <a:latin typeface="Verdana" pitchFamily="34" charset="0"/>
              </a:rPr>
              <a:t>		</a:t>
            </a:r>
            <a:r>
              <a:rPr lang="ru-RU" sz="1200" dirty="0" smtClean="0">
                <a:latin typeface="Verdana" pitchFamily="34" charset="0"/>
              </a:rPr>
              <a:t>		         Собственный</a:t>
            </a:r>
            <a:r>
              <a:rPr lang="en-US" sz="1200" dirty="0" smtClean="0">
                <a:latin typeface="Verdana" pitchFamily="34" charset="0"/>
              </a:rPr>
              <a:t>	    WACC</a:t>
            </a:r>
            <a:r>
              <a:rPr lang="ru-RU" sz="1200" dirty="0" smtClean="0">
                <a:latin typeface="Verdana" pitchFamily="34" charset="0"/>
              </a:rPr>
              <a:t/>
            </a:r>
            <a:br>
              <a:rPr lang="ru-RU" sz="1200" dirty="0" smtClean="0">
                <a:latin typeface="Verdana" pitchFamily="34" charset="0"/>
              </a:rPr>
            </a:br>
            <a:r>
              <a:rPr lang="ru-RU" sz="1200" dirty="0" smtClean="0">
                <a:latin typeface="Verdana" pitchFamily="34" charset="0"/>
              </a:rPr>
              <a:t>			                               капитал</a:t>
            </a:r>
            <a:br>
              <a:rPr lang="ru-RU" sz="1200" dirty="0" smtClean="0">
                <a:latin typeface="Verdana" pitchFamily="34" charset="0"/>
              </a:rPr>
            </a:br>
            <a:r>
              <a:rPr lang="ru-RU" sz="1200" dirty="0" smtClean="0">
                <a:latin typeface="Verdana" pitchFamily="34" charset="0"/>
              </a:rPr>
              <a:t>				</a:t>
            </a:r>
            <a:r>
              <a:rPr lang="en-US" sz="1200" dirty="0" smtClean="0">
                <a:latin typeface="Verdana" pitchFamily="34" charset="0"/>
              </a:rPr>
              <a:t>Debt</a:t>
            </a:r>
            <a:br>
              <a:rPr lang="en-US" sz="1200" dirty="0" smtClean="0">
                <a:latin typeface="Verdana" pitchFamily="34" charset="0"/>
              </a:rPr>
            </a:br>
            <a:r>
              <a:rPr lang="en-US" sz="1200" dirty="0" smtClean="0">
                <a:latin typeface="Verdana" pitchFamily="34" charset="0"/>
              </a:rPr>
              <a:t>			</a:t>
            </a:r>
            <a:r>
              <a:rPr lang="ru-RU" sz="1200" dirty="0" smtClean="0">
                <a:latin typeface="Verdana" pitchFamily="34" charset="0"/>
              </a:rPr>
              <a:t>               Заемный</a:t>
            </a:r>
            <a:br>
              <a:rPr lang="ru-RU" sz="1200" dirty="0" smtClean="0">
                <a:latin typeface="Verdana" pitchFamily="34" charset="0"/>
              </a:rPr>
            </a:br>
            <a:r>
              <a:rPr lang="ru-RU" sz="1200" dirty="0" smtClean="0">
                <a:latin typeface="Verdana" pitchFamily="34" charset="0"/>
              </a:rPr>
              <a:t>				капитал</a:t>
            </a:r>
            <a:endParaRPr lang="en-US" sz="1200" dirty="0" smtClean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en-US" sz="1200" dirty="0" smtClean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en-US" sz="1200" dirty="0" smtClean="0">
              <a:latin typeface="Verdana" pitchFamily="34" charset="0"/>
            </a:endParaRPr>
          </a:p>
          <a:p>
            <a:pPr marL="358775" indent="-358775" algn="ctr" eaLnBrk="1" hangingPunct="1">
              <a:spcBef>
                <a:spcPts val="800"/>
              </a:spcBef>
              <a:buNone/>
            </a:pPr>
            <a:endParaRPr lang="ru-RU" sz="1050" b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 smtClean="0">
                <a:latin typeface="Calibri" pitchFamily="34" charset="0"/>
              </a:rPr>
              <a:t> </a:t>
            </a:r>
            <a:r>
              <a:rPr kumimoji="0" lang="ru-RU" sz="1000" b="1" i="1" dirty="0">
                <a:latin typeface="Verdana" pitchFamily="34" charset="0"/>
              </a:rPr>
              <a:t>Киев, УОО, 25 – 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sp>
        <p:nvSpPr>
          <p:cNvPr id="410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A791BC-CAE1-44AB-9685-CCD6494D308E}" type="slidenum">
              <a:rPr kumimoji="0" lang="ru-RU" smtClean="0"/>
              <a:pPr eaLnBrk="1" hangingPunct="1"/>
              <a:t>32</a:t>
            </a:fld>
            <a:endParaRPr kumimoji="0" lang="ru-RU" smtClean="0"/>
          </a:p>
        </p:txBody>
      </p:sp>
      <p:pic>
        <p:nvPicPr>
          <p:cNvPr id="8" name="Рисунок 7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 bwMode="auto">
          <a:xfrm>
            <a:off x="5580112" y="3789040"/>
            <a:ext cx="1368152" cy="1656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Правая фигурная скобка 12"/>
          <p:cNvSpPr/>
          <p:nvPr/>
        </p:nvSpPr>
        <p:spPr bwMode="auto">
          <a:xfrm>
            <a:off x="7488324" y="3429000"/>
            <a:ext cx="216024" cy="2160240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6" name="Выгнутая вверх стрелка 15"/>
          <p:cNvSpPr/>
          <p:nvPr/>
        </p:nvSpPr>
        <p:spPr bwMode="auto">
          <a:xfrm flipH="1">
            <a:off x="4279462" y="3429000"/>
            <a:ext cx="2020727" cy="36004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484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07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  <a:endParaRPr lang="ru-RU" sz="1100" b="1" dirty="0" smtClean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 smtClean="0">
                <a:latin typeface="Verdana" pitchFamily="34" charset="0"/>
              </a:rPr>
              <a:t>I</a:t>
            </a:r>
            <a:r>
              <a:rPr lang="en-US" sz="1100" b="1" dirty="0" smtClean="0">
                <a:latin typeface="Verdana" pitchFamily="34" charset="0"/>
              </a:rPr>
              <a:t>V</a:t>
            </a:r>
            <a:r>
              <a:rPr lang="ru-RU" sz="1100" b="1" dirty="0" smtClean="0">
                <a:latin typeface="Verdana" pitchFamily="34" charset="0"/>
              </a:rPr>
              <a:t>. Доходный подход к оценке бизнеса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en-US" sz="1200" dirty="0" smtClean="0">
                <a:latin typeface="Verdana" pitchFamily="34" charset="0"/>
              </a:rPr>
              <a:t>3</a:t>
            </a:r>
            <a:r>
              <a:rPr lang="ru-RU" sz="1200" dirty="0" smtClean="0">
                <a:latin typeface="Verdana" pitchFamily="34" charset="0"/>
              </a:rPr>
              <a:t>.</a:t>
            </a:r>
            <a:r>
              <a:rPr lang="ru-RU" sz="1200" dirty="0">
                <a:latin typeface="Verdana" pitchFamily="34" charset="0"/>
              </a:rPr>
              <a:t>	</a:t>
            </a:r>
            <a:r>
              <a:rPr lang="ru-RU" sz="1200" dirty="0" smtClean="0">
                <a:latin typeface="Verdana" pitchFamily="34" charset="0"/>
              </a:rPr>
              <a:t>Выбор периода прогнозирования (</a:t>
            </a:r>
            <a:r>
              <a:rPr lang="en-US" sz="1200" dirty="0" smtClean="0">
                <a:latin typeface="Verdana" pitchFamily="34" charset="0"/>
              </a:rPr>
              <a:t>n).</a:t>
            </a:r>
            <a:endParaRPr lang="ru-RU" sz="1200" dirty="0" smtClean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Длительность периода прогнозирования </a:t>
            </a:r>
            <a:r>
              <a:rPr lang="ru-RU" sz="1200" dirty="0" smtClean="0">
                <a:latin typeface="Verdana" pitchFamily="34" charset="0"/>
              </a:rPr>
              <a:t>выбирается </a:t>
            </a:r>
            <a:r>
              <a:rPr lang="ru-RU" sz="1200" dirty="0">
                <a:latin typeface="Verdana" pitchFamily="34" charset="0"/>
              </a:rPr>
              <a:t>исходя из динамики изменения </a:t>
            </a:r>
            <a:r>
              <a:rPr lang="ru-RU" sz="1200" dirty="0" smtClean="0">
                <a:latin typeface="Verdana" pitchFamily="34" charset="0"/>
              </a:rPr>
              <a:t>ожидаемых доходов. Дальнейший расчет </a:t>
            </a:r>
            <a:r>
              <a:rPr lang="ru-RU" sz="1200" dirty="0">
                <a:latin typeface="Verdana" pitchFamily="34" charset="0"/>
              </a:rPr>
              <a:t>терминальной стоимости </a:t>
            </a:r>
            <a:r>
              <a:rPr lang="ru-RU" sz="1200" dirty="0" smtClean="0">
                <a:latin typeface="Verdana" pitchFamily="34" charset="0"/>
              </a:rPr>
              <a:t>обычно </a:t>
            </a:r>
            <a:r>
              <a:rPr lang="ru-RU" sz="1200" dirty="0">
                <a:latin typeface="Verdana" pitchFamily="34" charset="0"/>
              </a:rPr>
              <a:t>требует того, чтобы к концу периода дисконтирования </a:t>
            </a:r>
            <a:r>
              <a:rPr lang="ru-RU" sz="1200" dirty="0" smtClean="0">
                <a:latin typeface="Verdana" pitchFamily="34" charset="0"/>
              </a:rPr>
              <a:t>n и далее </a:t>
            </a:r>
            <a:r>
              <a:rPr lang="ru-RU" sz="1200" dirty="0">
                <a:latin typeface="Verdana" pitchFamily="34" charset="0"/>
              </a:rPr>
              <a:t>потоки дохода были условно одинаковы (либо стабильно изменялись по заранее известному и обоснованному закону</a:t>
            </a:r>
            <a:r>
              <a:rPr lang="ru-RU" sz="1200" dirty="0" smtClean="0">
                <a:latin typeface="Verdana" pitchFamily="34" charset="0"/>
              </a:rPr>
              <a:t>).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 smtClean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 smtClean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 smtClean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 smtClean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 smtClean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«</a:t>
            </a:r>
            <a:r>
              <a:rPr lang="ru-RU" sz="1200" dirty="0">
                <a:latin typeface="Verdana" pitchFamily="34" charset="0"/>
              </a:rPr>
              <a:t>Прогноз должен охватывать все годы, ведущие к стабилизации деятельности компании... Число лет в конкретном прогнозе может быть неодинаковым в разных компаниях, но обычно в диапазоне от </a:t>
            </a:r>
            <a:r>
              <a:rPr lang="ru-RU" sz="1200" dirty="0" smtClean="0">
                <a:latin typeface="Verdana" pitchFamily="34" charset="0"/>
              </a:rPr>
              <a:t>2 </a:t>
            </a:r>
            <a:r>
              <a:rPr lang="ru-RU" sz="1200" dirty="0">
                <a:latin typeface="Verdana" pitchFamily="34" charset="0"/>
              </a:rPr>
              <a:t>до </a:t>
            </a:r>
            <a:r>
              <a:rPr lang="ru-RU" sz="1200" dirty="0" smtClean="0">
                <a:latin typeface="Verdana" pitchFamily="34" charset="0"/>
              </a:rPr>
              <a:t>10 </a:t>
            </a:r>
            <a:r>
              <a:rPr lang="ru-RU" sz="1200" dirty="0">
                <a:latin typeface="Verdana" pitchFamily="34" charset="0"/>
              </a:rPr>
              <a:t>лет</a:t>
            </a:r>
            <a:r>
              <a:rPr lang="ru-RU" sz="1200" dirty="0" smtClean="0">
                <a:latin typeface="Verdana" pitchFamily="34" charset="0"/>
              </a:rPr>
              <a:t>» </a:t>
            </a:r>
            <a:r>
              <a:rPr lang="en-US" sz="1200" dirty="0">
                <a:latin typeface="Verdana" pitchFamily="34" charset="0"/>
              </a:rPr>
              <a:t>[</a:t>
            </a:r>
            <a:r>
              <a:rPr lang="ru-RU" sz="1200" dirty="0">
                <a:latin typeface="Verdana" pitchFamily="34" charset="0"/>
              </a:rPr>
              <a:t>5</a:t>
            </a:r>
            <a:r>
              <a:rPr lang="en-US" sz="1200" dirty="0" smtClean="0">
                <a:latin typeface="Verdana" pitchFamily="34" charset="0"/>
              </a:rPr>
              <a:t>]</a:t>
            </a:r>
            <a:r>
              <a:rPr lang="ru-RU" sz="1200" dirty="0" smtClean="0">
                <a:latin typeface="Verdana" pitchFamily="34" charset="0"/>
              </a:rPr>
              <a:t>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??? Правило «20% терминальной стоимости» и Е. Чирковой и др. </a:t>
            </a:r>
            <a:r>
              <a:rPr lang="en-US" sz="1200" dirty="0" smtClean="0">
                <a:latin typeface="Verdana" pitchFamily="34" charset="0"/>
              </a:rPr>
              <a:t>[</a:t>
            </a:r>
            <a:r>
              <a:rPr lang="ru-RU" sz="1200" dirty="0" smtClean="0">
                <a:latin typeface="Verdana" pitchFamily="34" charset="0"/>
              </a:rPr>
              <a:t>9</a:t>
            </a:r>
            <a:r>
              <a:rPr lang="en-US" sz="1200" dirty="0" smtClean="0">
                <a:latin typeface="Verdana" pitchFamily="34" charset="0"/>
              </a:rPr>
              <a:t>]</a:t>
            </a:r>
            <a:r>
              <a:rPr lang="ru-RU" sz="1200" dirty="0" smtClean="0">
                <a:latin typeface="Verdana" pitchFamily="34" charset="0"/>
              </a:rPr>
              <a:t>.</a:t>
            </a:r>
          </a:p>
        </p:txBody>
      </p:sp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0" algn="r" eaLnBrk="1" hangingPunct="1"/>
            <a:r>
              <a:rPr kumimoji="0" lang="ru-RU" sz="1000" b="1" i="1" dirty="0">
                <a:solidFill>
                  <a:srgbClr val="003300"/>
                </a:solidFill>
                <a:latin typeface="Verdana" pitchFamily="34" charset="0"/>
              </a:rPr>
              <a:t>Киев, УОО, 25 – 26 октября 2018</a:t>
            </a:r>
            <a:endParaRPr kumimoji="0" lang="ru-RU" sz="1000" b="1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410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FA791BC-CAE1-44AB-9685-CCD6494D308E}" type="slidenum">
              <a:rPr kumimoji="0" lang="ru-RU" smtClean="0"/>
              <a:pPr eaLnBrk="1" hangingPunct="1"/>
              <a:t>33</a:t>
            </a:fld>
            <a:endParaRPr kumimoji="0" lang="ru-RU" smtClean="0"/>
          </a:p>
        </p:txBody>
      </p:sp>
      <p:pic>
        <p:nvPicPr>
          <p:cNvPr id="8" name="Рисунок 7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574175"/>
              </p:ext>
            </p:extLst>
          </p:nvPr>
        </p:nvGraphicFramePr>
        <p:xfrm>
          <a:off x="2880320" y="2780928"/>
          <a:ext cx="385192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879981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1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I</a:t>
            </a:r>
            <a:r>
              <a:rPr lang="en-US" sz="1100" b="1" dirty="0">
                <a:latin typeface="Verdana" pitchFamily="34" charset="0"/>
              </a:rPr>
              <a:t>V</a:t>
            </a:r>
            <a:r>
              <a:rPr lang="ru-RU" sz="1100" b="1" dirty="0">
                <a:latin typeface="Verdana" pitchFamily="34" charset="0"/>
              </a:rPr>
              <a:t>. Доходный подход к оценке бизнеса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en-US" sz="1200" dirty="0">
                <a:latin typeface="Verdana" pitchFamily="34" charset="0"/>
              </a:rPr>
              <a:t>4</a:t>
            </a:r>
            <a:r>
              <a:rPr lang="ru-RU" sz="1200" dirty="0">
                <a:latin typeface="Verdana" pitchFamily="34" charset="0"/>
              </a:rPr>
              <a:t>.	Прогнозирование и расчет измерителей дохода.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en-US" sz="1200" dirty="0">
                <a:latin typeface="Verdana" pitchFamily="34" charset="0"/>
              </a:rPr>
              <a:t>4</a:t>
            </a:r>
            <a:r>
              <a:rPr lang="ru-RU" sz="1200" dirty="0">
                <a:latin typeface="Verdana" pitchFamily="34" charset="0"/>
              </a:rPr>
              <a:t>.1.	Прогноз валового дохода (чистого дохода от реализации, </a:t>
            </a:r>
            <a:r>
              <a:rPr lang="en-US" sz="1200" dirty="0">
                <a:latin typeface="Verdana" pitchFamily="34" charset="0"/>
              </a:rPr>
              <a:t>Sales, Revenues)</a:t>
            </a:r>
            <a:r>
              <a:rPr lang="ru-RU" sz="1200" dirty="0">
                <a:latin typeface="Verdana" pitchFamily="34" charset="0"/>
              </a:rPr>
              <a:t>.</a:t>
            </a:r>
            <a:endParaRPr lang="en-US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В практике развитых стран – чаще всего сразу прогноз в денежном выражении с учетом ожидаемых рыночных тенденций, см., например, </a:t>
            </a:r>
            <a:r>
              <a:rPr lang="en-US" sz="1200" dirty="0">
                <a:latin typeface="Verdana" pitchFamily="34" charset="0"/>
              </a:rPr>
              <a:t>[8]</a:t>
            </a:r>
            <a:r>
              <a:rPr lang="ru-RU" sz="1200" dirty="0">
                <a:latin typeface="Verdana" pitchFamily="34" charset="0"/>
              </a:rPr>
              <a:t>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В нашей практике, по причине нестабильности рыночной ситуации, непрозрачности учета: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в идеальном варианте сначала натуральное, потом – денежное выражение;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выбор валюты прогнозирования;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прогноз в разрезе видов продукции или основных номенклатурных групп продукции;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отправная точка – текущее состояние и результаты хозяйственной деятельности компании за последний период перед датой оценки;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контроль цен: косвенные налоги, уровень опта, влияние трансфертного ценообразования (цель оценки – Рыночная стоимость или Инвестиционная стоимость?);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предел роста объемов реализации – уровень производственных мощностей компании</a:t>
            </a:r>
            <a:r>
              <a:rPr lang="ru-RU" sz="1200" dirty="0" smtClean="0">
                <a:latin typeface="Verdana" pitchFamily="34" charset="0"/>
              </a:rPr>
              <a:t>.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2086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95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I</a:t>
            </a:r>
            <a:r>
              <a:rPr lang="en-US" sz="1100" b="1" dirty="0">
                <a:latin typeface="Verdana" pitchFamily="34" charset="0"/>
              </a:rPr>
              <a:t>V</a:t>
            </a:r>
            <a:r>
              <a:rPr lang="ru-RU" sz="1100" b="1" dirty="0">
                <a:latin typeface="Verdana" pitchFamily="34" charset="0"/>
              </a:rPr>
              <a:t>. Доходный подход к оценке бизнеса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en-US" sz="1200" dirty="0">
                <a:latin typeface="Verdana" pitchFamily="34" charset="0"/>
              </a:rPr>
              <a:t>4</a:t>
            </a:r>
            <a:r>
              <a:rPr lang="ru-RU" sz="1200" dirty="0">
                <a:latin typeface="Verdana" pitchFamily="34" charset="0"/>
              </a:rPr>
              <a:t>.2.	Прогноз себестоимости (</a:t>
            </a:r>
            <a:r>
              <a:rPr lang="en-US" sz="1200" dirty="0">
                <a:latin typeface="Verdana" pitchFamily="34" charset="0"/>
              </a:rPr>
              <a:t>COGS)</a:t>
            </a:r>
            <a:r>
              <a:rPr lang="ru-RU" sz="1200" dirty="0">
                <a:latin typeface="Verdana" pitchFamily="34" charset="0"/>
              </a:rPr>
              <a:t>.</a:t>
            </a:r>
            <a:r>
              <a:rPr lang="en-US" sz="1200" dirty="0">
                <a:latin typeface="Verdana" pitchFamily="34" charset="0"/>
              </a:rPr>
              <a:t> </a:t>
            </a:r>
            <a:r>
              <a:rPr lang="ru-RU" sz="1200" dirty="0">
                <a:latin typeface="Verdana" pitchFamily="34" charset="0"/>
              </a:rPr>
              <a:t>В идеале – анализ калькуляций (факт или план).</a:t>
            </a:r>
            <a:endParaRPr lang="en-US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Классификация на условно-переменные и условно-постоянные</a:t>
            </a:r>
            <a:r>
              <a:rPr lang="ru-RU" sz="1200" dirty="0" smtClean="0">
                <a:latin typeface="Verdana" pitchFamily="34" charset="0"/>
              </a:rPr>
              <a:t>. Выделение </a:t>
            </a:r>
            <a:r>
              <a:rPr lang="ru-RU" sz="1200" dirty="0">
                <a:latin typeface="Verdana" pitchFamily="34" charset="0"/>
              </a:rPr>
              <a:t>для последующего отдельного прогнозирования: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амортизации необоротных активов</a:t>
            </a:r>
            <a:r>
              <a:rPr lang="ru-RU" sz="1200" dirty="0" smtClean="0">
                <a:latin typeface="Verdana" pitchFamily="34" charset="0"/>
              </a:rPr>
              <a:t>;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600"/>
              </a:spcBef>
              <a:buNone/>
            </a:pPr>
            <a:r>
              <a:rPr lang="ru-RU" sz="1200" dirty="0">
                <a:latin typeface="Verdana" pitchFamily="34" charset="0"/>
              </a:rPr>
              <a:t>• затрат на ремонт и модернизацию существующих Основных Средств.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Материальный баланс. </a:t>
            </a:r>
            <a:r>
              <a:rPr lang="ru-RU" sz="1200" dirty="0" smtClean="0">
                <a:latin typeface="Verdana" pitchFamily="34" charset="0"/>
              </a:rPr>
              <a:t>Необходимость учета </a:t>
            </a:r>
            <a:r>
              <a:rPr lang="ru-RU" sz="1200" dirty="0">
                <a:latin typeface="Verdana" pitchFamily="34" charset="0"/>
              </a:rPr>
              <a:t>калькуляций на полуфабрикаты</a:t>
            </a:r>
            <a:r>
              <a:rPr lang="ru-RU" sz="1200" dirty="0" smtClean="0">
                <a:latin typeface="Verdana" pitchFamily="34" charset="0"/>
              </a:rPr>
              <a:t>. Согласованность </a:t>
            </a:r>
            <a:r>
              <a:rPr lang="ru-RU" sz="1200" dirty="0">
                <a:latin typeface="Verdana" pitchFamily="34" charset="0"/>
              </a:rPr>
              <a:t>с прогнозом доходов в натуральном выражении!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Индексы цен.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en-US" sz="1200" dirty="0">
                <a:latin typeface="Verdana" pitchFamily="34" charset="0"/>
              </a:rPr>
              <a:t>4</a:t>
            </a:r>
            <a:r>
              <a:rPr lang="ru-RU" sz="1200" dirty="0">
                <a:latin typeface="Verdana" pitchFamily="34" charset="0"/>
              </a:rPr>
              <a:t>.3.	Анализ и прогноз общепроизводственных и административных расходов и расходов на сбыт</a:t>
            </a:r>
            <a:r>
              <a:rPr lang="en-US" sz="1200" dirty="0">
                <a:latin typeface="Verdana" pitchFamily="34" charset="0"/>
              </a:rPr>
              <a:t> (Selling, General &amp; Admin Costs)</a:t>
            </a:r>
            <a:r>
              <a:rPr lang="ru-RU" sz="1200" dirty="0">
                <a:latin typeface="Verdana" pitchFamily="34" charset="0"/>
              </a:rPr>
              <a:t>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Аналогичная классификация и выделение статей (амортизация, затраты на ремонт).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Типичность расходов?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Базис поставки </a:t>
            </a:r>
            <a:r>
              <a:rPr lang="en-US" sz="1200" dirty="0">
                <a:latin typeface="Verdana" pitchFamily="34" charset="0"/>
              </a:rPr>
              <a:t>Incoterms?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4.4. Отдельный прогноз амортизационных отчислений и затрат на ремонт в целом по компании.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База основных средств и прямой расчет по группам, Прогнозы компании.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Обоснованность и разумность расходов на ремонт. Их капитализация или отнесение на текущие </a:t>
            </a:r>
            <a:r>
              <a:rPr lang="ru-RU" sz="1200" dirty="0" smtClean="0">
                <a:latin typeface="Verdana" pitchFamily="34" charset="0"/>
              </a:rPr>
              <a:t>расходы (правила налогового учета).</a:t>
            </a:r>
            <a:endParaRPr lang="ru-RU" sz="1200" dirty="0">
              <a:latin typeface="Verdana" pitchFamily="34" charset="0"/>
            </a:endParaRP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7971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9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I</a:t>
            </a:r>
            <a:r>
              <a:rPr lang="en-US" sz="1100" b="1" dirty="0">
                <a:latin typeface="Verdana" pitchFamily="34" charset="0"/>
              </a:rPr>
              <a:t>V</a:t>
            </a:r>
            <a:r>
              <a:rPr lang="ru-RU" sz="1100" b="1" dirty="0">
                <a:latin typeface="Verdana" pitchFamily="34" charset="0"/>
              </a:rPr>
              <a:t>. Доходный подход к оценке бизнеса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4.5.	Прочие Операционные и Прочие Доходы и Расходы: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типичность и повторяемость;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связь с классификацией активов на операционные и прочие. Недопустимость двойного счета!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4.6.	Финансовые расходы: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существующие на дату оценки и прогнозируемые в будущем расходы;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взаимосвязь с движением Заемного капитала (Долгосрочного долга?).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4.7.	</a:t>
            </a:r>
            <a:r>
              <a:rPr lang="ru-RU" sz="1200" dirty="0" smtClean="0">
                <a:latin typeface="Verdana" pitchFamily="34" charset="0"/>
              </a:rPr>
              <a:t>Способы </a:t>
            </a:r>
            <a:r>
              <a:rPr lang="ru-RU" sz="1200" dirty="0">
                <a:latin typeface="Verdana" pitchFamily="34" charset="0"/>
              </a:rPr>
              <a:t>определения потребности в Рабочем капитале: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рассчитанные нормативы запасов и других составляющих;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нормирование РК на объем производства и реализации продукции;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анализ коэффициентов оборачиваемости Рабочего капитала:</a:t>
            </a:r>
            <a:r>
              <a:rPr lang="en-US" sz="1200" dirty="0">
                <a:latin typeface="Verdana" pitchFamily="34" charset="0"/>
              </a:rPr>
              <a:t> </a:t>
            </a:r>
            <a:r>
              <a:rPr lang="ru-RU" sz="1200" dirty="0">
                <a:latin typeface="Verdana" pitchFamily="34" charset="0"/>
              </a:rPr>
              <a:t>обычно рассматривают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	</a:t>
            </a:r>
            <a:r>
              <a:rPr lang="en-US" sz="1200" dirty="0">
                <a:latin typeface="Verdana" pitchFamily="34" charset="0"/>
              </a:rPr>
              <a:t>WC = Inventory</a:t>
            </a:r>
            <a:r>
              <a:rPr lang="ru-RU" sz="1200" dirty="0">
                <a:latin typeface="Verdana" pitchFamily="34" charset="0"/>
              </a:rPr>
              <a:t> + </a:t>
            </a:r>
            <a:r>
              <a:rPr lang="en-US" sz="1200" dirty="0">
                <a:latin typeface="Verdana" pitchFamily="34" charset="0"/>
              </a:rPr>
              <a:t>Accounts Receivable </a:t>
            </a:r>
            <a:r>
              <a:rPr lang="ru-RU" sz="1200" dirty="0">
                <a:latin typeface="Verdana" pitchFamily="34" charset="0"/>
              </a:rPr>
              <a:t>–</a:t>
            </a:r>
            <a:r>
              <a:rPr lang="en-US" sz="1200" dirty="0">
                <a:latin typeface="Verdana" pitchFamily="34" charset="0"/>
              </a:rPr>
              <a:t> Accounts Payable.</a:t>
            </a:r>
            <a:br>
              <a:rPr lang="en-US" sz="1200" dirty="0">
                <a:latin typeface="Verdana" pitchFamily="34" charset="0"/>
              </a:rPr>
            </a:br>
            <a:r>
              <a:rPr lang="en-US" sz="1100" dirty="0">
                <a:latin typeface="Verdana" pitchFamily="34" charset="0"/>
              </a:rPr>
              <a:t>	</a:t>
            </a:r>
            <a:r>
              <a:rPr lang="ru-RU" sz="1100" dirty="0">
                <a:latin typeface="Verdana" pitchFamily="34" charset="0"/>
              </a:rPr>
              <a:t>Запасы       Дебиторская задолжен.	Кредиторская задолжен.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Соответственно, </a:t>
            </a:r>
            <a:r>
              <a:rPr lang="el-GR" sz="1200" dirty="0">
                <a:latin typeface="Verdana" pitchFamily="34" charset="0"/>
              </a:rPr>
              <a:t>Δ</a:t>
            </a:r>
            <a:r>
              <a:rPr lang="en-US" sz="1200" dirty="0">
                <a:latin typeface="Verdana" pitchFamily="34" charset="0"/>
              </a:rPr>
              <a:t>WC = </a:t>
            </a:r>
            <a:r>
              <a:rPr lang="el-GR" sz="1200" dirty="0">
                <a:latin typeface="Verdana" pitchFamily="34" charset="0"/>
              </a:rPr>
              <a:t>Δ</a:t>
            </a:r>
            <a:r>
              <a:rPr lang="en-US" sz="1200" dirty="0">
                <a:latin typeface="Verdana" pitchFamily="34" charset="0"/>
              </a:rPr>
              <a:t>Inventory</a:t>
            </a:r>
            <a:r>
              <a:rPr lang="ru-RU" sz="1200" dirty="0">
                <a:latin typeface="Verdana" pitchFamily="34" charset="0"/>
              </a:rPr>
              <a:t> + </a:t>
            </a:r>
            <a:r>
              <a:rPr lang="el-GR" sz="1200" dirty="0">
                <a:solidFill>
                  <a:srgbClr val="FF0000"/>
                </a:solidFill>
                <a:latin typeface="Verdana" pitchFamily="34" charset="0"/>
              </a:rPr>
              <a:t>Δ</a:t>
            </a:r>
            <a:r>
              <a:rPr lang="en-US" sz="1200" dirty="0">
                <a:solidFill>
                  <a:srgbClr val="FF0000"/>
                </a:solidFill>
                <a:latin typeface="Verdana" pitchFamily="34" charset="0"/>
              </a:rPr>
              <a:t>Accounts Receivable </a:t>
            </a:r>
            <a:r>
              <a:rPr lang="ru-RU" sz="1200" dirty="0">
                <a:solidFill>
                  <a:srgbClr val="FF0000"/>
                </a:solidFill>
                <a:latin typeface="Verdana" pitchFamily="34" charset="0"/>
              </a:rPr>
              <a:t>–</a:t>
            </a:r>
            <a:r>
              <a:rPr lang="el-GR" sz="1200" dirty="0">
                <a:solidFill>
                  <a:srgbClr val="FF0000"/>
                </a:solidFill>
                <a:latin typeface="Verdana" pitchFamily="34" charset="0"/>
              </a:rPr>
              <a:t> Δ</a:t>
            </a:r>
            <a:r>
              <a:rPr lang="en-US" sz="1200" dirty="0">
                <a:solidFill>
                  <a:srgbClr val="FF0000"/>
                </a:solidFill>
                <a:latin typeface="Verdana" pitchFamily="34" charset="0"/>
              </a:rPr>
              <a:t>Accounts Payable</a:t>
            </a:r>
            <a:r>
              <a:rPr lang="ru-RU" sz="1200" dirty="0">
                <a:latin typeface="Verdana" pitchFamily="34" charset="0"/>
              </a:rPr>
              <a:t>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• </a:t>
            </a:r>
            <a:r>
              <a:rPr lang="ru-RU" sz="1200" dirty="0">
                <a:latin typeface="Verdana" pitchFamily="34" charset="0"/>
              </a:rPr>
              <a:t>информация сайта А. </a:t>
            </a:r>
            <a:r>
              <a:rPr lang="ru-RU" sz="1200" dirty="0" err="1">
                <a:latin typeface="Verdana" pitchFamily="34" charset="0"/>
              </a:rPr>
              <a:t>Дамодарана</a:t>
            </a:r>
            <a:r>
              <a:rPr lang="ru-RU" sz="1200" dirty="0">
                <a:latin typeface="Verdana" pitchFamily="34" charset="0"/>
              </a:rPr>
              <a:t> – </a:t>
            </a:r>
            <a:r>
              <a:rPr lang="en-US" sz="1200" dirty="0">
                <a:latin typeface="Verdana" pitchFamily="34" charset="0"/>
              </a:rPr>
              <a:t>Working Capital Requirements by Industry </a:t>
            </a:r>
            <a:r>
              <a:rPr lang="en-US" sz="1200" dirty="0" smtClean="0">
                <a:latin typeface="Verdana" pitchFamily="34" charset="0"/>
              </a:rPr>
              <a:t>Sector</a:t>
            </a:r>
            <a:r>
              <a:rPr lang="ru-RU" sz="1200" dirty="0" smtClean="0">
                <a:latin typeface="Verdana" pitchFamily="34" charset="0"/>
              </a:rPr>
              <a:t>.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242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1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I</a:t>
            </a:r>
            <a:r>
              <a:rPr lang="en-US" sz="1100" b="1" dirty="0">
                <a:latin typeface="Verdana" pitchFamily="34" charset="0"/>
              </a:rPr>
              <a:t>V</a:t>
            </a:r>
            <a:r>
              <a:rPr lang="ru-RU" sz="1100" b="1" dirty="0">
                <a:latin typeface="Verdana" pitchFamily="34" charset="0"/>
              </a:rPr>
              <a:t>. Доходный подход к оценке бизнеса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4.8</a:t>
            </a:r>
            <a:r>
              <a:rPr lang="ru-RU" sz="1200" dirty="0">
                <a:latin typeface="Verdana" pitchFamily="34" charset="0"/>
              </a:rPr>
              <a:t>.	Капитальные инвестиции </a:t>
            </a:r>
            <a:r>
              <a:rPr lang="en-US" sz="1200" dirty="0" err="1">
                <a:latin typeface="Verdana" pitchFamily="34" charset="0"/>
              </a:rPr>
              <a:t>CapEx</a:t>
            </a:r>
            <a:r>
              <a:rPr lang="en-US" sz="1200" dirty="0">
                <a:latin typeface="Verdana" pitchFamily="34" charset="0"/>
              </a:rPr>
              <a:t> </a:t>
            </a:r>
            <a:r>
              <a:rPr lang="ru-RU" sz="1200" dirty="0">
                <a:latin typeface="Verdana" pitchFamily="34" charset="0"/>
              </a:rPr>
              <a:t>– логика, экономическая целесообразность</a:t>
            </a:r>
            <a:r>
              <a:rPr lang="en-US" sz="1200" dirty="0">
                <a:latin typeface="Verdana" pitchFamily="34" charset="0"/>
              </a:rPr>
              <a:t> </a:t>
            </a:r>
            <a:r>
              <a:rPr lang="ru-RU" sz="1200" dirty="0">
                <a:latin typeface="Verdana" pitchFamily="34" charset="0"/>
              </a:rPr>
              <a:t>и согласованность.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Удобно рассматривать 3 вида </a:t>
            </a:r>
            <a:r>
              <a:rPr lang="en-US" sz="1200" dirty="0" err="1">
                <a:latin typeface="Verdana" pitchFamily="34" charset="0"/>
              </a:rPr>
              <a:t>CapEx</a:t>
            </a:r>
            <a:r>
              <a:rPr lang="ru-RU" sz="1200" dirty="0">
                <a:latin typeface="Verdana" pitchFamily="34" charset="0"/>
              </a:rPr>
              <a:t>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необходимые для сохранения существующих объемов производства продукции в будущем. Сюда также очередь относят часть расходов на ремонт (с последующей капитализацией, «10-процентный рубеж»?);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необходимые для увеличения объемов производства продукции в будущем (например, расходы по приобретению, монтажу, наладке, вводу в эксплуатацию новых основных средств или модернизации существующих);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не влияющие на объемы производства, но необходимые с точки зрения соблюдения требований существующей нормативной базы (экология, охрана труда…), а потому – и с точки зрения принципа НЭИ.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Прямой прогноз, исходя из проанализированных потребностей компании, либо прогнозный расчет на основе норм амортизационных </a:t>
            </a:r>
            <a:r>
              <a:rPr lang="ru-RU" sz="1200" dirty="0" smtClean="0">
                <a:latin typeface="Verdana" pitchFamily="34" charset="0"/>
              </a:rPr>
              <a:t>отчислений (как более упрощенный и при оценке активов).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Необходимо помнить, что осуществление </a:t>
            </a:r>
            <a:r>
              <a:rPr lang="en-US" sz="1200" dirty="0" err="1">
                <a:latin typeface="Verdana" pitchFamily="34" charset="0"/>
              </a:rPr>
              <a:t>CapEx</a:t>
            </a:r>
            <a:r>
              <a:rPr lang="ru-RU" sz="1200" dirty="0">
                <a:latin typeface="Verdana" pitchFamily="34" charset="0"/>
              </a:rPr>
              <a:t> увеличивает остаточную стоимость соответствующей группы основных средств</a:t>
            </a:r>
            <a:r>
              <a:rPr lang="en-US" sz="1200" dirty="0">
                <a:latin typeface="Verdana" pitchFamily="34" charset="0"/>
              </a:rPr>
              <a:t> </a:t>
            </a:r>
            <a:r>
              <a:rPr lang="ru-RU" sz="1200" dirty="0">
                <a:latin typeface="Verdana" pitchFamily="34" charset="0"/>
              </a:rPr>
              <a:t>в учете, поэтому меняется и база для прогноза амортизации</a:t>
            </a:r>
            <a:r>
              <a:rPr lang="ru-RU" sz="1200" dirty="0" smtClean="0">
                <a:latin typeface="Verdana" pitchFamily="34" charset="0"/>
              </a:rPr>
              <a:t>.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6256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44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I</a:t>
            </a:r>
            <a:r>
              <a:rPr lang="en-US" sz="1100" b="1" dirty="0">
                <a:latin typeface="Verdana" pitchFamily="34" charset="0"/>
              </a:rPr>
              <a:t>V</a:t>
            </a:r>
            <a:r>
              <a:rPr lang="ru-RU" sz="1100" b="1" dirty="0">
                <a:latin typeface="Verdana" pitchFamily="34" charset="0"/>
              </a:rPr>
              <a:t>. Доходный подход к оценке бизнеса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4.9.	Прогноз изменения суммы Заемного капитала. Две составляющих: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прогноз возврата существующих кредитов (погашения выпущенных облигаций). На основании графика обслуживания существующих кредитов;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прогноз привлечения заемного капитала в течение периода прогнозирования (если получение предполагаемых доходов это предусматривает).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В последнем случае: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	анализ принципиальной возможности привлечения займов компанией;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	прогноз периодических расходов, связанных с обслуживанием займов, и анализ возможности обслуживания долга за счет доходов от операционной деятельности;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	обычно база – типичная рыночная процентная ставке для таких заемщиков на соответствующем рынке заемного капитала, либо условия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будущего кредитного договор компании.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Отдельно </a:t>
            </a:r>
            <a:r>
              <a:rPr lang="ru-RU" sz="1200" dirty="0">
                <a:latin typeface="Verdana" pitchFamily="34" charset="0"/>
              </a:rPr>
              <a:t>прогнозируются величины: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погашение основной суммы (из свободного денежного потока) и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оплата процентов за пользование заемным капиталом (финансовые расходы, уменьшающие прибыль к налогообложению).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1959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8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defTabSz="360363" eaLnBrk="1" hangingPunct="1">
              <a:spcBef>
                <a:spcPts val="800"/>
              </a:spcBef>
              <a:buNone/>
              <a:defRPr/>
            </a:pPr>
            <a:r>
              <a:rPr lang="ru-RU" sz="1100" b="1" dirty="0">
                <a:latin typeface="Verdana" pitchFamily="34" charset="0"/>
              </a:rPr>
              <a:t>I</a:t>
            </a:r>
            <a:r>
              <a:rPr lang="en-US" sz="1100" b="1" dirty="0">
                <a:latin typeface="Verdana" pitchFamily="34" charset="0"/>
              </a:rPr>
              <a:t>V</a:t>
            </a:r>
            <a:r>
              <a:rPr lang="ru-RU" sz="1100" b="1" dirty="0">
                <a:latin typeface="Verdana" pitchFamily="34" charset="0"/>
              </a:rPr>
              <a:t>. Доходный подход к оценке бизнеса</a:t>
            </a: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 smtClean="0">
                <a:solidFill>
                  <a:srgbClr val="003300"/>
                </a:solidFill>
                <a:latin typeface="Verdana" pitchFamily="34" charset="0"/>
              </a:rPr>
              <a:t>4.9. </a:t>
            </a:r>
            <a:r>
              <a:rPr lang="en-US" sz="1200" i="1" dirty="0">
                <a:solidFill>
                  <a:srgbClr val="003300"/>
                </a:solidFill>
                <a:latin typeface="Verdana" pitchFamily="34" charset="0"/>
              </a:rPr>
              <a:t>The Value of Nothing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 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[19]</a:t>
            </a:r>
            <a:r>
              <a:rPr lang="uk-UA" sz="1200" dirty="0">
                <a:solidFill>
                  <a:srgbClr val="003300"/>
                </a:solidFill>
                <a:latin typeface="Verdana" pitchFamily="34" charset="0"/>
              </a:rPr>
              <a:t>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п</a:t>
            </a:r>
            <a:r>
              <a:rPr lang="ru-RU" sz="1200" dirty="0" smtClean="0">
                <a:latin typeface="Verdana" pitchFamily="34" charset="0"/>
              </a:rPr>
              <a:t>оследние годы даже в практике развитых стран распространено искажение прибыли в угоду менеджменту, собственникам или интересам групп компаний;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</a:t>
            </a:r>
            <a:r>
              <a:rPr lang="ru-RU" sz="1200" dirty="0" smtClean="0">
                <a:latin typeface="Verdana" pitchFamily="34" charset="0"/>
              </a:rPr>
              <a:t>объективно существуют проблемы </a:t>
            </a:r>
            <a:r>
              <a:rPr lang="ru-RU" sz="1200" dirty="0">
                <a:latin typeface="Verdana" pitchFamily="34" charset="0"/>
              </a:rPr>
              <a:t>прогнозирования потоков вновь созданных </a:t>
            </a:r>
            <a:r>
              <a:rPr lang="ru-RU" sz="1200" dirty="0" smtClean="0">
                <a:latin typeface="Verdana" pitchFamily="34" charset="0"/>
              </a:rPr>
              <a:t>компаний;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</a:t>
            </a:r>
            <a:r>
              <a:rPr lang="ru-RU" sz="1200" dirty="0" smtClean="0">
                <a:latin typeface="Verdana" pitchFamily="34" charset="0"/>
              </a:rPr>
              <a:t>компании</a:t>
            </a:r>
            <a:r>
              <a:rPr lang="ru-RU" sz="1200" dirty="0">
                <a:latin typeface="Verdana" pitchFamily="34" charset="0"/>
              </a:rPr>
              <a:t>, нуждающиеся в значительном финансировании для осуществления </a:t>
            </a:r>
            <a:r>
              <a:rPr lang="en-US" sz="1200" dirty="0" err="1" smtClean="0">
                <a:latin typeface="Verdana" pitchFamily="34" charset="0"/>
              </a:rPr>
              <a:t>CapEx</a:t>
            </a:r>
            <a:r>
              <a:rPr lang="ru-RU" sz="1200" dirty="0" smtClean="0">
                <a:latin typeface="Verdana" pitchFamily="34" charset="0"/>
              </a:rPr>
              <a:t>, </a:t>
            </a:r>
            <a:r>
              <a:rPr lang="ru-RU" sz="1200" dirty="0">
                <a:latin typeface="Verdana" pitchFamily="34" charset="0"/>
              </a:rPr>
              <a:t>требуют дополнительного анализа возможности получения этого финансирования </a:t>
            </a:r>
            <a:r>
              <a:rPr lang="ru-RU" sz="1200" dirty="0" smtClean="0">
                <a:latin typeface="Verdana" pitchFamily="34" charset="0"/>
              </a:rPr>
              <a:t>(отражение точки </a:t>
            </a:r>
            <a:r>
              <a:rPr lang="ru-RU" sz="1200" dirty="0">
                <a:latin typeface="Verdana" pitchFamily="34" charset="0"/>
              </a:rPr>
              <a:t>зрения банков</a:t>
            </a:r>
            <a:r>
              <a:rPr lang="ru-RU" sz="1200" dirty="0" smtClean="0">
                <a:latin typeface="Verdana" pitchFamily="34" charset="0"/>
              </a:rPr>
              <a:t>);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</a:t>
            </a:r>
            <a:r>
              <a:rPr lang="ru-RU" sz="1200" dirty="0" smtClean="0">
                <a:latin typeface="Verdana" pitchFamily="34" charset="0"/>
              </a:rPr>
              <a:t>«</a:t>
            </a:r>
            <a:r>
              <a:rPr lang="ru-RU" sz="1200" dirty="0">
                <a:latin typeface="Verdana" pitchFamily="34" charset="0"/>
              </a:rPr>
              <a:t>Закон Кинга» (</a:t>
            </a:r>
            <a:r>
              <a:rPr lang="ru-RU" sz="1200" dirty="0" err="1">
                <a:latin typeface="Verdana" pitchFamily="34" charset="0"/>
              </a:rPr>
              <a:t>King</a:t>
            </a:r>
            <a:r>
              <a:rPr lang="ru-RU" sz="1200" dirty="0">
                <a:latin typeface="Verdana" pitchFamily="34" charset="0"/>
              </a:rPr>
              <a:t>, 2002): «Не бывает постоянных издержек; все издержки переменные» (зарплата, аренда, амортизация</a:t>
            </a:r>
            <a:r>
              <a:rPr lang="ru-RU" sz="1200" dirty="0" smtClean="0">
                <a:latin typeface="Verdana" pitchFamily="34" charset="0"/>
              </a:rPr>
              <a:t>);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</a:t>
            </a:r>
            <a:r>
              <a:rPr lang="ru-RU" sz="1200" dirty="0" smtClean="0">
                <a:latin typeface="Verdana" pitchFamily="34" charset="0"/>
              </a:rPr>
              <a:t>риск-неопределенность</a:t>
            </a:r>
            <a:r>
              <a:rPr lang="ru-RU" sz="1200" dirty="0">
                <a:latin typeface="Verdana" pitchFamily="34" charset="0"/>
              </a:rPr>
              <a:t>. </a:t>
            </a:r>
            <a:r>
              <a:rPr lang="ru-RU" sz="1200" dirty="0" smtClean="0">
                <a:latin typeface="Verdana" pitchFamily="34" charset="0"/>
              </a:rPr>
              <a:t>«Анализ </a:t>
            </a:r>
            <a:r>
              <a:rPr lang="ru-RU" sz="1200" dirty="0">
                <a:latin typeface="Verdana" pitchFamily="34" charset="0"/>
              </a:rPr>
              <a:t>чувствительности предположений и допущений, оказывающих наиболее сильное влияние на прогноз потоков, не помогает определить степень обоснованности данных предположений и </a:t>
            </a:r>
            <a:r>
              <a:rPr lang="ru-RU" sz="1200" dirty="0" smtClean="0">
                <a:latin typeface="Verdana" pitchFamily="34" charset="0"/>
              </a:rPr>
              <a:t>допущений». Кроме того, на </a:t>
            </a:r>
            <a:r>
              <a:rPr lang="ru-RU" sz="1200" dirty="0">
                <a:latin typeface="Verdana" pitchFamily="34" charset="0"/>
              </a:rPr>
              <a:t>практике крайне маловероятно, чтобы одни и те же изменения одного и того же параметра повторялись из года в год (</a:t>
            </a:r>
            <a:r>
              <a:rPr lang="ru-RU" sz="1200" dirty="0" err="1">
                <a:latin typeface="Verdana" pitchFamily="34" charset="0"/>
              </a:rPr>
              <a:t>Gregory</a:t>
            </a:r>
            <a:r>
              <a:rPr lang="ru-RU" sz="1200" dirty="0">
                <a:latin typeface="Verdana" pitchFamily="34" charset="0"/>
              </a:rPr>
              <a:t>, 1999). </a:t>
            </a:r>
            <a:r>
              <a:rPr lang="ru-RU" sz="1200" dirty="0" smtClean="0">
                <a:latin typeface="Verdana" pitchFamily="34" charset="0"/>
              </a:rPr>
              <a:t>Наконец, объективно </a:t>
            </a:r>
            <a:r>
              <a:rPr lang="ru-RU" sz="1200" dirty="0">
                <a:latin typeface="Verdana" pitchFamily="34" charset="0"/>
              </a:rPr>
              <a:t>ряд параметров тесно связаны друг с другом (цена, спрос, инфляция</a:t>
            </a:r>
            <a:r>
              <a:rPr lang="ru-RU" sz="1200" dirty="0" smtClean="0">
                <a:latin typeface="Verdana" pitchFamily="34" charset="0"/>
              </a:rPr>
              <a:t>…);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• «</a:t>
            </a:r>
            <a:r>
              <a:rPr lang="ru-RU" sz="1200" dirty="0">
                <a:latin typeface="Verdana" pitchFamily="34" charset="0"/>
              </a:rPr>
              <a:t>Для борьбы с неопределенностью следует использовать вероятностные сценарии</a:t>
            </a:r>
            <a:r>
              <a:rPr lang="ru-RU" sz="1200" dirty="0" smtClean="0">
                <a:latin typeface="Verdana" pitchFamily="34" charset="0"/>
              </a:rPr>
              <a:t>».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4717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8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I. Бизнес как объект оценки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2.4</a:t>
            </a:r>
            <a:r>
              <a:rPr lang="ru-RU" sz="1200" dirty="0">
                <a:latin typeface="Verdana" pitchFamily="34" charset="0"/>
              </a:rPr>
              <a:t>.	Имущественный (затратный) подход применим в случаях: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бизнес на ранней стадии (</a:t>
            </a:r>
            <a:r>
              <a:rPr lang="en-US" sz="1200" dirty="0">
                <a:latin typeface="Verdana" pitchFamily="34" charset="0"/>
              </a:rPr>
              <a:t>startup)</a:t>
            </a:r>
            <a:r>
              <a:rPr lang="ru-RU" sz="1200" dirty="0" smtClean="0">
                <a:latin typeface="Verdana" pitchFamily="34" charset="0"/>
              </a:rPr>
              <a:t>; </a:t>
            </a:r>
            <a:r>
              <a:rPr lang="ru-RU" sz="1200" dirty="0">
                <a:latin typeface="Verdana" pitchFamily="34" charset="0"/>
              </a:rPr>
              <a:t>или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бизнес является инвестиционной или холдинговой компанией; или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бизнес не является действующим (эффективно действующим) предприятием.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2.5</a:t>
            </a:r>
            <a:r>
              <a:rPr lang="ru-RU" sz="1200" dirty="0">
                <a:latin typeface="Verdana" pitchFamily="34" charset="0"/>
              </a:rPr>
              <a:t>.	Анализ прав собственности на объект оценки: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учет всех прав, привилегий, условий и ограничений, связанных с правом собственности (устав, учредительный договор, договора о совместной деятельности, соглашения между акционерами, прочие «корпоративные документы»);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отличие прав и обязательств, связанных с оцениваемым интересом, от прав и обязательств, связанных с конкретным акционером (собственником);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рассмотрение всех прав и преимуществ, связанных с оцениваемым бизнесом или интересами в нем (преференции различных видов акций; премии за контроль и дисконты на отсутствие контроля).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2.6</a:t>
            </a:r>
            <a:r>
              <a:rPr lang="ru-RU" sz="1200" dirty="0">
                <a:latin typeface="Verdana" pitchFamily="34" charset="0"/>
              </a:rPr>
              <a:t>.	Внутренняя коммерческая информация бизнеса: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уровень достоверности и интерпретация информации руководства бизнеса;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учет исторической финансовой информации и ее изменчивость.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014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7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lvl="0" indent="-358775" algn="r" defTabSz="360363" eaLnBrk="1" hangingPunct="1">
              <a:spcBef>
                <a:spcPts val="800"/>
              </a:spcBef>
              <a:buClr>
                <a:srgbClr val="CCCCCC"/>
              </a:buClr>
              <a:buNone/>
              <a:defRPr/>
            </a:pPr>
            <a:r>
              <a:rPr lang="ru-RU" sz="1100" b="1" dirty="0">
                <a:solidFill>
                  <a:srgbClr val="003300"/>
                </a:solidFill>
                <a:latin typeface="Verdana" pitchFamily="34" charset="0"/>
              </a:rPr>
              <a:t>I</a:t>
            </a:r>
            <a:r>
              <a:rPr lang="en-US" sz="1100" b="1" dirty="0">
                <a:solidFill>
                  <a:srgbClr val="003300"/>
                </a:solidFill>
                <a:latin typeface="Verdana" pitchFamily="34" charset="0"/>
              </a:rPr>
              <a:t>V</a:t>
            </a:r>
            <a:r>
              <a:rPr lang="ru-RU" sz="1100" b="1" dirty="0">
                <a:solidFill>
                  <a:srgbClr val="003300"/>
                </a:solidFill>
                <a:latin typeface="Verdana" pitchFamily="34" charset="0"/>
              </a:rPr>
              <a:t>. Доходный подход к оценке бизнеса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5</a:t>
            </a:r>
            <a:r>
              <a:rPr lang="ru-RU" sz="1200" dirty="0">
                <a:latin typeface="Verdana" pitchFamily="34" charset="0"/>
              </a:rPr>
              <a:t>.	Построение ставки дисконтирования.</a:t>
            </a:r>
            <a:endParaRPr lang="en-US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en-US" sz="1200" dirty="0">
                <a:latin typeface="Verdana" pitchFamily="34" charset="0"/>
              </a:rPr>
              <a:t>5</a:t>
            </a:r>
            <a:r>
              <a:rPr lang="ru-RU" sz="1200" dirty="0">
                <a:latin typeface="Verdana" pitchFamily="34" charset="0"/>
              </a:rPr>
              <a:t>.1.	Природа ставки дисконтирования. Норма прибыли (отдачи), которая НЕ учитывает (не описывает) возврат основной суммы инвестированного капитала</a:t>
            </a:r>
            <a:r>
              <a:rPr lang="en-US" sz="1200" dirty="0">
                <a:latin typeface="Verdana" pitchFamily="34" charset="0"/>
              </a:rPr>
              <a:t>: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i="1" dirty="0">
                <a:latin typeface="Verdana" pitchFamily="34" charset="0"/>
              </a:rPr>
              <a:t>	</a:t>
            </a:r>
            <a:r>
              <a:rPr lang="en-US" sz="1400" i="1" dirty="0">
                <a:latin typeface="Verdana" pitchFamily="34" charset="0"/>
              </a:rPr>
              <a:t>R = Y ± </a:t>
            </a:r>
            <a:r>
              <a:rPr lang="el-GR" sz="1400" i="1" dirty="0">
                <a:latin typeface="Verdana" pitchFamily="34" charset="0"/>
              </a:rPr>
              <a:t>Δ</a:t>
            </a:r>
            <a:r>
              <a:rPr lang="en-US" sz="1200" i="1" dirty="0">
                <a:latin typeface="Verdana" pitchFamily="34" charset="0"/>
              </a:rPr>
              <a:t>.</a:t>
            </a:r>
            <a:endParaRPr lang="ru-RU" sz="1200" i="1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err="1">
                <a:latin typeface="Verdana" pitchFamily="34" charset="0"/>
              </a:rPr>
              <a:t>Т.о</a:t>
            </a:r>
            <a:r>
              <a:rPr lang="ru-RU" sz="1200" dirty="0">
                <a:latin typeface="Verdana" pitchFamily="34" charset="0"/>
              </a:rPr>
              <a:t>., </a:t>
            </a:r>
            <a:r>
              <a:rPr lang="en-US" sz="1200" dirty="0">
                <a:latin typeface="Verdana" pitchFamily="34" charset="0"/>
              </a:rPr>
              <a:t>R </a:t>
            </a:r>
            <a:r>
              <a:rPr lang="ru-RU" sz="1200" dirty="0">
                <a:latin typeface="Verdana" pitchFamily="34" charset="0"/>
              </a:rPr>
              <a:t>как ставка капитализации учитывает (описывает) и доход на основную сумму инвестированного в объект капитала, так и возврат основной суммы инвестированного капитала.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В то же время ставка дисконтирования – характеристика риска, связанного с инвестициями, и компенсации этого риска с точки зрения инвестора.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Другими словами, ставка дисконтирования – минимальная норма отдачи на капитал, которую инвестор посчитает достаточной компенсацией уровня риска, связанного с инвестированием капитала в данную компанию.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При этом очевидно, что ставка дисконтирования зависит: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как от характеристик объекта, в который инвестируются средства,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так и от представлений инвестора об уровне риска и о соответствующей компенсации в виде дополнительной нормы прибыли (отдачи) на капитал.</a:t>
            </a:r>
            <a:endParaRPr lang="en-US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Синонимы: стоимость капитала; затраты на капитал; альтернативные издержки привлечения капитала</a:t>
            </a:r>
            <a:r>
              <a:rPr lang="ru-RU" sz="1200" dirty="0" smtClean="0">
                <a:latin typeface="Verdana" pitchFamily="34" charset="0"/>
              </a:rPr>
              <a:t>.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087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51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79613" y="1285875"/>
                <a:ext cx="6737350" cy="5000625"/>
              </a:xfrm>
            </p:spPr>
            <p:txBody>
              <a:bodyPr/>
              <a:lstStyle/>
              <a:p>
                <a:pPr marL="358775" indent="-358775" algn="r" eaLnBrk="1" hangingPunct="1">
                  <a:spcBef>
                    <a:spcPts val="800"/>
                  </a:spcBef>
                  <a:buNone/>
                </a:pPr>
                <a:r>
                  <a:rPr lang="ru-RU" sz="1100" b="1" dirty="0">
                    <a:latin typeface="Verdana" pitchFamily="34" charset="0"/>
                  </a:rPr>
                  <a:t>IV. Доходный подход к оценке бизнеса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5.2.	Методы, описанные в литературе: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• метод суммирования (кумулятивного построения, </a:t>
                </a:r>
                <a:r>
                  <a:rPr lang="en-US" sz="1200" dirty="0">
                    <a:latin typeface="Verdana" pitchFamily="34" charset="0"/>
                  </a:rPr>
                  <a:t>Build Up Method</a:t>
                </a:r>
                <a:r>
                  <a:rPr lang="ru-RU" sz="1200" dirty="0">
                    <a:latin typeface="Verdana" pitchFamily="34" charset="0"/>
                  </a:rPr>
                  <a:t>);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• метод оценки долгосрочных активов (</a:t>
                </a:r>
                <a:r>
                  <a:rPr lang="en-US" sz="1200" dirty="0">
                    <a:latin typeface="Verdana" pitchFamily="34" charset="0"/>
                  </a:rPr>
                  <a:t>Capital Asset Pricing Model</a:t>
                </a:r>
                <a:r>
                  <a:rPr lang="ru-RU" sz="1200" dirty="0">
                    <a:latin typeface="Verdana" pitchFamily="34" charset="0"/>
                  </a:rPr>
                  <a:t>, </a:t>
                </a:r>
                <a:r>
                  <a:rPr lang="en-US" sz="1200" dirty="0">
                    <a:latin typeface="Verdana" pitchFamily="34" charset="0"/>
                  </a:rPr>
                  <a:t>CAPM)</a:t>
                </a:r>
                <a:r>
                  <a:rPr lang="ru-RU" sz="1200" dirty="0">
                    <a:latin typeface="Verdana" pitchFamily="34" charset="0"/>
                  </a:rPr>
                  <a:t>;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• метод средневзвешенной стоимости капитала (</a:t>
                </a:r>
                <a:r>
                  <a:rPr lang="en-US" sz="1200" dirty="0">
                    <a:latin typeface="Verdana" pitchFamily="34" charset="0"/>
                  </a:rPr>
                  <a:t>Weighted Average Cost of Capital</a:t>
                </a:r>
                <a:r>
                  <a:rPr lang="ru-RU" sz="1200" dirty="0">
                    <a:latin typeface="Verdana" pitchFamily="34" charset="0"/>
                  </a:rPr>
                  <a:t>, </a:t>
                </a:r>
                <a:r>
                  <a:rPr lang="en-US" sz="1200" dirty="0">
                    <a:latin typeface="Verdana" pitchFamily="34" charset="0"/>
                  </a:rPr>
                  <a:t>WACC</a:t>
                </a:r>
                <a:r>
                  <a:rPr lang="ru-RU" sz="1200" dirty="0">
                    <a:latin typeface="Verdana" pitchFamily="34" charset="0"/>
                  </a:rPr>
                  <a:t>);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• модель арбитражного ценообразования (</a:t>
                </a:r>
                <a:r>
                  <a:rPr lang="en-US" sz="1200" dirty="0">
                    <a:latin typeface="Verdana" pitchFamily="34" charset="0"/>
                  </a:rPr>
                  <a:t>Arbitrage Pricing Model</a:t>
                </a:r>
                <a:r>
                  <a:rPr lang="ru-RU" sz="1200" dirty="0">
                    <a:latin typeface="Verdana" pitchFamily="34" charset="0"/>
                  </a:rPr>
                  <a:t>, </a:t>
                </a:r>
                <a:r>
                  <a:rPr lang="en-US" sz="1200" dirty="0">
                    <a:latin typeface="Verdana" pitchFamily="34" charset="0"/>
                  </a:rPr>
                  <a:t>APM)</a:t>
                </a:r>
                <a:r>
                  <a:rPr lang="ru-RU" sz="1200" dirty="0">
                    <a:latin typeface="Verdana" pitchFamily="34" charset="0"/>
                  </a:rPr>
                  <a:t>;</a:t>
                </a:r>
                <a:endParaRPr lang="en-US" sz="1200" dirty="0"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• другие многофакторные модели.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5.3.	Метод оценки долгосрочных активов (</a:t>
                </a:r>
                <a:r>
                  <a:rPr lang="en-US" sz="1200" dirty="0">
                    <a:latin typeface="Verdana" pitchFamily="34" charset="0"/>
                  </a:rPr>
                  <a:t>CAPM)</a:t>
                </a:r>
                <a:r>
                  <a:rPr lang="ru-RU" sz="1200" dirty="0">
                    <a:latin typeface="Verdana" pitchFamily="34" charset="0"/>
                  </a:rPr>
                  <a:t>: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• У. Шарп</a:t>
                </a:r>
                <a:r>
                  <a:rPr lang="en-US" sz="1200" dirty="0">
                    <a:latin typeface="Verdana" pitchFamily="34" charset="0"/>
                  </a:rPr>
                  <a:t> </a:t>
                </a:r>
                <a:r>
                  <a:rPr lang="en-US" sz="1200" dirty="0" smtClean="0">
                    <a:latin typeface="Verdana" pitchFamily="34" charset="0"/>
                  </a:rPr>
                  <a:t>‘64</a:t>
                </a:r>
                <a:r>
                  <a:rPr lang="en-US" sz="1200" dirty="0">
                    <a:latin typeface="Verdana" pitchFamily="34" charset="0"/>
                  </a:rPr>
                  <a:t>, </a:t>
                </a:r>
                <a:r>
                  <a:rPr lang="ru-RU" sz="1200" dirty="0">
                    <a:latin typeface="Verdana" pitchFamily="34" charset="0"/>
                  </a:rPr>
                  <a:t>Дж. </a:t>
                </a:r>
                <a:r>
                  <a:rPr lang="ru-RU" sz="1200" dirty="0" err="1">
                    <a:latin typeface="Verdana" pitchFamily="34" charset="0"/>
                  </a:rPr>
                  <a:t>Литнер</a:t>
                </a:r>
                <a:r>
                  <a:rPr lang="ru-RU" sz="1200" dirty="0">
                    <a:latin typeface="Verdana" pitchFamily="34" charset="0"/>
                  </a:rPr>
                  <a:t> </a:t>
                </a:r>
                <a:r>
                  <a:rPr lang="en-US" sz="1200" dirty="0" smtClean="0">
                    <a:latin typeface="Verdana" pitchFamily="34" charset="0"/>
                  </a:rPr>
                  <a:t>‘</a:t>
                </a:r>
                <a:r>
                  <a:rPr lang="uk-UA" sz="1200" dirty="0" smtClean="0">
                    <a:latin typeface="Verdana" pitchFamily="34" charset="0"/>
                  </a:rPr>
                  <a:t>65 </a:t>
                </a:r>
                <a:r>
                  <a:rPr lang="ru-RU" sz="1200" dirty="0">
                    <a:latin typeface="Verdana" pitchFamily="34" charset="0"/>
                  </a:rPr>
                  <a:t>для</a:t>
                </a:r>
                <a:r>
                  <a:rPr lang="en-US" sz="1200" dirty="0">
                    <a:latin typeface="Verdana" pitchFamily="34" charset="0"/>
                  </a:rPr>
                  <a:t/>
                </a:r>
                <a:br>
                  <a:rPr lang="en-US" sz="1200" dirty="0">
                    <a:latin typeface="Verdana" pitchFamily="34" charset="0"/>
                  </a:rPr>
                </a:br>
                <a:r>
                  <a:rPr lang="ru-RU" sz="1200" dirty="0">
                    <a:latin typeface="Verdana" pitchFamily="34" charset="0"/>
                  </a:rPr>
                  <a:t>конкретной компании</a:t>
                </a:r>
                <a:r>
                  <a:rPr lang="en-US" sz="1200" dirty="0">
                    <a:latin typeface="Verdana" pitchFamily="34" charset="0"/>
                  </a:rPr>
                  <a:t/>
                </a:r>
                <a:br>
                  <a:rPr lang="en-US" sz="1200" dirty="0">
                    <a:latin typeface="Verdana" pitchFamily="34" charset="0"/>
                  </a:rPr>
                </a:br>
                <a:r>
                  <a:rPr lang="ru-RU" sz="1200" dirty="0">
                    <a:latin typeface="Verdana" pitchFamily="34" charset="0"/>
                  </a:rPr>
                  <a:t>(акционерного общества) </a:t>
                </a:r>
                <a:r>
                  <a:rPr lang="uk-UA" sz="1200" dirty="0">
                    <a:latin typeface="Verdana" pitchFamily="34" charset="0"/>
                  </a:rPr>
                  <a:t>– 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uk-UA" sz="1200" dirty="0">
                    <a:latin typeface="Verdana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𝐶𝐴𝑃𝑀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×</m:t>
                    </m:r>
                    <m:bar>
                      <m:barPr>
                        <m:pos m:val="top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bar>
                    <m:r>
                      <a:rPr lang="ru-RU" sz="1800" i="1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endParaRPr lang="ru-RU" sz="1400" dirty="0"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400" dirty="0"/>
                  <a:t>	</a:t>
                </a:r>
                <a14:m>
                  <m:oMath xmlns:m="http://schemas.openxmlformats.org/officeDocument/2006/math">
                    <m:r>
                      <a:rPr lang="ru-RU" sz="18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𝐸𝑅𝑃</m:t>
                    </m:r>
                  </m:oMath>
                </a14:m>
                <a:endParaRPr lang="ru-RU" sz="1400" dirty="0"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endParaRPr lang="ru-RU" sz="1400" dirty="0"/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endParaRPr lang="ru-RU" sz="1200" dirty="0"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endParaRPr lang="ru-RU" sz="1200" dirty="0"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endParaRPr lang="ru-RU" sz="1200" dirty="0">
                  <a:solidFill>
                    <a:srgbClr val="003300"/>
                  </a:solidFill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307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79613" y="1285875"/>
                <a:ext cx="6737350" cy="5000625"/>
              </a:xfrm>
              <a:blipFill rotWithShape="0">
                <a:blip r:embed="rId6"/>
                <a:stretch>
                  <a:fillRect l="-90" r="-8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831198"/>
              </p:ext>
            </p:extLst>
          </p:nvPr>
        </p:nvGraphicFramePr>
        <p:xfrm>
          <a:off x="5494276" y="3645024"/>
          <a:ext cx="338437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0226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75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79613" y="1285875"/>
                <a:ext cx="6737350" cy="5000625"/>
              </a:xfrm>
            </p:spPr>
            <p:txBody>
              <a:bodyPr/>
              <a:lstStyle/>
              <a:p>
                <a:pPr marL="358775" indent="-358775" algn="r" eaLnBrk="1" hangingPunct="1">
                  <a:spcBef>
                    <a:spcPts val="800"/>
                  </a:spcBef>
                  <a:buNone/>
                </a:pPr>
                <a:r>
                  <a:rPr lang="ru-RU" sz="1100" b="1" dirty="0">
                    <a:latin typeface="Verdana" pitchFamily="34" charset="0"/>
                  </a:rPr>
                  <a:t>IV. Доходный подход к оценке бизнеса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• позднее более общий и практический вид </a:t>
                </a:r>
                <a:r>
                  <a:rPr lang="uk-UA" sz="1200" dirty="0">
                    <a:latin typeface="Verdana" pitchFamily="34" charset="0"/>
                  </a:rPr>
                  <a:t>– </a:t>
                </a:r>
                <a:r>
                  <a:rPr lang="el-GR" sz="1200" i="1" dirty="0">
                    <a:latin typeface="Verdana" pitchFamily="34" charset="0"/>
                  </a:rPr>
                  <a:t>β</a:t>
                </a:r>
                <a:r>
                  <a:rPr lang="ru-RU" sz="1200" dirty="0">
                    <a:latin typeface="Verdana" pitchFamily="34" charset="0"/>
                  </a:rPr>
                  <a:t> как отраслевая характеристика:</a:t>
                </a:r>
                <a:endParaRPr lang="uk-UA" sz="1200" dirty="0"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en-US" sz="1200" dirty="0">
                    <a:latin typeface="Verdana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𝐶𝐴𝑃𝑀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𝐸𝑅𝑃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𝐶𝑃𝑅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𝐶𝑆𝑅𝑃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𝑆𝑃</m:t>
                    </m:r>
                  </m:oMath>
                </a14:m>
                <a:endParaRPr lang="ru-RU" sz="1200" dirty="0"/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en-US" sz="1000" dirty="0">
                    <a:latin typeface="Verdana" pitchFamily="34" charset="0"/>
                  </a:rPr>
                  <a:t>			 </a:t>
                </a:r>
                <a:r>
                  <a:rPr lang="ru-RU" sz="1000" dirty="0">
                    <a:latin typeface="Verdana" pitchFamily="34" charset="0"/>
                  </a:rPr>
                  <a:t>              </a:t>
                </a:r>
                <a:r>
                  <a:rPr lang="en-US" sz="1000" dirty="0">
                    <a:latin typeface="Verdana" pitchFamily="34" charset="0"/>
                  </a:rPr>
                  <a:t>       Country  </a:t>
                </a:r>
                <a:r>
                  <a:rPr lang="ru-RU" sz="1000" dirty="0">
                    <a:latin typeface="Verdana" pitchFamily="34" charset="0"/>
                  </a:rPr>
                  <a:t>     </a:t>
                </a:r>
                <a:r>
                  <a:rPr lang="en-US" sz="1000" dirty="0">
                    <a:latin typeface="Verdana" pitchFamily="34" charset="0"/>
                  </a:rPr>
                  <a:t>Company   </a:t>
                </a:r>
                <a:r>
                  <a:rPr lang="ru-RU" sz="1000" dirty="0">
                    <a:latin typeface="Verdana" pitchFamily="34" charset="0"/>
                  </a:rPr>
                  <a:t> </a:t>
                </a:r>
                <a:r>
                  <a:rPr lang="en-US" sz="1000" dirty="0">
                    <a:latin typeface="Verdana" pitchFamily="34" charset="0"/>
                  </a:rPr>
                  <a:t>  </a:t>
                </a:r>
                <a:r>
                  <a:rPr lang="ru-RU" sz="1000" dirty="0">
                    <a:latin typeface="Verdana" pitchFamily="34" charset="0"/>
                  </a:rPr>
                  <a:t> </a:t>
                </a:r>
                <a:r>
                  <a:rPr lang="en-US" sz="1000" dirty="0">
                    <a:latin typeface="Verdana" pitchFamily="34" charset="0"/>
                  </a:rPr>
                  <a:t>Size</a:t>
                </a:r>
                <a:br>
                  <a:rPr lang="en-US" sz="1000" dirty="0">
                    <a:latin typeface="Verdana" pitchFamily="34" charset="0"/>
                  </a:rPr>
                </a:br>
                <a:r>
                  <a:rPr lang="en-US" sz="1000" dirty="0">
                    <a:latin typeface="Verdana" pitchFamily="34" charset="0"/>
                  </a:rPr>
                  <a:t>		           </a:t>
                </a:r>
                <a:r>
                  <a:rPr lang="ru-RU" sz="1000" dirty="0">
                    <a:latin typeface="Verdana" pitchFamily="34" charset="0"/>
                  </a:rPr>
                  <a:t>             </a:t>
                </a:r>
                <a:r>
                  <a:rPr lang="en-US" sz="1000" dirty="0" err="1">
                    <a:latin typeface="Verdana" pitchFamily="34" charset="0"/>
                  </a:rPr>
                  <a:t>Risc</a:t>
                </a:r>
                <a:r>
                  <a:rPr lang="en-US" sz="1000" dirty="0">
                    <a:latin typeface="Verdana" pitchFamily="34" charset="0"/>
                  </a:rPr>
                  <a:t>	Specific    </a:t>
                </a:r>
                <a:r>
                  <a:rPr lang="ru-RU" sz="1000" dirty="0">
                    <a:latin typeface="Verdana" pitchFamily="34" charset="0"/>
                  </a:rPr>
                  <a:t>   </a:t>
                </a:r>
                <a:r>
                  <a:rPr lang="en-US" sz="1000" dirty="0">
                    <a:latin typeface="Verdana" pitchFamily="34" charset="0"/>
                  </a:rPr>
                  <a:t>Premium</a:t>
                </a:r>
                <a:br>
                  <a:rPr lang="en-US" sz="1000" dirty="0">
                    <a:latin typeface="Verdana" pitchFamily="34" charset="0"/>
                  </a:rPr>
                </a:br>
                <a:r>
                  <a:rPr lang="en-US" sz="1000" dirty="0">
                    <a:latin typeface="Verdana" pitchFamily="34" charset="0"/>
                  </a:rPr>
                  <a:t>		        </a:t>
                </a:r>
                <a:r>
                  <a:rPr lang="ru-RU" sz="1000" dirty="0">
                    <a:latin typeface="Verdana" pitchFamily="34" charset="0"/>
                  </a:rPr>
                  <a:t>             </a:t>
                </a:r>
                <a:r>
                  <a:rPr lang="en-US" sz="1000" dirty="0">
                    <a:latin typeface="Verdana" pitchFamily="34" charset="0"/>
                  </a:rPr>
                  <a:t>Premium    </a:t>
                </a:r>
                <a:r>
                  <a:rPr lang="ru-RU" sz="1000" dirty="0">
                    <a:latin typeface="Verdana" pitchFamily="34" charset="0"/>
                  </a:rPr>
                  <a:t>      </a:t>
                </a:r>
                <a:r>
                  <a:rPr lang="en-US" sz="1000" dirty="0">
                    <a:latin typeface="Verdana" pitchFamily="34" charset="0"/>
                  </a:rPr>
                  <a:t>Risk</a:t>
                </a:r>
                <a:br>
                  <a:rPr lang="en-US" sz="1000" dirty="0">
                    <a:latin typeface="Verdana" pitchFamily="34" charset="0"/>
                  </a:rPr>
                </a:br>
                <a:r>
                  <a:rPr lang="en-US" sz="1000" dirty="0">
                    <a:latin typeface="Verdana" pitchFamily="34" charset="0"/>
                  </a:rPr>
                  <a:t>			  </a:t>
                </a:r>
                <a:r>
                  <a:rPr lang="ru-RU" sz="1000" dirty="0">
                    <a:latin typeface="Verdana" pitchFamily="34" charset="0"/>
                  </a:rPr>
                  <a:t>                   </a:t>
                </a:r>
                <a:r>
                  <a:rPr lang="en-US" sz="1000" dirty="0">
                    <a:latin typeface="Verdana" pitchFamily="34" charset="0"/>
                  </a:rPr>
                  <a:t>Premium</a:t>
                </a:r>
                <a:endParaRPr lang="ru-RU" sz="1000" dirty="0"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• </a:t>
                </a:r>
                <a:r>
                  <a:rPr lang="en-US" sz="1200" i="1" dirty="0" err="1">
                    <a:latin typeface="Verdana" pitchFamily="34" charset="0"/>
                  </a:rPr>
                  <a:t>R</a:t>
                </a:r>
                <a:r>
                  <a:rPr lang="en-US" sz="1050" i="1" dirty="0" err="1">
                    <a:latin typeface="Verdana" pitchFamily="34" charset="0"/>
                  </a:rPr>
                  <a:t>f</a:t>
                </a:r>
                <a:r>
                  <a:rPr lang="ru-RU" sz="1200" dirty="0">
                    <a:latin typeface="Verdana" pitchFamily="34" charset="0"/>
                  </a:rPr>
                  <a:t> </a:t>
                </a:r>
                <a:r>
                  <a:rPr lang="en-US" sz="1200" dirty="0">
                    <a:latin typeface="Verdana" pitchFamily="34" charset="0"/>
                  </a:rPr>
                  <a:t>– </a:t>
                </a:r>
                <a:r>
                  <a:rPr lang="ru-RU" sz="1200" dirty="0">
                    <a:latin typeface="Verdana" pitchFamily="34" charset="0"/>
                  </a:rPr>
                  <a:t>данные </a:t>
                </a:r>
                <a:r>
                  <a:rPr lang="en-US" sz="1200" dirty="0">
                    <a:latin typeface="Verdana" pitchFamily="34" charset="0"/>
                  </a:rPr>
                  <a:t>U.S. Department of Treasure (https://www.treasury.gov/resource-center/data-chart-center/interest-rates/Pages/TextView.aspx?data=yieldYear&amp;year=2017)</a:t>
                </a:r>
                <a:r>
                  <a:rPr lang="ru-RU" sz="1200" dirty="0">
                    <a:latin typeface="Verdana" pitchFamily="34" charset="0"/>
                  </a:rPr>
                  <a:t>. Номинальное выражение, в </a:t>
                </a:r>
                <a:r>
                  <a:rPr lang="en-US" sz="1200" dirty="0">
                    <a:latin typeface="Verdana" pitchFamily="34" charset="0"/>
                  </a:rPr>
                  <a:t>USD;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• </a:t>
                </a:r>
                <a:r>
                  <a:rPr lang="el-GR" sz="1200" i="1" dirty="0">
                    <a:latin typeface="Verdana" pitchFamily="34" charset="0"/>
                  </a:rPr>
                  <a:t>β</a:t>
                </a:r>
                <a:r>
                  <a:rPr lang="ru-RU" sz="1200" dirty="0">
                    <a:latin typeface="Verdana" pitchFamily="34" charset="0"/>
                  </a:rPr>
                  <a:t> </a:t>
                </a:r>
                <a:r>
                  <a:rPr lang="en-US" sz="1200" dirty="0">
                    <a:latin typeface="Verdana" pitchFamily="34" charset="0"/>
                  </a:rPr>
                  <a:t>– </a:t>
                </a:r>
                <a:r>
                  <a:rPr lang="ru-RU" sz="1200" dirty="0">
                    <a:latin typeface="Verdana" pitchFamily="34" charset="0"/>
                  </a:rPr>
                  <a:t>данные </a:t>
                </a:r>
                <a:r>
                  <a:rPr lang="en-US" sz="1200" dirty="0">
                    <a:latin typeface="Verdana" pitchFamily="34" charset="0"/>
                  </a:rPr>
                  <a:t>Damodaran Online: Home Page for </a:t>
                </a:r>
                <a:r>
                  <a:rPr lang="en-US" sz="1200" dirty="0" err="1">
                    <a:latin typeface="Verdana" pitchFamily="34" charset="0"/>
                  </a:rPr>
                  <a:t>Aswath</a:t>
                </a:r>
                <a:r>
                  <a:rPr lang="en-US" sz="1200" dirty="0">
                    <a:latin typeface="Verdana" pitchFamily="34" charset="0"/>
                  </a:rPr>
                  <a:t> Damodaran (http://pages.stern.nyu.edu/~adamodar/), Levered and Unlevered Betas by Industry</a:t>
                </a:r>
                <a:r>
                  <a:rPr lang="ru-RU" sz="1200" dirty="0">
                    <a:latin typeface="Verdana" pitchFamily="34" charset="0"/>
                  </a:rPr>
                  <a:t>.</a:t>
                </a:r>
                <a:endParaRPr lang="en-US" sz="1200" dirty="0"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Для соответствующих рынков</a:t>
                </a:r>
                <a:r>
                  <a:rPr lang="en-US" sz="1200" dirty="0">
                    <a:latin typeface="Verdana" pitchFamily="34" charset="0"/>
                  </a:rPr>
                  <a:t>!</a:t>
                </a:r>
                <a:endParaRPr lang="ru-RU" sz="1200" dirty="0"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При этом обычно весь риск деятельности компании несет собственник, коэффициент β для заемного капитала равен нулю. Поэтому увеличение финансового рычага повышает неопределенность относительно будущего </a:t>
                </a:r>
                <a:r>
                  <a:rPr lang="en-US" sz="1200" dirty="0">
                    <a:latin typeface="Verdana" pitchFamily="34" charset="0"/>
                  </a:rPr>
                  <a:t>FCFE</a:t>
                </a:r>
                <a:r>
                  <a:rPr lang="ru-RU" sz="1200" dirty="0">
                    <a:latin typeface="Verdana" pitchFamily="34" charset="0"/>
                  </a:rPr>
                  <a:t> и увеличивает коэффициент β для собственного капитала фирмы. Это явление описывается следующей формулой:</a:t>
                </a:r>
                <a:endParaRPr lang="uk-UA" sz="1200" dirty="0"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en-US" sz="1200" dirty="0">
                    <a:latin typeface="Verdana" pitchFamily="34" charset="0"/>
                  </a:rPr>
                  <a:t>	</a:t>
                </a:r>
                <a:r>
                  <a:rPr lang="ru-RU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𝑅𝑒𝐿𝑒𝑣𝑒𝑟𝑒𝑑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𝑈𝑛𝐿𝑒𝑣𝑒𝑟𝑒𝑑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1+(1−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𝑇𝑎𝑥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)×</m:t>
                        </m:r>
                        <m:f>
                          <m:fPr>
                            <m:type m:val="skw"/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den>
                        </m:f>
                      </m:e>
                    </m:d>
                  </m:oMath>
                </a14:m>
                <a:endParaRPr lang="ru-RU" sz="1200" dirty="0"/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Соотношение </a:t>
                </a:r>
                <a:r>
                  <a:rPr lang="en-US" sz="1200" i="1" dirty="0">
                    <a:latin typeface="Verdana" pitchFamily="34" charset="0"/>
                  </a:rPr>
                  <a:t>D/E</a:t>
                </a:r>
                <a:r>
                  <a:rPr lang="en-US" sz="1200" dirty="0">
                    <a:latin typeface="Verdana" pitchFamily="34" charset="0"/>
                  </a:rPr>
                  <a:t> – </a:t>
                </a:r>
                <a:r>
                  <a:rPr lang="ru-RU" sz="1200" dirty="0">
                    <a:latin typeface="Verdana" pitchFamily="34" charset="0"/>
                  </a:rPr>
                  <a:t>там же. </a:t>
                </a:r>
                <a:r>
                  <a:rPr lang="en-US" sz="1200" i="1" dirty="0">
                    <a:latin typeface="Verdana" pitchFamily="34" charset="0"/>
                  </a:rPr>
                  <a:t>Tax</a:t>
                </a:r>
                <a:r>
                  <a:rPr lang="en-US" sz="1200" dirty="0">
                    <a:latin typeface="Verdana" pitchFamily="34" charset="0"/>
                  </a:rPr>
                  <a:t> – </a:t>
                </a:r>
                <a:r>
                  <a:rPr lang="ru-RU" sz="1200" dirty="0">
                    <a:latin typeface="Verdana" pitchFamily="34" charset="0"/>
                  </a:rPr>
                  <a:t>вопрос…</a:t>
                </a:r>
              </a:p>
            </p:txBody>
          </p:sp>
        </mc:Choice>
        <mc:Fallback xmlns="">
          <p:sp>
            <p:nvSpPr>
              <p:cNvPr id="307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79613" y="1285875"/>
                <a:ext cx="6737350" cy="5000625"/>
              </a:xfrm>
              <a:blipFill rotWithShape="0">
                <a:blip r:embed="rId6"/>
                <a:stretch>
                  <a:fillRect l="-90" b="-9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5155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9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lvl="0" indent="-358775" algn="r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100" b="1" dirty="0">
                <a:solidFill>
                  <a:srgbClr val="003300"/>
                </a:solidFill>
                <a:latin typeface="Verdana" pitchFamily="34" charset="0"/>
              </a:rPr>
              <a:t>IV. Доходный подход к оценке бизнеса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• 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ERP (Equity Market Premium, EMP) 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– первая страница </a:t>
            </a:r>
            <a:r>
              <a:rPr lang="en-US" sz="1200" dirty="0" err="1">
                <a:solidFill>
                  <a:srgbClr val="003300"/>
                </a:solidFill>
                <a:latin typeface="Verdana" pitchFamily="34" charset="0"/>
              </a:rPr>
              <a:t>Damodaran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 Online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, мы выбираем «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EPR, Trailing 12 month, with adjusted payout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»;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• 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SP (Size Premium) 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– </a:t>
            </a:r>
            <a:r>
              <a:rPr lang="en-US" sz="1200" dirty="0" err="1">
                <a:solidFill>
                  <a:srgbClr val="003300"/>
                </a:solidFill>
                <a:latin typeface="Verdana" pitchFamily="34" charset="0"/>
              </a:rPr>
              <a:t>Ybbottson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 </a:t>
            </a:r>
            <a:r>
              <a:rPr lang="en-US" sz="1200" dirty="0" err="1">
                <a:solidFill>
                  <a:srgbClr val="003300"/>
                </a:solidFill>
                <a:latin typeface="Verdana" pitchFamily="34" charset="0"/>
              </a:rPr>
              <a:t>YearBook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 (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последние годы 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Duff &amp; Phelps)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, в зависимости от рыночной капитализации компании;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uk-UA" sz="1200" dirty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en-US" sz="1200" dirty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en-US" sz="1200" dirty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411" y="2547059"/>
            <a:ext cx="4693909" cy="37095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1675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23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lvl="0" indent="-358775" algn="r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100" b="1" dirty="0">
                <a:solidFill>
                  <a:srgbClr val="003300"/>
                </a:solidFill>
                <a:latin typeface="Verdana" pitchFamily="34" charset="0"/>
              </a:rPr>
              <a:t>IV. Доходный подход к оценке бизнеса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• 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CRP (Country Risk Premium) 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– разница в доходности национальных облигаций в валюте (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USD) 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и казначейских обязательств США, выпущенных на один и тот же срок (10 лет?). Однако – повышенная волатильность 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Emerging Markets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, поэтому А. Дамодаран говорит о существовании 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k≈1,5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. У него есть своя аналитика и расчеты 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CRP (Risk Premiums for Other Markets)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;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/>
            </a:r>
            <a:br>
              <a:rPr lang="en-US" sz="1200" dirty="0">
                <a:solidFill>
                  <a:srgbClr val="003300"/>
                </a:solidFill>
                <a:latin typeface="Verdana" pitchFamily="34" charset="0"/>
              </a:rPr>
            </a:b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по последним данным у него – </a:t>
            </a:r>
            <a:r>
              <a:rPr lang="en-US" sz="1200" dirty="0" smtClean="0">
                <a:solidFill>
                  <a:srgbClr val="003300"/>
                </a:solidFill>
                <a:latin typeface="Verdana" pitchFamily="34" charset="0"/>
              </a:rPr>
              <a:t>10,38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% </a:t>
            </a:r>
            <a:r>
              <a:rPr lang="ru-RU" sz="1200" dirty="0" smtClean="0">
                <a:solidFill>
                  <a:srgbClr val="003300"/>
                </a:solidFill>
                <a:latin typeface="Verdana" pitchFamily="34" charset="0"/>
              </a:rPr>
              <a:t>для </a:t>
            </a:r>
            <a:r>
              <a:rPr lang="en-US" sz="1200" dirty="0" smtClean="0">
                <a:solidFill>
                  <a:srgbClr val="003300"/>
                </a:solidFill>
                <a:latin typeface="Verdana" pitchFamily="34" charset="0"/>
              </a:rPr>
              <a:t>Ukraine</a:t>
            </a:r>
            <a:r>
              <a:rPr lang="uk-UA" sz="1200" dirty="0" smtClean="0">
                <a:solidFill>
                  <a:srgbClr val="003300"/>
                </a:solidFill>
                <a:latin typeface="Verdana" pitchFamily="34" charset="0"/>
              </a:rPr>
              <a:t>;</a:t>
            </a:r>
            <a:endParaRPr lang="uk-UA" sz="1200" dirty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• 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CSRP (Company Specific Risk Premium) 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– мы используем методологию 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Deloitte (?)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.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200" dirty="0" smtClean="0">
                <a:solidFill>
                  <a:srgbClr val="003300"/>
                </a:solidFill>
                <a:latin typeface="Verdana" pitchFamily="34" charset="0"/>
              </a:rPr>
              <a:t>Т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. о., весь предыдущий расчет 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CAPM 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можно свести в Таблицу: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uk-UA" sz="1200" dirty="0" smtClean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en-US" sz="1200" dirty="0" smtClean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en-US" sz="1200" dirty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7193" y="3501008"/>
            <a:ext cx="2621507" cy="266418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390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7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79613" y="1285875"/>
                <a:ext cx="6737350" cy="5000625"/>
              </a:xfrm>
            </p:spPr>
            <p:txBody>
              <a:bodyPr/>
              <a:lstStyle/>
              <a:p>
                <a:pPr marL="358775" indent="-358775" algn="r" eaLnBrk="1" hangingPunct="1">
                  <a:spcBef>
                    <a:spcPts val="800"/>
                  </a:spcBef>
                  <a:buNone/>
                </a:pPr>
                <a:r>
                  <a:rPr lang="ru-RU" sz="1100" b="1" dirty="0">
                    <a:latin typeface="Verdana" pitchFamily="34" charset="0"/>
                  </a:rPr>
                  <a:t>IV. Доходный подход к оценке бизнеса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Важно! Полученная ставка дисконтирования CAPM: 1)</a:t>
                </a:r>
                <a:r>
                  <a:rPr lang="ru-RU" sz="1200" dirty="0">
                    <a:solidFill>
                      <a:srgbClr val="003300"/>
                    </a:solidFill>
                    <a:latin typeface="Verdana" pitchFamily="34" charset="0"/>
                  </a:rPr>
                  <a:t> в номинальном выражении (инфляционные ожидания «внутри»), 2) является нормой прибыли для Собственного капитала, а не всего Инвестированного (соответственно, и применяться должна к FCFE), 3) в эквиваленте USD.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solidFill>
                      <a:srgbClr val="003300"/>
                    </a:solidFill>
                    <a:latin typeface="Verdana" pitchFamily="34" charset="0"/>
                  </a:rPr>
                  <a:t>• для перехода в национальную денежную единицу (для дисконтирования FCFE в национальной денежной единице используется «Формула Паритета Валют»: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solidFill>
                      <a:srgbClr val="003300"/>
                    </a:solidFill>
                    <a:latin typeface="Verdana" pitchFamily="34" charset="0"/>
                  </a:rPr>
                  <a:t>	</a:t>
                </a:r>
                <a:r>
                  <a:rPr lang="ru-RU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𝑁𝑎𝑡𝐶𝑢𝑟𝑟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𝑈𝑆𝐷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)×</m:t>
                    </m:r>
                    <m:f>
                      <m:fPr>
                        <m:type m:val="skw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𝐶𝑃𝐼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𝑁𝑎𝑡𝐶𝑢𝑟𝑟</m:t>
                            </m:r>
                          </m:sub>
                        </m:sSub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𝐶𝑃𝐼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𝑈𝑆𝐷</m:t>
                            </m:r>
                          </m:sub>
                        </m:sSub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ru-RU" sz="1200" dirty="0">
                    <a:solidFill>
                      <a:srgbClr val="003300"/>
                    </a:solidFill>
                    <a:latin typeface="Verdana" pitchFamily="34" charset="0"/>
                  </a:rPr>
                  <a:t>, или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solidFill>
                      <a:srgbClr val="003300"/>
                    </a:solidFill>
                    <a:latin typeface="Verdana" pitchFamily="34" charset="0"/>
                  </a:rPr>
                  <a:t>	</a:t>
                </a:r>
                <a:r>
                  <a:rPr lang="ru-RU" sz="1200" dirty="0"/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1+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𝑁𝑎𝑡𝐶𝑢𝑟𝑟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𝑈𝑆𝐷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)×</m:t>
                    </m:r>
                    <m:f>
                      <m:fPr>
                        <m:type m:val="skw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𝐶𝑃𝐼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𝑁𝑎𝑡𝐶𝑢𝑟𝑟</m:t>
                            </m:r>
                          </m:sub>
                        </m:sSub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𝐶𝑃𝐼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𝑈𝑆𝐷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1200" dirty="0">
                    <a:solidFill>
                      <a:srgbClr val="003300"/>
                    </a:solidFill>
                    <a:latin typeface="Verdana" pitchFamily="34" charset="0"/>
                  </a:rPr>
                  <a:t>;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• для перехода от номинального к реальному значению ставки дисконтирования используется формула Фишера: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𝑟𝑒𝑎𝑙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skw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𝑛𝑜𝑚𝑖𝑛</m:t>
                            </m:r>
                          </m:sub>
                        </m:sSub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𝐶𝑃𝐼</m:t>
                        </m:r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ru-RU" sz="1200" dirty="0">
                    <a:latin typeface="Verdana" pitchFamily="34" charset="0"/>
                  </a:rPr>
                  <a:t>, или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1+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𝑟𝑒𝑎𝑙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skw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𝑛𝑜𝑚𝑖𝑛</m:t>
                            </m:r>
                          </m:sub>
                        </m:sSub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𝐶𝑃𝐼</m:t>
                        </m:r>
                      </m:den>
                    </m:f>
                  </m:oMath>
                </a14:m>
                <a:r>
                  <a:rPr lang="ru-RU" sz="1200" dirty="0">
                    <a:latin typeface="Verdana" pitchFamily="34" charset="0"/>
                  </a:rPr>
                  <a:t>;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5.4.	Метод средневзвешенной стоимости капитала (</a:t>
                </a:r>
                <a:r>
                  <a:rPr lang="en-US" sz="1200" dirty="0">
                    <a:latin typeface="Verdana" pitchFamily="34" charset="0"/>
                  </a:rPr>
                  <a:t>WACC)</a:t>
                </a:r>
                <a:r>
                  <a:rPr lang="ru-RU" sz="1200" dirty="0">
                    <a:latin typeface="Verdana" pitchFamily="34" charset="0"/>
                  </a:rPr>
                  <a:t>: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•</a:t>
                </a:r>
                <a:r>
                  <a:rPr lang="en-US" sz="1200" dirty="0">
                    <a:latin typeface="Verdana" pitchFamily="34" charset="0"/>
                  </a:rPr>
                  <a:t> </a:t>
                </a:r>
                <a:r>
                  <a:rPr lang="ru-RU" sz="1200" dirty="0">
                    <a:latin typeface="Verdana" pitchFamily="34" charset="0"/>
                  </a:rPr>
                  <a:t>предназначен для определения ставки дисконтирования для всего Инвестированного капитала, исходя из известной ставки дисконтирования для Собственного капитала (например, </a:t>
                </a:r>
                <a:r>
                  <a:rPr lang="en-US" sz="1200" dirty="0">
                    <a:latin typeface="Verdana" pitchFamily="34" charset="0"/>
                  </a:rPr>
                  <a:t>CAPM)</a:t>
                </a:r>
                <a:r>
                  <a:rPr lang="ru-RU" sz="1200" dirty="0" smtClean="0">
                    <a:latin typeface="Verdana" pitchFamily="34" charset="0"/>
                  </a:rPr>
                  <a:t>;</a:t>
                </a:r>
                <a:endParaRPr lang="ru-RU" sz="1200" dirty="0"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307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79613" y="1285875"/>
                <a:ext cx="6737350" cy="5000625"/>
              </a:xfrm>
              <a:blipFill rotWithShape="0">
                <a:blip r:embed="rId6"/>
                <a:stretch>
                  <a:fillRect l="-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1469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0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79613" y="1285875"/>
                <a:ext cx="6737350" cy="5000625"/>
              </a:xfrm>
            </p:spPr>
            <p:txBody>
              <a:bodyPr/>
              <a:lstStyle/>
              <a:p>
                <a:pPr marL="358775" indent="-358775" algn="r" eaLnBrk="1" hangingPunct="1">
                  <a:spcBef>
                    <a:spcPts val="800"/>
                  </a:spcBef>
                  <a:buNone/>
                </a:pPr>
                <a:r>
                  <a:rPr lang="ru-RU" sz="1100" b="1" dirty="0">
                    <a:latin typeface="Verdana" pitchFamily="34" charset="0"/>
                  </a:rPr>
                  <a:t>IV. Доходный подход к оценке бизнеса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•</a:t>
                </a:r>
                <a:r>
                  <a:rPr lang="en-US" sz="1200" dirty="0">
                    <a:latin typeface="Verdana" pitchFamily="34" charset="0"/>
                  </a:rPr>
                  <a:t> </a:t>
                </a:r>
                <a:r>
                  <a:rPr lang="ru-RU" sz="1200" dirty="0">
                    <a:latin typeface="Verdana" pitchFamily="34" charset="0"/>
                  </a:rPr>
                  <a:t>общий вид базовой формулы: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solidFill>
                      <a:srgbClr val="003300"/>
                    </a:solidFill>
                    <a:latin typeface="Verdana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𝑊𝐴𝐶𝐶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𝐶𝐴𝑃𝑀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×(1−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)+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×(1−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𝑇𝑎𝑥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)×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ru-RU" sz="1400" dirty="0"/>
                  <a:t>,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•</a:t>
                </a:r>
                <a:r>
                  <a:rPr lang="en-US" sz="1200" dirty="0">
                    <a:latin typeface="Verdana" pitchFamily="34" charset="0"/>
                  </a:rPr>
                  <a:t> </a:t>
                </a:r>
                <a:r>
                  <a:rPr lang="en-US" sz="1200" i="1" dirty="0">
                    <a:latin typeface="Verdana" pitchFamily="34" charset="0"/>
                  </a:rPr>
                  <a:t>M</a:t>
                </a:r>
                <a:r>
                  <a:rPr lang="en-US" sz="1200" dirty="0">
                    <a:latin typeface="Verdana" pitchFamily="34" charset="0"/>
                  </a:rPr>
                  <a:t> – </a:t>
                </a:r>
                <a:r>
                  <a:rPr lang="ru-RU" sz="1200" dirty="0">
                    <a:latin typeface="Verdana" pitchFamily="34" charset="0"/>
                  </a:rPr>
                  <a:t>доля Заемного капитала в общем Инвестированном.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Может быть определена путем итераций – подбора такого значения стоимости собственного капитала E, которое бы удовлетворяло одновременно и весовым коэффициентам в ставке дисконтирования.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Альтернатива, по А. Грегори [10], использовать как </a:t>
                </a:r>
                <a:r>
                  <a:rPr lang="en-US" sz="1200" dirty="0">
                    <a:latin typeface="Verdana" pitchFamily="34" charset="0"/>
                  </a:rPr>
                  <a:t>E </a:t>
                </a:r>
                <a:r>
                  <a:rPr lang="ru-RU" sz="1200" dirty="0">
                    <a:latin typeface="Verdana" pitchFamily="34" charset="0"/>
                  </a:rPr>
                  <a:t>рыночную капитализацию акционерной компании и рыночную стоимость Заемного капитала.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Еще одна, наиболее популярная альтернатива </a:t>
                </a:r>
                <a:r>
                  <a:rPr lang="en-US" sz="1200" dirty="0">
                    <a:latin typeface="Verdana" pitchFamily="34" charset="0"/>
                  </a:rPr>
                  <a:t>[</a:t>
                </a:r>
                <a:r>
                  <a:rPr lang="ru-RU" sz="1200" dirty="0">
                    <a:latin typeface="Verdana" pitchFamily="34" charset="0"/>
                  </a:rPr>
                  <a:t>8</a:t>
                </a:r>
                <a:r>
                  <a:rPr lang="en-US" sz="1200" dirty="0">
                    <a:latin typeface="Verdana" pitchFamily="34" charset="0"/>
                  </a:rPr>
                  <a:t>] </a:t>
                </a:r>
                <a:r>
                  <a:rPr lang="ru-RU" sz="1200" dirty="0">
                    <a:latin typeface="Verdana" pitchFamily="34" charset="0"/>
                  </a:rPr>
                  <a:t>– использование не фактической, а целевой (нормативной) структуры капитала, характерной для предприятий данной отрасли или для предприятий-аналогов; соотношение </a:t>
                </a:r>
                <a:r>
                  <a:rPr lang="en-US" sz="1200" dirty="0">
                    <a:latin typeface="Verdana" pitchFamily="34" charset="0"/>
                  </a:rPr>
                  <a:t>D/E </a:t>
                </a:r>
                <a:r>
                  <a:rPr lang="ru-RU" sz="1200" dirty="0">
                    <a:latin typeface="Verdana" pitchFamily="34" charset="0"/>
                  </a:rPr>
                  <a:t>по данным </a:t>
                </a:r>
                <a:r>
                  <a:rPr lang="en-US" sz="1200" dirty="0">
                    <a:latin typeface="Verdana" pitchFamily="34" charset="0"/>
                  </a:rPr>
                  <a:t>Damodaran Online</a:t>
                </a:r>
                <a:r>
                  <a:rPr lang="ru-RU" sz="1200" dirty="0">
                    <a:latin typeface="Verdana" pitchFamily="34" charset="0"/>
                  </a:rPr>
                  <a:t> и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	</a:t>
                </a:r>
                <a:r>
                  <a:rPr lang="ru-RU" sz="1200" dirty="0"/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den>
                        </m:f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type m:val="skw"/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den>
                        </m:f>
                      </m:den>
                    </m:f>
                  </m:oMath>
                </a14:m>
                <a:r>
                  <a:rPr lang="ru-RU" sz="1200" dirty="0">
                    <a:latin typeface="Verdana" pitchFamily="34" charset="0"/>
                  </a:rPr>
                  <a:t>; </a:t>
                </a:r>
                <a:endParaRPr lang="en-US" sz="1200" dirty="0"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• </a:t>
                </a:r>
                <a:r>
                  <a:rPr lang="en-US" sz="1200" i="1" dirty="0" err="1">
                    <a:latin typeface="Verdana" pitchFamily="34" charset="0"/>
                  </a:rPr>
                  <a:t>i</a:t>
                </a:r>
                <a:r>
                  <a:rPr lang="ru-RU" sz="1200" dirty="0">
                    <a:latin typeface="Verdana" pitchFamily="34" charset="0"/>
                  </a:rPr>
                  <a:t> – процентная ставка по обслуживанию Заемного капитала (кредита);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• </a:t>
                </a:r>
                <a:r>
                  <a:rPr lang="en-US" sz="1200" i="1" dirty="0">
                    <a:latin typeface="Verdana" pitchFamily="34" charset="0"/>
                  </a:rPr>
                  <a:t>Tax</a:t>
                </a:r>
                <a:r>
                  <a:rPr lang="ru-RU" sz="1200" dirty="0">
                    <a:latin typeface="Verdana" pitchFamily="34" charset="0"/>
                  </a:rPr>
                  <a:t> – ставка налога на прибыль;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• разумнее определить сначала </a:t>
                </a:r>
                <a:r>
                  <a:rPr lang="en-US" sz="1200" dirty="0">
                    <a:latin typeface="Verdana" pitchFamily="34" charset="0"/>
                  </a:rPr>
                  <a:t>CAPM </a:t>
                </a:r>
                <a:r>
                  <a:rPr lang="ru-RU" sz="1200" dirty="0">
                    <a:latin typeface="Verdana" pitchFamily="34" charset="0"/>
                  </a:rPr>
                  <a:t>в номинальном выражении в необходимой валюте (как и </a:t>
                </a:r>
                <a:r>
                  <a:rPr lang="en-US" sz="1200" dirty="0">
                    <a:latin typeface="Verdana" pitchFamily="34" charset="0"/>
                  </a:rPr>
                  <a:t>CF)</a:t>
                </a:r>
                <a:r>
                  <a:rPr lang="ru-RU" sz="1200" dirty="0">
                    <a:latin typeface="Verdana" pitchFamily="34" charset="0"/>
                  </a:rPr>
                  <a:t>, после чего определить номинальную </a:t>
                </a:r>
                <a:r>
                  <a:rPr lang="en-US" sz="1200" dirty="0">
                    <a:latin typeface="Verdana" pitchFamily="34" charset="0"/>
                  </a:rPr>
                  <a:t>WACC</a:t>
                </a:r>
                <a:r>
                  <a:rPr lang="ru-RU" sz="1200" dirty="0">
                    <a:latin typeface="Verdana" pitchFamily="34" charset="0"/>
                  </a:rPr>
                  <a:t>, и</a:t>
                </a:r>
                <a:br>
                  <a:rPr lang="ru-RU" sz="1200" dirty="0">
                    <a:latin typeface="Verdana" pitchFamily="34" charset="0"/>
                  </a:rPr>
                </a:br>
                <a:r>
                  <a:rPr lang="ru-RU" sz="1200" dirty="0">
                    <a:latin typeface="Verdana" pitchFamily="34" charset="0"/>
                  </a:rPr>
                  <a:t>далее при необходимости перейти к реальному выражению</a:t>
                </a:r>
                <a:r>
                  <a:rPr lang="ru-RU" sz="1200" dirty="0" smtClean="0">
                    <a:latin typeface="Verdana" pitchFamily="34" charset="0"/>
                  </a:rPr>
                  <a:t>.</a:t>
                </a:r>
                <a:endParaRPr lang="ru-RU" sz="1200" dirty="0"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endParaRPr lang="ru-RU" sz="1200" dirty="0"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endParaRPr lang="ru-RU" sz="1200" dirty="0">
                  <a:solidFill>
                    <a:srgbClr val="003300"/>
                  </a:solidFill>
                  <a:latin typeface="Verdana" pitchFamily="34" charset="0"/>
                </a:endParaRPr>
              </a:p>
              <a:p>
                <a:pPr marL="358775" lvl="0" indent="-358775" eaLnBrk="1" hangingPunct="1">
                  <a:spcBef>
                    <a:spcPts val="800"/>
                  </a:spcBef>
                  <a:buClr>
                    <a:srgbClr val="CCCCCC"/>
                  </a:buClr>
                  <a:buNone/>
                </a:pPr>
                <a:endParaRPr lang="ru-RU" sz="1200" dirty="0">
                  <a:solidFill>
                    <a:srgbClr val="003300"/>
                  </a:solidFill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endParaRPr lang="ru-RU" sz="1200" dirty="0"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endParaRPr lang="ru-RU" sz="1200" dirty="0"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endParaRPr lang="ru-RU" sz="1200" dirty="0"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endParaRPr lang="ru-RU" sz="1200" dirty="0">
                  <a:solidFill>
                    <a:srgbClr val="003300"/>
                  </a:solidFill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307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79613" y="1285875"/>
                <a:ext cx="6737350" cy="5000625"/>
              </a:xfrm>
              <a:blipFill rotWithShape="0">
                <a:blip r:embed="rId6"/>
                <a:stretch>
                  <a:fillRect l="-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707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5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 smtClean="0">
                <a:solidFill>
                  <a:srgbClr val="003300"/>
                </a:solidFill>
                <a:latin typeface="Verdana" pitchFamily="34" charset="0"/>
              </a:rPr>
              <a:t>5.5.	</a:t>
            </a:r>
            <a:r>
              <a:rPr lang="en-US" sz="1200" i="1" dirty="0">
                <a:solidFill>
                  <a:srgbClr val="003300"/>
                </a:solidFill>
                <a:latin typeface="Verdana" pitchFamily="34" charset="0"/>
              </a:rPr>
              <a:t>The Value of Nothing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 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[19]</a:t>
            </a:r>
            <a:r>
              <a:rPr lang="uk-UA" sz="1200" dirty="0">
                <a:solidFill>
                  <a:srgbClr val="003300"/>
                </a:solidFill>
                <a:latin typeface="Verdana" pitchFamily="34" charset="0"/>
              </a:rPr>
              <a:t>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</a:t>
            </a:r>
            <a:r>
              <a:rPr lang="ru-RU" sz="1200" dirty="0" smtClean="0">
                <a:latin typeface="Verdana" pitchFamily="34" charset="0"/>
              </a:rPr>
              <a:t>FASB </a:t>
            </a:r>
            <a:r>
              <a:rPr lang="ru-RU" sz="1200" dirty="0">
                <a:latin typeface="Verdana" pitchFamily="34" charset="0"/>
              </a:rPr>
              <a:t>предлагает </a:t>
            </a:r>
            <a:r>
              <a:rPr lang="ru-RU" sz="1200" dirty="0" err="1">
                <a:latin typeface="Verdana" pitchFamily="34" charset="0"/>
              </a:rPr>
              <a:t>мультисценарность</a:t>
            </a:r>
            <a:r>
              <a:rPr lang="ru-RU" sz="1200" dirty="0">
                <a:latin typeface="Verdana" pitchFamily="34" charset="0"/>
              </a:rPr>
              <a:t> и </a:t>
            </a:r>
            <a:r>
              <a:rPr lang="ru-RU" sz="1200" dirty="0" err="1">
                <a:latin typeface="Verdana" pitchFamily="34" charset="0"/>
              </a:rPr>
              <a:t>безрисковую</a:t>
            </a:r>
            <a:r>
              <a:rPr lang="ru-RU" sz="1200" dirty="0">
                <a:latin typeface="Verdana" pitchFamily="34" charset="0"/>
              </a:rPr>
              <a:t> ставку для отражения неопределенности; это приводит к завышенной стоимости(?). Если ставка таки учитывает риски, то множественность разнонаправленных сценариев формируют тот же результат, что </a:t>
            </a:r>
            <a:r>
              <a:rPr lang="ru-RU" sz="1200" dirty="0" smtClean="0">
                <a:latin typeface="Verdana" pitchFamily="34" charset="0"/>
              </a:rPr>
              <a:t>основной;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• «</a:t>
            </a:r>
            <a:r>
              <a:rPr lang="ru-RU" sz="1200" dirty="0">
                <a:latin typeface="Verdana" pitchFamily="34" charset="0"/>
              </a:rPr>
              <a:t>Бета» в национальном масштабе – какие исходные данные закладываются?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</a:t>
            </a:r>
            <a:r>
              <a:rPr lang="ru-RU" sz="1200" dirty="0" smtClean="0">
                <a:latin typeface="Verdana" pitchFamily="34" charset="0"/>
              </a:rPr>
              <a:t>премия </a:t>
            </a:r>
            <a:r>
              <a:rPr lang="ru-RU" sz="1200" dirty="0">
                <a:latin typeface="Verdana" pitchFamily="34" charset="0"/>
              </a:rPr>
              <a:t>за риск страны: Дамодаран предлагал в качестве «мультипликатора» (к «Бете»?) использовать отношение волатильности цен на акции к волатильности цен на гос. облигаций – однако тогда стране нужен и рынок акций, и рынок гос. облигаций (в долларах США</a:t>
            </a:r>
            <a:r>
              <a:rPr lang="ru-RU" sz="1200" dirty="0" smtClean="0">
                <a:latin typeface="Verdana" pitchFamily="34" charset="0"/>
              </a:rPr>
              <a:t>?);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</a:t>
            </a:r>
            <a:r>
              <a:rPr lang="ru-RU" sz="1200" dirty="0" smtClean="0">
                <a:latin typeface="Verdana" pitchFamily="34" charset="0"/>
              </a:rPr>
              <a:t>номинальная </a:t>
            </a:r>
            <a:r>
              <a:rPr lang="ru-RU" sz="1200" dirty="0">
                <a:latin typeface="Verdana" pitchFamily="34" charset="0"/>
              </a:rPr>
              <a:t>оценка параметров или реальная? Это непринципиально только в странах со стабильной экономикой и низкой инфляцией. Налоговый щит, амортизация, рабочий </a:t>
            </a:r>
            <a:r>
              <a:rPr lang="ru-RU" sz="1200" dirty="0" smtClean="0">
                <a:latin typeface="Verdana" pitchFamily="34" charset="0"/>
              </a:rPr>
              <a:t>капитал;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</a:t>
            </a:r>
            <a:r>
              <a:rPr lang="ru-RU" sz="1200" dirty="0" smtClean="0">
                <a:latin typeface="Verdana" pitchFamily="34" charset="0"/>
              </a:rPr>
              <a:t>WACC</a:t>
            </a:r>
            <a:r>
              <a:rPr lang="ru-RU" sz="1200" dirty="0">
                <a:latin typeface="Verdana" pitchFamily="34" charset="0"/>
              </a:rPr>
              <a:t>: предположения о неизменной структуре капитала и процентных ставках (и одних, и других) очень сомнительно.</a:t>
            </a: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905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8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79613" y="1285875"/>
                <a:ext cx="6737350" cy="5000625"/>
              </a:xfrm>
            </p:spPr>
            <p:txBody>
              <a:bodyPr/>
              <a:lstStyle/>
              <a:p>
                <a:pPr marL="358775" indent="-358775" algn="r" eaLnBrk="1" hangingPunct="1">
                  <a:spcBef>
                    <a:spcPts val="800"/>
                  </a:spcBef>
                  <a:buNone/>
                </a:pPr>
                <a:r>
                  <a:rPr lang="ru-RU" sz="1100" b="1" dirty="0">
                    <a:latin typeface="Verdana" pitchFamily="34" charset="0"/>
                  </a:rPr>
                  <a:t>IV. Доходный подход к оценке бизнеса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6.	Определение Терминальной стоимости (ТС).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6.1.	Оценочная процедура, позволяющая в рамках метода дисконтированных денежных потоков избежать необходимости составлять прогноз денежных поступлений на весь оставшийся срок экономической жизни компании [11].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6.2.	Модель постоянного роста (модель Гордона) наиболее часто применяема; предполагает, что по окончанию периода прогнозирования значение денежных потоков, приносимых предприятием в течение достаточно долгого (условно бесконечного) срока, будут меняться по геометрическому закону: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𝑇𝑉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𝐶𝐹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𝑇𝑒𝑟𝑚</m:t>
                            </m:r>
                          </m:sub>
                        </m:sSub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𝐶𝐹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𝐶𝐹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×(1+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ru-RU" sz="1200" dirty="0">
                    <a:latin typeface="Verdana" pitchFamily="34" charset="0"/>
                  </a:rPr>
                  <a:t>.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Обычно используется отдельный нормализованный </a:t>
                </a:r>
                <a:r>
                  <a:rPr lang="en-US" sz="1200" dirty="0">
                    <a:latin typeface="Verdana" pitchFamily="34" charset="0"/>
                  </a:rPr>
                  <a:t>CF </a:t>
                </a:r>
                <a:r>
                  <a:rPr lang="ru-RU" sz="1200" dirty="0" err="1">
                    <a:latin typeface="Verdana" pitchFamily="34" charset="0"/>
                  </a:rPr>
                  <a:t>постпрогнозного</a:t>
                </a:r>
                <a:r>
                  <a:rPr lang="ru-RU" sz="1200" dirty="0">
                    <a:latin typeface="Verdana" pitchFamily="34" charset="0"/>
                  </a:rPr>
                  <a:t> года.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i="1" dirty="0">
                    <a:latin typeface="Verdana" pitchFamily="34" charset="0"/>
                  </a:rPr>
                  <a:t>g</a:t>
                </a:r>
                <a:r>
                  <a:rPr lang="ru-RU" sz="1200" dirty="0">
                    <a:latin typeface="Verdana" pitchFamily="34" charset="0"/>
                  </a:rPr>
                  <a:t> – условно-постоянные темпы роста значения </a:t>
                </a:r>
                <a:r>
                  <a:rPr lang="en-US" sz="1200" dirty="0">
                    <a:latin typeface="Verdana" pitchFamily="34" charset="0"/>
                  </a:rPr>
                  <a:t>CF </a:t>
                </a:r>
                <a:r>
                  <a:rPr lang="ru-RU" sz="1200" dirty="0">
                    <a:latin typeface="Verdana" pitchFamily="34" charset="0"/>
                  </a:rPr>
                  <a:t>от периода к периоду, то есть для всех периодов времени в </a:t>
                </a:r>
                <a:r>
                  <a:rPr lang="ru-RU" sz="1200" dirty="0" err="1">
                    <a:latin typeface="Verdana" pitchFamily="34" charset="0"/>
                  </a:rPr>
                  <a:t>постпрогнозный</a:t>
                </a:r>
                <a:r>
                  <a:rPr lang="ru-RU" sz="1200" dirty="0">
                    <a:latin typeface="Verdana" pitchFamily="34" charset="0"/>
                  </a:rPr>
                  <a:t> период выполняется: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𝐶𝐹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𝐶𝐹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𝐶𝐹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ru-RU" sz="1200" dirty="0">
                    <a:latin typeface="Verdana" pitchFamily="34" charset="0"/>
                  </a:rPr>
                  <a:t>,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6.3.	Альтернативная модель – модель стоимости ликвидации; основана на допущении, что оставшийся срок экономической жизни компании объективно очень ограничен. Период прогнозирования выбирается равным этому сроку жизни, а ТС определять как сумму, которую можно получить от распродажи активов компании по частям после погашения всей кредиторской задолженности.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endParaRPr lang="ru-RU" sz="1200" dirty="0">
                  <a:solidFill>
                    <a:srgbClr val="003300"/>
                  </a:solidFill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307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79613" y="1285875"/>
                <a:ext cx="6737350" cy="5000625"/>
              </a:xfrm>
              <a:blipFill rotWithShape="0">
                <a:blip r:embed="rId6"/>
                <a:stretch>
                  <a:fillRect l="-90" r="-724" b="-1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4971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44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IV. Доходный подход к оценке бизнеса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При этом Григорьев и </a:t>
            </a:r>
            <a:r>
              <a:rPr lang="ru-RU" sz="1200" dirty="0" err="1">
                <a:latin typeface="Verdana" pitchFamily="34" charset="0"/>
              </a:rPr>
              <a:t>Островкин</a:t>
            </a:r>
            <a:r>
              <a:rPr lang="ru-RU" sz="1200" dirty="0">
                <a:latin typeface="Verdana" pitchFamily="34" charset="0"/>
              </a:rPr>
              <a:t> [7] рекомендовали также «учесть и вычесть из полной восстановительной стоимости активов предприятия затраты на ликвидацию предприятия».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6.4.	Также иногда встречается модель с рыночным мультипликатором (</a:t>
            </a:r>
            <a:r>
              <a:rPr lang="fr-FR" sz="1200" dirty="0">
                <a:latin typeface="Verdana" pitchFamily="34" charset="0"/>
              </a:rPr>
              <a:t>Market Multiplier, или Market Multiplicator, </a:t>
            </a:r>
            <a:r>
              <a:rPr lang="en-US" sz="1200" dirty="0">
                <a:latin typeface="Verdana" pitchFamily="34" charset="0"/>
              </a:rPr>
              <a:t>MM) </a:t>
            </a:r>
            <a:r>
              <a:rPr lang="ru-RU" sz="1200" dirty="0">
                <a:latin typeface="Verdana" pitchFamily="34" charset="0"/>
              </a:rPr>
              <a:t>«цена/доход». Предполагается, что ТС может быть определена умножением прогнозного измерителя дохода за период n или n+1 на соответствующий </a:t>
            </a:r>
            <a:r>
              <a:rPr lang="en-US" sz="1200" dirty="0">
                <a:latin typeface="Verdana" pitchFamily="34" charset="0"/>
              </a:rPr>
              <a:t>MM</a:t>
            </a:r>
            <a:r>
              <a:rPr lang="ru-RU" sz="1200" dirty="0">
                <a:latin typeface="Verdana" pitchFamily="34" charset="0"/>
              </a:rPr>
              <a:t>. Такой </a:t>
            </a:r>
            <a:r>
              <a:rPr lang="en-US" sz="1200" dirty="0">
                <a:latin typeface="Verdana" pitchFamily="34" charset="0"/>
              </a:rPr>
              <a:t>MM </a:t>
            </a:r>
            <a:r>
              <a:rPr lang="ru-RU" sz="1200" dirty="0">
                <a:latin typeface="Verdana" pitchFamily="34" charset="0"/>
              </a:rPr>
              <a:t>определяется с использованием методологии сравнительного подхода на основании ретроспективных данных о продажах сопоставимых компаний.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Основная теоретическая проблема этой модели – необходимость практического использования рыночной информации, которая даже на дату оценки является ретроспективной. За прошедшее время могут измениться как существенные характеристики объекта оценки, так и внешние рыночные факторы.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А. Дамодаран </a:t>
            </a:r>
            <a:r>
              <a:rPr lang="en-US" sz="1200" dirty="0">
                <a:latin typeface="Verdana" pitchFamily="34" charset="0"/>
              </a:rPr>
              <a:t>[12] </a:t>
            </a:r>
            <a:r>
              <a:rPr lang="ru-RU" sz="1200" dirty="0">
                <a:latin typeface="Verdana" pitchFamily="34" charset="0"/>
              </a:rPr>
              <a:t>также отмечает, что использование </a:t>
            </a:r>
            <a:r>
              <a:rPr lang="en-US" sz="1200" dirty="0">
                <a:latin typeface="Verdana" pitchFamily="34" charset="0"/>
              </a:rPr>
              <a:t>MM </a:t>
            </a:r>
            <a:r>
              <a:rPr lang="ru-RU" sz="1200" dirty="0">
                <a:latin typeface="Verdana" pitchFamily="34" charset="0"/>
              </a:rPr>
              <a:t>для определения ТС «создает опасную смесь сравнительной оценки и оценки по методу дисконтированных денежных потоков</a:t>
            </a:r>
            <a:r>
              <a:rPr lang="ru-RU" sz="1200" dirty="0" smtClean="0">
                <a:latin typeface="Verdana" pitchFamily="34" charset="0"/>
              </a:rPr>
              <a:t>…».</a:t>
            </a:r>
            <a:endParaRPr lang="en-US" sz="1200" dirty="0" smtClean="0">
              <a:latin typeface="Verdana" pitchFamily="34" charset="0"/>
            </a:endParaRP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en-US" sz="1200" dirty="0" smtClean="0">
                <a:solidFill>
                  <a:srgbClr val="003300"/>
                </a:solidFill>
                <a:latin typeface="Verdana" pitchFamily="34" charset="0"/>
              </a:rPr>
              <a:t>6</a:t>
            </a:r>
            <a:r>
              <a:rPr lang="ru-RU" sz="1200" dirty="0" smtClean="0">
                <a:solidFill>
                  <a:srgbClr val="003300"/>
                </a:solidFill>
                <a:latin typeface="Verdana" pitchFamily="34" charset="0"/>
              </a:rPr>
              <a:t>.5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.	</a:t>
            </a:r>
            <a:r>
              <a:rPr lang="en-US" sz="1200" i="1" dirty="0">
                <a:solidFill>
                  <a:srgbClr val="003300"/>
                </a:solidFill>
                <a:latin typeface="Verdana" pitchFamily="34" charset="0"/>
              </a:rPr>
              <a:t>The Value of Nothing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 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[19]</a:t>
            </a:r>
            <a:r>
              <a:rPr lang="uk-UA" sz="1200" dirty="0">
                <a:solidFill>
                  <a:srgbClr val="003300"/>
                </a:solidFill>
                <a:latin typeface="Verdana" pitchFamily="34" charset="0"/>
              </a:rPr>
              <a:t>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</a:t>
            </a:r>
            <a:r>
              <a:rPr lang="en-US" sz="1200" dirty="0" smtClean="0">
                <a:latin typeface="Verdana" pitchFamily="34" charset="0"/>
              </a:rPr>
              <a:t>TV</a:t>
            </a:r>
            <a:r>
              <a:rPr lang="ru-RU" sz="1200" dirty="0" smtClean="0">
                <a:latin typeface="Verdana" pitchFamily="34" charset="0"/>
              </a:rPr>
              <a:t>: </a:t>
            </a:r>
            <a:r>
              <a:rPr lang="ru-RU" sz="1200" dirty="0">
                <a:latin typeface="Verdana" pitchFamily="34" charset="0"/>
              </a:rPr>
              <a:t>экономика, рынок, действия конкурентов, спрос на </a:t>
            </a:r>
            <a:r>
              <a:rPr lang="ru-RU" sz="1200" dirty="0" smtClean="0">
                <a:latin typeface="Verdana" pitchFamily="34" charset="0"/>
              </a:rPr>
              <a:t>продукты</a:t>
            </a:r>
            <a:r>
              <a:rPr lang="uk-UA" sz="1200" dirty="0">
                <a:latin typeface="Verdana" pitchFamily="34" charset="0"/>
              </a:rPr>
              <a:t>,</a:t>
            </a:r>
            <a:r>
              <a:rPr lang="ru-RU" sz="1200" dirty="0" smtClean="0">
                <a:latin typeface="Verdana" pitchFamily="34" charset="0"/>
              </a:rPr>
              <a:t> </a:t>
            </a:r>
            <a:r>
              <a:rPr lang="ru-RU" sz="1200" dirty="0" err="1" smtClean="0">
                <a:latin typeface="Verdana" pitchFamily="34" charset="0"/>
              </a:rPr>
              <a:t>предложе</a:t>
            </a:r>
            <a:r>
              <a:rPr lang="en-US" sz="1200" dirty="0" smtClean="0">
                <a:latin typeface="Verdana" pitchFamily="34" charset="0"/>
              </a:rPr>
              <a:t>-</a:t>
            </a:r>
            <a:r>
              <a:rPr lang="ru-RU" sz="1200" dirty="0" err="1" smtClean="0">
                <a:latin typeface="Verdana" pitchFamily="34" charset="0"/>
              </a:rPr>
              <a:t>ние</a:t>
            </a:r>
            <a:r>
              <a:rPr lang="ru-RU" sz="1200" dirty="0" smtClean="0">
                <a:latin typeface="Verdana" pitchFamily="34" charset="0"/>
              </a:rPr>
              <a:t> </a:t>
            </a:r>
            <a:r>
              <a:rPr lang="ru-RU" sz="1200" dirty="0">
                <a:latin typeface="Verdana" pitchFamily="34" charset="0"/>
              </a:rPr>
              <a:t>новых продуктов и устаревание </a:t>
            </a:r>
            <a:r>
              <a:rPr lang="ru-RU" sz="1200" dirty="0" smtClean="0">
                <a:latin typeface="Verdana" pitchFamily="34" charset="0"/>
              </a:rPr>
              <a:t>старых сейчас </a:t>
            </a:r>
            <a:r>
              <a:rPr lang="ru-RU" sz="1200" dirty="0">
                <a:latin typeface="Verdana" pitchFamily="34" charset="0"/>
              </a:rPr>
              <a:t>очень динамично. Долгосрочные прогнозы на основе ретроспективы из-за этого не всегда точны или хотя бы правдоподобны. </a:t>
            </a:r>
            <a:r>
              <a:rPr lang="ru-RU" sz="1200" dirty="0" smtClean="0">
                <a:latin typeface="Verdana" pitchFamily="34" charset="0"/>
              </a:rPr>
              <a:t>Следует</a:t>
            </a:r>
            <a:r>
              <a:rPr lang="en-US" sz="1200" dirty="0" smtClean="0">
                <a:latin typeface="Verdana" pitchFamily="34" charset="0"/>
              </a:rPr>
              <a:t> </a:t>
            </a:r>
            <a:r>
              <a:rPr lang="ru-RU" sz="1200" dirty="0" smtClean="0">
                <a:latin typeface="Verdana" pitchFamily="34" charset="0"/>
              </a:rPr>
              <a:t>обязательно </a:t>
            </a:r>
            <a:r>
              <a:rPr lang="ru-RU" sz="1200" dirty="0">
                <a:latin typeface="Verdana" pitchFamily="34" charset="0"/>
              </a:rPr>
              <a:t>внимательно проверять </a:t>
            </a:r>
            <a:r>
              <a:rPr lang="ru-RU" sz="1200" dirty="0" smtClean="0">
                <a:latin typeface="Verdana" pitchFamily="34" charset="0"/>
              </a:rPr>
              <a:t>обоснованность</a:t>
            </a:r>
            <a:r>
              <a:rPr lang="en-US" sz="1200" dirty="0" smtClean="0">
                <a:latin typeface="Verdana" pitchFamily="34" charset="0"/>
              </a:rPr>
              <a:t> </a:t>
            </a:r>
            <a:r>
              <a:rPr lang="ru-RU" sz="1200" dirty="0" smtClean="0">
                <a:latin typeface="Verdana" pitchFamily="34" charset="0"/>
              </a:rPr>
              <a:t>предположений </a:t>
            </a:r>
            <a:r>
              <a:rPr lang="ru-RU" sz="1200" dirty="0">
                <a:latin typeface="Verdana" pitchFamily="34" charset="0"/>
              </a:rPr>
              <a:t>и допущений</a:t>
            </a:r>
            <a:r>
              <a:rPr lang="ru-RU" sz="1200" dirty="0" smtClean="0">
                <a:latin typeface="Verdana" pitchFamily="34" charset="0"/>
              </a:rPr>
              <a:t>.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8228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0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I. Бизнес как объект оценки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2</a:t>
            </a:r>
            <a:r>
              <a:rPr lang="ru-RU" sz="1200" dirty="0" smtClean="0">
                <a:latin typeface="Verdana" pitchFamily="34" charset="0"/>
              </a:rPr>
              <a:t>.7.</a:t>
            </a:r>
            <a:r>
              <a:rPr lang="ru-RU" sz="1200" dirty="0">
                <a:latin typeface="Verdana" pitchFamily="34" charset="0"/>
              </a:rPr>
              <a:t>	Операционные, неоперационные и инвестиционные активы: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многие методы оценки не учитывают неоперационные активы;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активы и обязательства, не отраженные в балансе (нематериальные активы, полностью амортизированные операционные активы, судебные иски);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в сравнительном подходе – нужна ли корректировка по подобным бизнесам?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2.8.</a:t>
            </a:r>
            <a:r>
              <a:rPr lang="ru-RU" sz="1200" dirty="0">
                <a:latin typeface="Verdana" pitchFamily="34" charset="0"/>
              </a:rPr>
              <a:t>	Учет структуры капитала: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обычно цель оценки – определение стоимости собственного капитала;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всегда ли стоимость долга соответствует балансовой стоимости?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3.</a:t>
            </a:r>
            <a:r>
              <a:rPr lang="ru-RU" sz="1200" dirty="0">
                <a:latin typeface="Verdana" pitchFamily="34" charset="0"/>
              </a:rPr>
              <a:t>	Стандарты оценки бизнеса. </a:t>
            </a:r>
            <a:r>
              <a:rPr lang="en-US" sz="1200" dirty="0">
                <a:latin typeface="Verdana" pitchFamily="34" charset="0"/>
              </a:rPr>
              <a:t>RICS 2017</a:t>
            </a:r>
            <a:r>
              <a:rPr lang="ru-RU" sz="1200" dirty="0">
                <a:latin typeface="Verdana" pitchFamily="34" charset="0"/>
              </a:rPr>
              <a:t>,</a:t>
            </a:r>
            <a:r>
              <a:rPr lang="en-US" sz="1200" dirty="0">
                <a:latin typeface="Verdana" pitchFamily="34" charset="0"/>
              </a:rPr>
              <a:t> </a:t>
            </a:r>
            <a:r>
              <a:rPr lang="ru-RU" sz="1200" dirty="0">
                <a:latin typeface="Verdana" pitchFamily="34" charset="0"/>
              </a:rPr>
              <a:t>VPGA (</a:t>
            </a:r>
            <a:r>
              <a:rPr lang="en-US" sz="1200" dirty="0">
                <a:latin typeface="Verdana" pitchFamily="34" charset="0"/>
              </a:rPr>
              <a:t>Valuation Practice Guidance – Application</a:t>
            </a:r>
            <a:r>
              <a:rPr lang="ru-RU" sz="1200" dirty="0">
                <a:latin typeface="Verdana" pitchFamily="34" charset="0"/>
              </a:rPr>
              <a:t>) 3.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3.</a:t>
            </a:r>
            <a:r>
              <a:rPr lang="en-US" sz="1200" dirty="0">
                <a:latin typeface="Verdana" pitchFamily="34" charset="0"/>
              </a:rPr>
              <a:t>1</a:t>
            </a:r>
            <a:r>
              <a:rPr lang="ru-RU" sz="1200" dirty="0">
                <a:latin typeface="Verdana" pitchFamily="34" charset="0"/>
              </a:rPr>
              <a:t>.	Задание на оценку. Объем работ и условия договора на оценку должны быть понятны и согласованы Оценщиком и Заказчиком клиентом до начала выполнения работ. В частности, необходимо установить и зафиксировать: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организационно-правовую форму бизнеса,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являются ли права на оцениваемый актив полными или частичными,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состав оцениваемого актива, а также возможные исключения каких-либо активов или обязательств,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класс (или классы) акций, подлежащих оценке.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2039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8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IV. Доходный подход к оценке бизнеса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</a:t>
            </a:r>
            <a:r>
              <a:rPr lang="ru-RU" sz="1200" dirty="0" smtClean="0">
                <a:latin typeface="Verdana" pitchFamily="34" charset="0"/>
              </a:rPr>
              <a:t>Темпы </a:t>
            </a:r>
            <a:r>
              <a:rPr lang="ru-RU" sz="1200" dirty="0">
                <a:latin typeface="Verdana" pitchFamily="34" charset="0"/>
              </a:rPr>
              <a:t>роста: показатель GDP – усредненный и объединяет быстрорастущие компании, медленнорастущие и умирающие. Кроме того, зависимость между средним по рынку P/E и GDP «далека от линейной», а на стоимость компании значительно больше влияет динамика фондового рынка, нежели </a:t>
            </a:r>
            <a:r>
              <a:rPr lang="ru-RU" sz="1200" dirty="0" smtClean="0">
                <a:latin typeface="Verdana" pitchFamily="34" charset="0"/>
              </a:rPr>
              <a:t>GDP</a:t>
            </a:r>
            <a:r>
              <a:rPr lang="ru-RU" sz="1200" dirty="0">
                <a:latin typeface="Verdana" pitchFamily="34" charset="0"/>
              </a:rPr>
              <a:t>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</a:t>
            </a:r>
            <a:r>
              <a:rPr lang="ru-RU" sz="1200" dirty="0" smtClean="0">
                <a:latin typeface="Verdana" pitchFamily="34" charset="0"/>
              </a:rPr>
              <a:t>«</a:t>
            </a:r>
            <a:r>
              <a:rPr lang="ru-RU" sz="1200" dirty="0">
                <a:latin typeface="Verdana" pitchFamily="34" charset="0"/>
              </a:rPr>
              <a:t>Оценки методом DCF и рыночные цены не находятся в тесной взаимосвязи… инвесторы, возможно, заблуждаются. «Общественное мнение не только часто ошибается, но еще и часто меняется!» (</a:t>
            </a:r>
            <a:r>
              <a:rPr lang="ru-RU" sz="1200" dirty="0" err="1">
                <a:latin typeface="Verdana" pitchFamily="34" charset="0"/>
              </a:rPr>
              <a:t>King</a:t>
            </a:r>
            <a:r>
              <a:rPr lang="ru-RU" sz="1200" dirty="0">
                <a:latin typeface="Verdana" pitchFamily="34" charset="0"/>
              </a:rPr>
              <a:t>, 2002</a:t>
            </a:r>
            <a:r>
              <a:rPr lang="ru-RU" sz="1200" dirty="0" smtClean="0">
                <a:latin typeface="Verdana" pitchFamily="34" charset="0"/>
              </a:rPr>
              <a:t>)».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7</a:t>
            </a:r>
            <a:r>
              <a:rPr lang="ru-RU" sz="1200" dirty="0">
                <a:latin typeface="Verdana" pitchFamily="34" charset="0"/>
              </a:rPr>
              <a:t>.	Дисконтирование на середину периода («</a:t>
            </a:r>
            <a:r>
              <a:rPr lang="ru-RU" sz="1200" dirty="0" err="1">
                <a:latin typeface="Verdana" pitchFamily="34" charset="0"/>
              </a:rPr>
              <a:t>среднегодичная</a:t>
            </a:r>
            <a:r>
              <a:rPr lang="ru-RU" sz="1200" dirty="0">
                <a:latin typeface="Verdana" pitchFamily="34" charset="0"/>
              </a:rPr>
              <a:t> конвенция дисконтирования»).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Призвана учесть, что в подавляющем большинстве случаев как плата за готовую продукцию поступает на расчетный счет компании значительно чаще, чем 1 раз в год, так и расходы компания несет с меньшей периодичностью</a:t>
            </a:r>
            <a:r>
              <a:rPr lang="ru-RU" sz="1200" dirty="0" smtClean="0">
                <a:latin typeface="Verdana" pitchFamily="34" charset="0"/>
              </a:rPr>
              <a:t>.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Чтобы учесть такой фактор, нужно учесть распределение притоков и оттоков денежных средств более равномерно в течение каждого периода. Технически это решается альтернативными техническими приемами: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•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 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либо предполагаемый период владения (прогнозирования) разбивается не на годы, а на более короткие периоды дисконтирования (полугодие, квартал), и для каждого составляется свой прогноз;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278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6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79613" y="1285875"/>
                <a:ext cx="6737350" cy="5000625"/>
              </a:xfrm>
            </p:spPr>
            <p:txBody>
              <a:bodyPr/>
              <a:lstStyle/>
              <a:p>
                <a:pPr marL="358775" lvl="0" indent="-358775" algn="r" eaLnBrk="1" hangingPunct="1">
                  <a:spcBef>
                    <a:spcPts val="800"/>
                  </a:spcBef>
                  <a:buClr>
                    <a:srgbClr val="CCCCCC"/>
                  </a:buClr>
                  <a:buNone/>
                </a:pPr>
                <a:r>
                  <a:rPr lang="ru-RU" sz="1100" b="1" dirty="0">
                    <a:solidFill>
                      <a:srgbClr val="003300"/>
                    </a:solidFill>
                    <a:latin typeface="Verdana" pitchFamily="34" charset="0"/>
                  </a:rPr>
                  <a:t>IV. Доходный подход к оценке бизнеса</a:t>
                </a:r>
              </a:p>
              <a:p>
                <a:pPr marL="358775" lvl="0" indent="-358775" eaLnBrk="1" hangingPunct="1">
                  <a:spcBef>
                    <a:spcPts val="800"/>
                  </a:spcBef>
                  <a:buClr>
                    <a:srgbClr val="CCCCCC"/>
                  </a:buClr>
                  <a:buNone/>
                </a:pPr>
                <a:r>
                  <a:rPr lang="ru-RU" sz="1200" dirty="0" smtClean="0">
                    <a:solidFill>
                      <a:srgbClr val="003300"/>
                    </a:solidFill>
                    <a:latin typeface="Verdana" pitchFamily="34" charset="0"/>
                  </a:rPr>
                  <a:t>•</a:t>
                </a:r>
                <a:r>
                  <a:rPr lang="en-US" sz="1200" dirty="0" smtClean="0">
                    <a:solidFill>
                      <a:srgbClr val="003300"/>
                    </a:solidFill>
                    <a:latin typeface="Verdana" pitchFamily="34" charset="0"/>
                  </a:rPr>
                  <a:t> </a:t>
                </a:r>
                <a:r>
                  <a:rPr lang="ru-RU" sz="1200" dirty="0">
                    <a:solidFill>
                      <a:srgbClr val="003300"/>
                    </a:solidFill>
                    <a:latin typeface="Verdana" pitchFamily="34" charset="0"/>
                  </a:rPr>
                  <a:t>либо как менее трудоемкая используется «</a:t>
                </a:r>
                <a:r>
                  <a:rPr lang="ru-RU" sz="1200" dirty="0" err="1">
                    <a:solidFill>
                      <a:srgbClr val="003300"/>
                    </a:solidFill>
                    <a:latin typeface="Verdana" pitchFamily="34" charset="0"/>
                  </a:rPr>
                  <a:t>среднегодичная</a:t>
                </a:r>
                <a:r>
                  <a:rPr lang="ru-RU" sz="1200" dirty="0">
                    <a:solidFill>
                      <a:srgbClr val="003300"/>
                    </a:solidFill>
                    <a:latin typeface="Verdana" pitchFamily="34" charset="0"/>
                  </a:rPr>
                  <a:t> конвенция дисконтирования», которая условно предполагает, что периодический (годовой) доход поступает в середине, а не в конце соответствующего периода дисконтирования, и базовая формула принимает следующий вид:</a:t>
                </a:r>
              </a:p>
              <a:p>
                <a:pPr marL="358775" lvl="0" indent="-358775" eaLnBrk="1" hangingPunct="1">
                  <a:spcBef>
                    <a:spcPts val="800"/>
                  </a:spcBef>
                  <a:buClr>
                    <a:srgbClr val="CCCCCC"/>
                  </a:buClr>
                  <a:buNone/>
                </a:pPr>
                <a:r>
                  <a:rPr lang="ru-RU" sz="1200" dirty="0">
                    <a:solidFill>
                      <a:srgbClr val="003300"/>
                    </a:solidFill>
                    <a:latin typeface="Verdana" pitchFamily="34" charset="0"/>
                  </a:rPr>
                  <a:t>	</a:t>
                </a:r>
                <a:r>
                  <a:rPr lang="ru-RU" sz="1100" dirty="0">
                    <a:solidFill>
                      <a:srgbClr val="00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solidFill>
                          <a:srgbClr val="003300"/>
                        </a:solidFill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ru-RU" sz="1800" i="1">
                        <a:solidFill>
                          <a:srgbClr val="0033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ctrlPr>
                          <a:rPr lang="ru-RU" sz="1800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1800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1800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1800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ru-RU" sz="1800" i="1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800" i="1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𝐶𝐹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1800" i="1">
                                    <a:solidFill>
                                      <a:srgbClr val="0033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800" i="1">
                                    <a:solidFill>
                                      <a:srgbClr val="003300"/>
                                    </a:solidFill>
                                    <a:latin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ru-RU" sz="1800" i="1">
                                    <a:solidFill>
                                      <a:srgbClr val="0033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ru-RU" sz="1800" i="1">
                                    <a:solidFill>
                                      <a:srgbClr val="0033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ru-RU" sz="1800" i="1">
                                    <a:solidFill>
                                      <a:srgbClr val="0033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ru-RU" sz="1800" i="1">
                                    <a:solidFill>
                                      <a:srgbClr val="003300"/>
                                    </a:solidFill>
                                    <a:latin typeface="Cambria Math" panose="02040503050406030204" pitchFamily="18" charset="0"/>
                                  </a:rPr>
                                  <m:t>−0,5</m:t>
                                </m:r>
                              </m:sup>
                            </m:sSup>
                          </m:den>
                        </m:f>
                        <m:r>
                          <a:rPr lang="ru-RU" sz="1800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sz="1800" i="1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800" i="1">
                                <a:solidFill>
                                  <a:srgbClr val="003300"/>
                                </a:solidFill>
                                <a:latin typeface="Cambria Math" panose="02040503050406030204" pitchFamily="18" charset="0"/>
                              </a:rPr>
                              <m:t>𝑇𝑉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1800" i="1">
                                    <a:solidFill>
                                      <a:srgbClr val="0033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800" i="1">
                                    <a:solidFill>
                                      <a:srgbClr val="003300"/>
                                    </a:solidFill>
                                    <a:latin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ru-RU" sz="1800" i="1">
                                    <a:solidFill>
                                      <a:srgbClr val="0033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ru-RU" sz="1800" i="1">
                                    <a:solidFill>
                                      <a:srgbClr val="0033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ru-RU" sz="1800" i="1">
                                    <a:solidFill>
                                      <a:srgbClr val="0033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ru-RU" sz="1200" dirty="0">
                  <a:solidFill>
                    <a:srgbClr val="003300"/>
                  </a:solidFill>
                  <a:latin typeface="Verdana" pitchFamily="34" charset="0"/>
                </a:endParaRPr>
              </a:p>
              <a:p>
                <a:pPr marL="358775" lvl="0" indent="-358775" eaLnBrk="1" hangingPunct="1">
                  <a:spcBef>
                    <a:spcPts val="800"/>
                  </a:spcBef>
                  <a:buClr>
                    <a:srgbClr val="CCCCCC"/>
                  </a:buClr>
                  <a:buNone/>
                </a:pPr>
                <a:r>
                  <a:rPr lang="ru-RU" sz="1200" dirty="0">
                    <a:solidFill>
                      <a:srgbClr val="003300"/>
                    </a:solidFill>
                    <a:latin typeface="Verdana" pitchFamily="34" charset="0"/>
                  </a:rPr>
                  <a:t>8.	Проверка состава и добавление к результату </a:t>
                </a:r>
                <a:r>
                  <a:rPr lang="ru-RU" sz="1200" dirty="0" err="1">
                    <a:solidFill>
                      <a:srgbClr val="003300"/>
                    </a:solidFill>
                    <a:latin typeface="Verdana" pitchFamily="34" charset="0"/>
                  </a:rPr>
                  <a:t>неоперационных</a:t>
                </a:r>
                <a:r>
                  <a:rPr lang="ru-RU" sz="1200" dirty="0">
                    <a:solidFill>
                      <a:srgbClr val="003300"/>
                    </a:solidFill>
                    <a:latin typeface="Verdana" pitchFamily="34" charset="0"/>
                  </a:rPr>
                  <a:t> (излишних и инвестиционных) активов.</a:t>
                </a:r>
              </a:p>
              <a:p>
                <a:pPr marL="358775" lvl="0" indent="-358775" eaLnBrk="1" hangingPunct="1">
                  <a:spcBef>
                    <a:spcPts val="800"/>
                  </a:spcBef>
                  <a:buClr>
                    <a:srgbClr val="CCCCCC"/>
                  </a:buClr>
                  <a:buNone/>
                </a:pPr>
                <a:r>
                  <a:rPr lang="ru-RU" sz="1200" dirty="0">
                    <a:solidFill>
                      <a:srgbClr val="003300"/>
                    </a:solidFill>
                    <a:latin typeface="Verdana" pitchFamily="34" charset="0"/>
                  </a:rPr>
                  <a:t>Как правило, все обязательства компании при оценке относят либо к Рабочему капиталу (его отрицательная составляющая), либо к Заемному капиталу. Однако возможно существование и «</a:t>
                </a:r>
                <a:r>
                  <a:rPr lang="ru-RU" sz="1200" dirty="0" err="1">
                    <a:solidFill>
                      <a:srgbClr val="003300"/>
                    </a:solidFill>
                    <a:latin typeface="Verdana" pitchFamily="34" charset="0"/>
                  </a:rPr>
                  <a:t>неоперационных</a:t>
                </a:r>
                <a:r>
                  <a:rPr lang="ru-RU" sz="1200" dirty="0">
                    <a:solidFill>
                      <a:srgbClr val="003300"/>
                    </a:solidFill>
                    <a:latin typeface="Verdana" pitchFamily="34" charset="0"/>
                  </a:rPr>
                  <a:t> обязательств», которые тоже нужно вычитать.</a:t>
                </a:r>
              </a:p>
              <a:p>
                <a:pPr marL="358775" lvl="0" indent="-358775" eaLnBrk="1" hangingPunct="1">
                  <a:spcBef>
                    <a:spcPts val="800"/>
                  </a:spcBef>
                  <a:buClr>
                    <a:srgbClr val="CCCCCC"/>
                  </a:buClr>
                  <a:buNone/>
                </a:pPr>
                <a:endParaRPr lang="ru-RU" sz="1200" dirty="0">
                  <a:solidFill>
                    <a:srgbClr val="003300"/>
                  </a:solidFill>
                  <a:latin typeface="Verdana" pitchFamily="34" charset="0"/>
                </a:endParaRPr>
              </a:p>
              <a:p>
                <a:pPr marL="358775" lvl="0" indent="-358775" eaLnBrk="1" hangingPunct="1">
                  <a:spcBef>
                    <a:spcPts val="800"/>
                  </a:spcBef>
                  <a:buClr>
                    <a:srgbClr val="CCCCCC"/>
                  </a:buClr>
                  <a:buNone/>
                </a:pPr>
                <a:endParaRPr lang="ru-RU" sz="1200" dirty="0">
                  <a:solidFill>
                    <a:srgbClr val="003300"/>
                  </a:solidFill>
                  <a:latin typeface="Verdana" pitchFamily="34" charset="0"/>
                </a:endParaRPr>
              </a:p>
              <a:p>
                <a:pPr marL="358775" lvl="0" indent="-358775" eaLnBrk="1" hangingPunct="1">
                  <a:spcBef>
                    <a:spcPts val="800"/>
                  </a:spcBef>
                  <a:buClr>
                    <a:srgbClr val="CCCCCC"/>
                  </a:buClr>
                  <a:buNone/>
                </a:pPr>
                <a:endParaRPr lang="ru-RU" sz="1200" dirty="0">
                  <a:solidFill>
                    <a:srgbClr val="003300"/>
                  </a:solidFill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endParaRPr lang="ru-RU" sz="1200" dirty="0">
                  <a:solidFill>
                    <a:srgbClr val="003300"/>
                  </a:solidFill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307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79613" y="1285875"/>
                <a:ext cx="6737350" cy="5000625"/>
              </a:xfrm>
              <a:blipFill rotWithShape="0">
                <a:blip r:embed="rId6"/>
                <a:stretch>
                  <a:fillRect l="-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6415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4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79613" y="1285875"/>
                <a:ext cx="6737350" cy="5000625"/>
              </a:xfrm>
            </p:spPr>
            <p:txBody>
              <a:bodyPr/>
              <a:lstStyle/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400" b="1" dirty="0">
                    <a:latin typeface="Verdana" pitchFamily="34" charset="0"/>
                  </a:rPr>
                  <a:t>V. Сравнительный подход к оценке бизнеса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1.	Основы подхода. Принцип замещения.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Главный инструмент основных методов сравнительного подхода – рыночные мультипликаторы </a:t>
                </a:r>
                <a:r>
                  <a:rPr lang="en-US" sz="1200" dirty="0">
                    <a:latin typeface="Verdana" pitchFamily="34" charset="0"/>
                  </a:rPr>
                  <a:t>(</a:t>
                </a:r>
                <a:r>
                  <a:rPr lang="fr-FR" sz="1200" dirty="0">
                    <a:latin typeface="Verdana" pitchFamily="34" charset="0"/>
                  </a:rPr>
                  <a:t>Market Multiplier, или Market Multiplicator, MM)</a:t>
                </a:r>
                <a:r>
                  <a:rPr lang="ru-RU" sz="1200" dirty="0">
                    <a:latin typeface="Verdana" pitchFamily="34" charset="0"/>
                  </a:rPr>
                  <a:t>:</a:t>
                </a:r>
                <a:endParaRPr lang="en-US" sz="1200" dirty="0"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en-US" sz="1200" dirty="0">
                    <a:latin typeface="Verdana" pitchFamily="34" charset="0"/>
                  </a:rPr>
                  <a:t>	</a:t>
                </a:r>
                <a:r>
                  <a:rPr lang="ru-RU" sz="1200" dirty="0"/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𝑀𝑀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𝑃𝑟𝑖𝑐𝑒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𝐶𝑜𝑚𝑝𝑎𝑛𝑦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𝐸𝑐𝑜𝑛𝑜𝑚𝑖𝑐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𝐼𝑛𝑑𝑖𝑐𝑎𝑡𝑜𝑟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𝐶𝑜𝑚𝑝𝑎𝑛𝑦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1200" dirty="0">
                    <a:latin typeface="Verdana" pitchFamily="34" charset="0"/>
                  </a:rPr>
                  <a:t>,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а базовое предположение заключается в том, что </a:t>
                </a:r>
                <a:r>
                  <a:rPr lang="en-US" sz="1200" dirty="0">
                    <a:latin typeface="Verdana" pitchFamily="34" charset="0"/>
                  </a:rPr>
                  <a:t>MM </a:t>
                </a:r>
                <a:r>
                  <a:rPr lang="ru-RU" sz="1200" dirty="0">
                    <a:latin typeface="Verdana" pitchFamily="34" charset="0"/>
                  </a:rPr>
                  <a:t>для компаний-аналогов, равны (или имеют достаточно близкие значения), то есть: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	</a:t>
                </a:r>
                <a:r>
                  <a:rPr lang="ru-RU" sz="1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𝑃𝑟𝑖𝑐𝑒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𝐴𝑛𝑎𝑙𝑜𝑔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𝐸𝑐𝑜𝑛𝑜𝑚𝑖𝑐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𝐼𝑛𝑑𝑖𝑐𝑎𝑡𝑜𝑟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𝐴𝑛𝑎𝑙𝑜𝑔</m:t>
                            </m:r>
                          </m:sub>
                        </m:sSub>
                      </m:den>
                    </m:f>
                    <m:r>
                      <a:rPr lang="ru-RU" sz="1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𝑉𝑎𝑙𝑢𝑒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𝑂𝑏𝑗𝑒𝑐𝑡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𝐸𝑐𝑜𝑛𝑜𝑚𝑖𝑐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𝐼𝑛𝑑𝑖𝑐𝑎𝑡𝑜𝑟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𝑂𝑏𝑗𝑒𝑐𝑡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1200" dirty="0">
                    <a:latin typeface="Verdana" pitchFamily="34" charset="0"/>
                  </a:rPr>
                  <a:t>, или же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	</a:t>
                </a:r>
                <a:r>
                  <a:rPr lang="ru-RU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𝑉𝑎𝑙𝑢𝑒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𝑂𝑏𝑗𝑒𝑐𝑡</m:t>
                        </m:r>
                      </m:sub>
                    </m:sSub>
                    <m:r>
                      <a:rPr lang="ru-RU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𝑀𝑀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𝐴𝑛𝑎𝑙𝑜𝑔</m:t>
                        </m:r>
                      </m:sub>
                    </m:sSub>
                    <m:r>
                      <a:rPr lang="ru-RU" sz="16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𝐸𝑐𝑜𝑛𝑜𝑚𝑖𝑐</m:t>
                        </m:r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𝐼𝑛𝑑𝑖𝑐𝑎𝑡𝑜𝑟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𝑂𝑏𝑗𝑒𝑐𝑡</m:t>
                        </m:r>
                      </m:sub>
                    </m:sSub>
                  </m:oMath>
                </a14:m>
                <a:r>
                  <a:rPr lang="ru-RU" sz="1200" dirty="0">
                    <a:latin typeface="Verdana" pitchFamily="34" charset="0"/>
                  </a:rPr>
                  <a:t>.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Компания-аналог – это компания, удовлетворяющая условиям: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• ее акции котируются на фондовом рынке, или права в ней были предметом рыночной сделки незадолго до даты оценки,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• ее существенные инвестиционные характеристики близки к характеристикам оцениваемой компании.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endParaRPr lang="ru-RU" sz="1200" dirty="0">
                  <a:solidFill>
                    <a:srgbClr val="003300"/>
                  </a:solidFill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307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79613" y="1285875"/>
                <a:ext cx="6737350" cy="5000625"/>
              </a:xfrm>
              <a:blipFill rotWithShape="0">
                <a:blip r:embed="rId6"/>
                <a:stretch>
                  <a:fillRect l="-271" t="-2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2853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8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V. Сравнительный подход к оценке бизнеса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2.	 «Цена» (</a:t>
            </a:r>
            <a:r>
              <a:rPr lang="en-US" sz="1200" dirty="0">
                <a:latin typeface="Verdana" pitchFamily="34" charset="0"/>
              </a:rPr>
              <a:t>Price) </a:t>
            </a:r>
            <a:r>
              <a:rPr lang="ru-RU" sz="1200" dirty="0">
                <a:latin typeface="Verdana" pitchFamily="34" charset="0"/>
              </a:rPr>
              <a:t>компании-аналога.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2.1.	В качестве Цены могут быть использованы как минимум 3 величины: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рыночная капитализация компании-аналога, определенная на основании котировок фондового рынка, и количества акций в обращении («стоимость компании как сумма интересов меньшинства»). Далее обозначаем как MC;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цена, зафиксированная на рынке при продаже компании как единого объекта (100%-</a:t>
            </a:r>
            <a:r>
              <a:rPr lang="ru-RU" sz="1200" dirty="0" err="1">
                <a:latin typeface="Verdana" pitchFamily="34" charset="0"/>
              </a:rPr>
              <a:t>ного</a:t>
            </a:r>
            <a:r>
              <a:rPr lang="ru-RU" sz="1200" dirty="0">
                <a:latin typeface="Verdana" pitchFamily="34" charset="0"/>
              </a:rPr>
              <a:t> интереса) или контрольных частичных интересов с высокой степенью контроля (аналог </a:t>
            </a:r>
            <a:r>
              <a:rPr lang="en-US" sz="1200" dirty="0" err="1">
                <a:latin typeface="Verdana" pitchFamily="34" charset="0"/>
              </a:rPr>
              <a:t>MVEq</a:t>
            </a:r>
            <a:r>
              <a:rPr lang="ru-RU" sz="1200" dirty="0">
                <a:latin typeface="Verdana" pitchFamily="34" charset="0"/>
              </a:rPr>
              <a:t>). Далее обозначаем как P (от </a:t>
            </a:r>
            <a:r>
              <a:rPr lang="ru-RU" sz="1200" dirty="0" err="1">
                <a:latin typeface="Verdana" pitchFamily="34" charset="0"/>
              </a:rPr>
              <a:t>Price</a:t>
            </a:r>
            <a:r>
              <a:rPr lang="ru-RU" sz="1200" dirty="0">
                <a:latin typeface="Verdana" pitchFamily="34" charset="0"/>
              </a:rPr>
              <a:t>);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рыночная стоимость компании с учетом заемного капитала – EV.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2.2.	Соотношение между указанными характеристиками цены в числителе РМ: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200" dirty="0">
                <a:latin typeface="Verdana" pitchFamily="34" charset="0"/>
              </a:rPr>
              <a:t> </a:t>
            </a:r>
            <a:r>
              <a:rPr lang="ru-RU" sz="1200" i="1" dirty="0">
                <a:solidFill>
                  <a:srgbClr val="003300"/>
                </a:solidFill>
                <a:latin typeface="Verdana" pitchFamily="34" charset="0"/>
              </a:rPr>
              <a:t>	</a:t>
            </a:r>
            <a:r>
              <a:rPr lang="en-US" sz="1400" i="1" dirty="0">
                <a:solidFill>
                  <a:srgbClr val="003300"/>
                </a:solidFill>
                <a:latin typeface="Verdana" pitchFamily="34" charset="0"/>
              </a:rPr>
              <a:t>EV = </a:t>
            </a:r>
            <a:r>
              <a:rPr lang="en-US" sz="1400" i="1" dirty="0" err="1">
                <a:solidFill>
                  <a:srgbClr val="003300"/>
                </a:solidFill>
                <a:latin typeface="Verdana" pitchFamily="34" charset="0"/>
              </a:rPr>
              <a:t>MVEq</a:t>
            </a:r>
            <a:r>
              <a:rPr lang="en-US" sz="1400" i="1" dirty="0">
                <a:solidFill>
                  <a:srgbClr val="003300"/>
                </a:solidFill>
                <a:latin typeface="Verdana" pitchFamily="34" charset="0"/>
              </a:rPr>
              <a:t> (P) + Debt – Cash = </a:t>
            </a:r>
            <a:r>
              <a:rPr lang="en-US" sz="1400" i="1" dirty="0" err="1">
                <a:solidFill>
                  <a:srgbClr val="003300"/>
                </a:solidFill>
                <a:latin typeface="Verdana" pitchFamily="34" charset="0"/>
              </a:rPr>
              <a:t>MVEq</a:t>
            </a:r>
            <a:r>
              <a:rPr lang="en-US" sz="1400" i="1" dirty="0">
                <a:solidFill>
                  <a:srgbClr val="003300"/>
                </a:solidFill>
                <a:latin typeface="Verdana" pitchFamily="34" charset="0"/>
              </a:rPr>
              <a:t> (P) + </a:t>
            </a:r>
            <a:r>
              <a:rPr lang="en-US" sz="1400" i="1" dirty="0" err="1">
                <a:solidFill>
                  <a:srgbClr val="003300"/>
                </a:solidFill>
                <a:latin typeface="Verdana" pitchFamily="34" charset="0"/>
              </a:rPr>
              <a:t>NetDebt</a:t>
            </a:r>
            <a:r>
              <a:rPr lang="en-US" sz="1200" i="1" dirty="0">
                <a:solidFill>
                  <a:srgbClr val="003300"/>
                </a:solidFill>
                <a:latin typeface="Verdana" pitchFamily="34" charset="0"/>
              </a:rPr>
              <a:t>.</a:t>
            </a:r>
            <a:endParaRPr lang="ru-RU" sz="1200" i="1" dirty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Соответственно, для дальнейшего анализа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200" i="1" dirty="0">
                <a:solidFill>
                  <a:srgbClr val="003300"/>
                </a:solidFill>
                <a:latin typeface="Verdana" pitchFamily="34" charset="0"/>
              </a:rPr>
              <a:t>	</a:t>
            </a:r>
            <a:r>
              <a:rPr lang="en-US" sz="1400" i="1" dirty="0" err="1">
                <a:solidFill>
                  <a:srgbClr val="003300"/>
                </a:solidFill>
                <a:latin typeface="Verdana" pitchFamily="34" charset="0"/>
              </a:rPr>
              <a:t>MVEq</a:t>
            </a:r>
            <a:r>
              <a:rPr lang="ru-RU" sz="1400" i="1" dirty="0">
                <a:solidFill>
                  <a:srgbClr val="003300"/>
                </a:solidFill>
                <a:latin typeface="Verdana" pitchFamily="34" charset="0"/>
              </a:rPr>
              <a:t> (</a:t>
            </a:r>
            <a:r>
              <a:rPr lang="en-US" sz="1400" i="1" dirty="0">
                <a:solidFill>
                  <a:srgbClr val="003300"/>
                </a:solidFill>
                <a:latin typeface="Verdana" pitchFamily="34" charset="0"/>
              </a:rPr>
              <a:t>P) = EV – </a:t>
            </a:r>
            <a:r>
              <a:rPr lang="en-US" sz="1400" i="1" dirty="0" err="1">
                <a:solidFill>
                  <a:srgbClr val="003300"/>
                </a:solidFill>
                <a:latin typeface="Verdana" pitchFamily="34" charset="0"/>
              </a:rPr>
              <a:t>NetDebt</a:t>
            </a:r>
            <a:r>
              <a:rPr lang="en-US" sz="1200" i="1" dirty="0">
                <a:solidFill>
                  <a:srgbClr val="003300"/>
                </a:solidFill>
                <a:latin typeface="Verdana" pitchFamily="34" charset="0"/>
              </a:rPr>
              <a:t>.</a:t>
            </a:r>
            <a:endParaRPr lang="ru-RU" sz="1200" i="1" dirty="0">
              <a:solidFill>
                <a:srgbClr val="003300"/>
              </a:solidFill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en-US" sz="1200" dirty="0">
                <a:latin typeface="Verdana" pitchFamily="34" charset="0"/>
              </a:rPr>
              <a:t>(</a:t>
            </a:r>
            <a:r>
              <a:rPr lang="ru-RU" sz="1200" dirty="0">
                <a:latin typeface="Verdana" pitchFamily="34" charset="0"/>
              </a:rPr>
              <a:t>Долгосрочный?) долг здесь также должен быть учтен по рыночной стоимости.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К ликвидным денежным средствам (</a:t>
            </a:r>
            <a:r>
              <a:rPr lang="ru-RU" sz="1200" dirty="0" err="1">
                <a:latin typeface="Verdana" pitchFamily="34" charset="0"/>
              </a:rPr>
              <a:t>Cash</a:t>
            </a:r>
            <a:r>
              <a:rPr lang="ru-RU" sz="1200" dirty="0">
                <a:latin typeface="Verdana" pitchFamily="34" charset="0"/>
              </a:rPr>
              <a:t>), кроме денежных средств (в кассе, на счетах), относят средства на депозитах и высоколиквидные ценные бумаги.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010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3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lvl="0" indent="-358775" algn="r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100" b="1" dirty="0">
                <a:solidFill>
                  <a:srgbClr val="003300"/>
                </a:solidFill>
                <a:latin typeface="Verdana" pitchFamily="34" charset="0"/>
              </a:rPr>
              <a:t>V. Сравнительный подход к оценке бизнеса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2.3.	Кроме того, в зависимости от характеристик Объекта оценки и того, используется ли в качестве цены 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MC 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или 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P 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компании-аналога, значение цены аналога может нуждаться в корректировке на объем прав контроля.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2.4. </a:t>
            </a:r>
            <a:r>
              <a:rPr lang="ru-RU" sz="1200" dirty="0" err="1">
                <a:solidFill>
                  <a:srgbClr val="003300"/>
                </a:solidFill>
                <a:latin typeface="Verdana" pitchFamily="34" charset="0"/>
              </a:rPr>
              <a:t>Пратт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 [5] описывает два метода определения рыночного курса акций: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1). цена акции определяется на дату оценки или на последнюю дату сделки до нее (предполагается, что сделки происходят постоянно либо очень часто);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2). цена акции определяется как среднее между максимальной и минимальной ценами сделок за период до даты оценки, длительность которого обычно не превышает месяца (чтобы сгладить возможное «влияние психологического фактора» на колебания курса акций).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Практические наблюдения и проблемы развивающихся рынков.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7820" y="2276872"/>
            <a:ext cx="5700254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249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7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При оценке закрытых компаний также возникает необходимость в корректировке цены компании-аналога на отличия в уровне ликвидности.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2.5.</a:t>
            </a:r>
            <a:r>
              <a:rPr lang="ru-RU" sz="1200" dirty="0">
                <a:latin typeface="Verdana" pitchFamily="34" charset="0"/>
              </a:rPr>
              <a:t>	Очень важно при «конструировании» </a:t>
            </a:r>
            <a:r>
              <a:rPr lang="en-US" sz="1200" dirty="0">
                <a:latin typeface="Verdana" pitchFamily="34" charset="0"/>
              </a:rPr>
              <a:t>MM </a:t>
            </a:r>
            <a:r>
              <a:rPr lang="ru-RU" sz="1200" dirty="0">
                <a:latin typeface="Verdana" pitchFamily="34" charset="0"/>
              </a:rPr>
              <a:t>правильно сочетать цену в числителе и Экономический Показатель в знаменателе: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показатели, характеризующие выплаты (или стоимость) как акционерам, так и кредиторам, то есть показатели, связанные с Инвестированным капиталом (EBITDA, EBIT, </a:t>
            </a:r>
            <a:r>
              <a:rPr lang="en-US" sz="1200" dirty="0">
                <a:latin typeface="Verdana" pitchFamily="34" charset="0"/>
              </a:rPr>
              <a:t>F</a:t>
            </a:r>
            <a:r>
              <a:rPr lang="ru-RU" sz="1200" dirty="0">
                <a:latin typeface="Verdana" pitchFamily="34" charset="0"/>
              </a:rPr>
              <a:t>CF</a:t>
            </a:r>
            <a:r>
              <a:rPr lang="en-US" sz="1200" dirty="0">
                <a:latin typeface="Verdana" pitchFamily="34" charset="0"/>
              </a:rPr>
              <a:t>F</a:t>
            </a:r>
            <a:r>
              <a:rPr lang="ru-RU" sz="1200" dirty="0">
                <a:latin typeface="Verdana" pitchFamily="34" charset="0"/>
              </a:rPr>
              <a:t>)</a:t>
            </a:r>
            <a:r>
              <a:rPr lang="en-US" sz="1200" dirty="0">
                <a:latin typeface="Verdana" pitchFamily="34" charset="0"/>
              </a:rPr>
              <a:t> – </a:t>
            </a:r>
            <a:r>
              <a:rPr lang="ru-RU" sz="1200" dirty="0">
                <a:latin typeface="Verdana" pitchFamily="34" charset="0"/>
              </a:rPr>
              <a:t>должны сочетаться с </a:t>
            </a:r>
            <a:r>
              <a:rPr lang="en-US" sz="1200" dirty="0">
                <a:latin typeface="Verdana" pitchFamily="34" charset="0"/>
              </a:rPr>
              <a:t>EV </a:t>
            </a:r>
            <a:r>
              <a:rPr lang="ru-RU" sz="1200" dirty="0">
                <a:latin typeface="Verdana" pitchFamily="34" charset="0"/>
              </a:rPr>
              <a:t>в числителе </a:t>
            </a:r>
            <a:r>
              <a:rPr lang="en-US" sz="1200" dirty="0">
                <a:latin typeface="Verdana" pitchFamily="34" charset="0"/>
              </a:rPr>
              <a:t>MM</a:t>
            </a:r>
            <a:r>
              <a:rPr lang="ru-RU" sz="1200" dirty="0">
                <a:latin typeface="Verdana" pitchFamily="34" charset="0"/>
              </a:rPr>
              <a:t>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показатели, характеризующие доход (или стоимость), остающийся в распоряжении акционеров после расчета с кредиторами (E, EBT,</a:t>
            </a:r>
            <a:r>
              <a:rPr lang="en-US" sz="1200" dirty="0">
                <a:latin typeface="Verdana" pitchFamily="34" charset="0"/>
              </a:rPr>
              <a:t/>
            </a:r>
            <a:br>
              <a:rPr lang="en-US" sz="1200" dirty="0">
                <a:latin typeface="Verdana" pitchFamily="34" charset="0"/>
              </a:rPr>
            </a:br>
            <a:r>
              <a:rPr lang="en-US" sz="1200" dirty="0">
                <a:latin typeface="Verdana" pitchFamily="34" charset="0"/>
              </a:rPr>
              <a:t>F</a:t>
            </a:r>
            <a:r>
              <a:rPr lang="ru-RU" sz="1200" dirty="0">
                <a:latin typeface="Verdana" pitchFamily="34" charset="0"/>
              </a:rPr>
              <a:t>CF</a:t>
            </a:r>
            <a:r>
              <a:rPr lang="en-US" sz="1200" dirty="0">
                <a:latin typeface="Verdana" pitchFamily="34" charset="0"/>
              </a:rPr>
              <a:t>E</a:t>
            </a:r>
            <a:r>
              <a:rPr lang="ru-RU" sz="1200" dirty="0">
                <a:latin typeface="Verdana" pitchFamily="34" charset="0"/>
              </a:rPr>
              <a:t>) </a:t>
            </a:r>
            <a:r>
              <a:rPr lang="en-US" sz="1200" dirty="0">
                <a:latin typeface="Verdana" pitchFamily="34" charset="0"/>
              </a:rPr>
              <a:t>– </a:t>
            </a:r>
            <a:r>
              <a:rPr lang="ru-RU" sz="1200" dirty="0">
                <a:latin typeface="Verdana" pitchFamily="34" charset="0"/>
              </a:rPr>
              <a:t>должны сочетаться с </a:t>
            </a:r>
            <a:r>
              <a:rPr lang="en-US" sz="1200" dirty="0">
                <a:latin typeface="Verdana" pitchFamily="34" charset="0"/>
              </a:rPr>
              <a:t>MC </a:t>
            </a:r>
            <a:r>
              <a:rPr lang="ru-RU" sz="1200" dirty="0">
                <a:latin typeface="Verdana" pitchFamily="34" charset="0"/>
              </a:rPr>
              <a:t>или </a:t>
            </a:r>
            <a:r>
              <a:rPr lang="en-US" sz="1200" dirty="0">
                <a:latin typeface="Verdana" pitchFamily="34" charset="0"/>
              </a:rPr>
              <a:t>P </a:t>
            </a:r>
            <a:r>
              <a:rPr lang="ru-RU" sz="1200" dirty="0">
                <a:latin typeface="Verdana" pitchFamily="34" charset="0"/>
              </a:rPr>
              <a:t>в числителе </a:t>
            </a:r>
            <a:r>
              <a:rPr lang="en-US" sz="1200" dirty="0">
                <a:latin typeface="Verdana" pitchFamily="34" charset="0"/>
              </a:rPr>
              <a:t>MM</a:t>
            </a:r>
            <a:r>
              <a:rPr lang="ru-RU" sz="1200" dirty="0">
                <a:latin typeface="Verdana" pitchFamily="34" charset="0"/>
              </a:rPr>
              <a:t>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Соответственно, и результат расчетов по отношению к объекту оценки будет значением стоимости либо Собственного, либо Инвестированного капитала.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3.	В качестве Экономических Показателей деятельности компании могут быть использованы: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3.1.	«Интервальные» показатели (из Отчета о прибылях и убытках), например: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объем реализации </a:t>
            </a:r>
            <a:r>
              <a:rPr lang="en-US" sz="1200" dirty="0">
                <a:latin typeface="Verdana" pitchFamily="34" charset="0"/>
              </a:rPr>
              <a:t>S</a:t>
            </a:r>
            <a:r>
              <a:rPr lang="ru-RU" sz="1200" dirty="0">
                <a:latin typeface="Verdana" pitchFamily="34" charset="0"/>
              </a:rPr>
              <a:t>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прибыль до уплаты налога, процентов и амортизации EBITDA;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EBIT и EBT;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прибыль после налогообложения </a:t>
            </a:r>
            <a:r>
              <a:rPr lang="en-US" sz="1200" dirty="0">
                <a:latin typeface="Verdana" pitchFamily="34" charset="0"/>
              </a:rPr>
              <a:t>E</a:t>
            </a:r>
            <a:r>
              <a:rPr lang="ru-RU" sz="1200" dirty="0">
                <a:latin typeface="Verdana" pitchFamily="34" charset="0"/>
              </a:rPr>
              <a:t>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9630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81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V. Сравнительный подход к оценке бизнеса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различные виды денежных потоков;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размер дивидендных выплат </a:t>
            </a:r>
            <a:r>
              <a:rPr lang="en-US" sz="1200" dirty="0" err="1">
                <a:latin typeface="Verdana" pitchFamily="34" charset="0"/>
              </a:rPr>
              <a:t>Div</a:t>
            </a:r>
            <a:r>
              <a:rPr lang="ru-RU" sz="1200" dirty="0">
                <a:latin typeface="Verdana" pitchFamily="34" charset="0"/>
              </a:rPr>
              <a:t>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При оценке закрытых компаний также возникает необходимость в корректировке цены компании-аналога на отличия в уровне ликвидности.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3.2.	«Одномоментные» показатели (из Баланса), например: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балансовая стоимость Собственного капитала </a:t>
            </a:r>
            <a:r>
              <a:rPr lang="en-US" sz="1200" dirty="0">
                <a:latin typeface="Verdana" pitchFamily="34" charset="0"/>
              </a:rPr>
              <a:t>BVE</a:t>
            </a:r>
            <a:r>
              <a:rPr lang="ru-RU" sz="1200" dirty="0">
                <a:latin typeface="Verdana" pitchFamily="34" charset="0"/>
              </a:rPr>
              <a:t>;</a:t>
            </a:r>
            <a:endParaRPr lang="en-US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балансовая стоимость активов </a:t>
            </a:r>
            <a:r>
              <a:rPr lang="en-US" sz="1200" dirty="0">
                <a:latin typeface="Verdana" pitchFamily="34" charset="0"/>
              </a:rPr>
              <a:t>BVA, </a:t>
            </a:r>
            <a:r>
              <a:rPr lang="ru-RU" sz="1200" dirty="0">
                <a:latin typeface="Verdana" pitchFamily="34" charset="0"/>
              </a:rPr>
              <a:t>т.е.</a:t>
            </a:r>
            <a:r>
              <a:rPr lang="en-US" sz="1200" dirty="0">
                <a:latin typeface="Verdana" pitchFamily="34" charset="0"/>
              </a:rPr>
              <a:t> </a:t>
            </a:r>
            <a:r>
              <a:rPr lang="ru-RU" sz="1200" dirty="0">
                <a:latin typeface="Verdana" pitchFamily="34" charset="0"/>
              </a:rPr>
              <a:t>аналогично:</a:t>
            </a:r>
            <a:endParaRPr lang="en-US" sz="1200" dirty="0">
              <a:latin typeface="Verdana" pitchFamily="34" charset="0"/>
            </a:endParaRP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r>
              <a:rPr lang="ru-RU" sz="1400" i="1" dirty="0">
                <a:solidFill>
                  <a:srgbClr val="003300"/>
                </a:solidFill>
                <a:latin typeface="Verdana" pitchFamily="34" charset="0"/>
              </a:rPr>
              <a:t>	</a:t>
            </a:r>
            <a:r>
              <a:rPr lang="en-US" sz="1400" i="1" dirty="0">
                <a:solidFill>
                  <a:srgbClr val="003300"/>
                </a:solidFill>
                <a:latin typeface="Verdana" pitchFamily="34" charset="0"/>
              </a:rPr>
              <a:t>BVA = IC = BVE + </a:t>
            </a:r>
            <a:r>
              <a:rPr lang="en-US" sz="1400" i="1" dirty="0" err="1">
                <a:solidFill>
                  <a:srgbClr val="003300"/>
                </a:solidFill>
                <a:latin typeface="Verdana" pitchFamily="34" charset="0"/>
              </a:rPr>
              <a:t>BVDebt</a:t>
            </a:r>
            <a:r>
              <a:rPr lang="en-US" sz="1400" i="1" dirty="0">
                <a:solidFill>
                  <a:srgbClr val="003300"/>
                </a:solidFill>
                <a:latin typeface="Verdana" pitchFamily="34" charset="0"/>
              </a:rPr>
              <a:t> – Cash = BVE + </a:t>
            </a:r>
            <a:r>
              <a:rPr lang="en-US" sz="1400" i="1" dirty="0" err="1">
                <a:solidFill>
                  <a:srgbClr val="003300"/>
                </a:solidFill>
                <a:latin typeface="Verdana" pitchFamily="34" charset="0"/>
              </a:rPr>
              <a:t>NetDebt</a:t>
            </a:r>
            <a:r>
              <a:rPr lang="en-US" sz="1200" i="1" dirty="0">
                <a:solidFill>
                  <a:srgbClr val="003300"/>
                </a:solidFill>
                <a:latin typeface="Verdana" pitchFamily="34" charset="0"/>
              </a:rPr>
              <a:t>.</a:t>
            </a:r>
            <a:endParaRPr lang="ru-RU" sz="1200" i="1" dirty="0">
              <a:solidFill>
                <a:srgbClr val="003300"/>
              </a:solidFill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балансовая стоимость основных средств </a:t>
            </a:r>
            <a:r>
              <a:rPr lang="en-US" sz="1200" dirty="0">
                <a:latin typeface="Verdana" pitchFamily="34" charset="0"/>
              </a:rPr>
              <a:t>PP&amp;E</a:t>
            </a:r>
            <a:r>
              <a:rPr lang="ru-RU" sz="1200" dirty="0">
                <a:latin typeface="Verdana" pitchFamily="34" charset="0"/>
              </a:rPr>
              <a:t> (</a:t>
            </a:r>
            <a:r>
              <a:rPr lang="en-US" sz="1200" dirty="0">
                <a:latin typeface="Verdana" pitchFamily="34" charset="0"/>
              </a:rPr>
              <a:t>Property, Plant and Equipment</a:t>
            </a:r>
            <a:r>
              <a:rPr lang="ru-RU" sz="1200" dirty="0">
                <a:latin typeface="Verdana" pitchFamily="34" charset="0"/>
              </a:rPr>
              <a:t>).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3.3.	Натуральные (отраслевые) показатели, характеризующие способность компании производить определенную продукцию; пытаются связать стоимость компании с характеристиками ее операционных процессов; они специфичны для каждой отрасли: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наиболее распространенные – объем произведенной за период продукции (</a:t>
            </a:r>
            <a:r>
              <a:rPr lang="ru-RU" sz="1200" dirty="0" err="1">
                <a:latin typeface="Verdana" pitchFamily="34" charset="0"/>
              </a:rPr>
              <a:t>production</a:t>
            </a:r>
            <a:r>
              <a:rPr lang="ru-RU" sz="1200" dirty="0">
                <a:latin typeface="Verdana" pitchFamily="34" charset="0"/>
              </a:rPr>
              <a:t>) и размер производственных мощностей компании (</a:t>
            </a:r>
            <a:r>
              <a:rPr lang="ru-RU" sz="1200" dirty="0" err="1">
                <a:latin typeface="Verdana" pitchFamily="34" charset="0"/>
              </a:rPr>
              <a:t>capacity</a:t>
            </a:r>
            <a:r>
              <a:rPr lang="ru-RU" sz="1200" dirty="0">
                <a:latin typeface="Verdana" pitchFamily="34" charset="0"/>
              </a:rPr>
              <a:t>);</a:t>
            </a:r>
            <a:endParaRPr lang="en-US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другие натуральные показатели, например, размер запасов полезных ископаемых, </a:t>
            </a:r>
            <a:r>
              <a:rPr lang="ru-RU" sz="1200" dirty="0" err="1">
                <a:latin typeface="Verdana" pitchFamily="34" charset="0"/>
              </a:rPr>
              <a:t>тоннокилометраж</a:t>
            </a:r>
            <a:r>
              <a:rPr lang="ru-RU" sz="1200" dirty="0">
                <a:latin typeface="Verdana" pitchFamily="34" charset="0"/>
              </a:rPr>
              <a:t> перевезенных грузов (для транспортных предприятий), количество абонентов, размер тиража и т.д. Однако в любом случае важно, чтобы эти показатели действительно формировали у инвестора представление о ценности подобного предприятия</a:t>
            </a:r>
            <a:r>
              <a:rPr lang="ru-RU" sz="1200" dirty="0" smtClean="0">
                <a:latin typeface="Verdana" pitchFamily="34" charset="0"/>
              </a:rPr>
              <a:t>!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604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5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4.	Сравнительные характеристики и применимость </a:t>
            </a:r>
            <a:r>
              <a:rPr lang="en-US" sz="1200" dirty="0">
                <a:latin typeface="Verdana" pitchFamily="34" charset="0"/>
              </a:rPr>
              <a:t>MM</a:t>
            </a:r>
            <a:r>
              <a:rPr lang="ru-RU" sz="1200" dirty="0">
                <a:latin typeface="Verdana" pitchFamily="34" charset="0"/>
              </a:rPr>
              <a:t>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8538" y="1682097"/>
            <a:ext cx="5523455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690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9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V. Сравнительный подход к оценке бизнеса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4.	Сравнительные характеристики и применимость </a:t>
            </a:r>
            <a:r>
              <a:rPr lang="en-US" sz="1200" dirty="0">
                <a:latin typeface="Verdana" pitchFamily="34" charset="0"/>
              </a:rPr>
              <a:t>MM</a:t>
            </a:r>
            <a:r>
              <a:rPr lang="ru-RU" sz="1200" dirty="0">
                <a:latin typeface="Verdana" pitchFamily="34" charset="0"/>
              </a:rPr>
              <a:t> (продолжение).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8538" y="2060848"/>
            <a:ext cx="5962405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78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3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V. Сравнительный подход к оценке бизнеса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5.	Выбор компаний-аналогов.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5.1.	А. Дамодаран [12] описывает выбор фундаментально: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«Сопоставимая фирма – это фирма, у которой денежные потоки, потенциал роста и риск похожи на аналогичные показатели оцениваемой фирмы… В этом определении нигде нет компонента, который устанавливал бы связь фирмы с отраслью или сектором, к которым она принадлежит…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Однако в большинстве исследований в качестве подобных трактуют компании, находящиеся в том же бизнесе или бизнесах, что и оцениваемая фирма… Неявная предпосылка состоит в том, что фирмы в одном и том же секторе обладают похожими характеристиками риска, роста и денежных потоков».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5.2. Е. </a:t>
            </a:r>
            <a:r>
              <a:rPr lang="ru-RU" sz="1200" dirty="0" err="1">
                <a:latin typeface="Verdana" pitchFamily="34" charset="0"/>
              </a:rPr>
              <a:t>Чиркова</a:t>
            </a:r>
            <a:r>
              <a:rPr lang="ru-RU" sz="1200" dirty="0">
                <a:latin typeface="Verdana" pitchFamily="34" charset="0"/>
              </a:rPr>
              <a:t> [9] выделяет следующие факторы, критичные для выбора: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месторасположение, </a:t>
            </a:r>
            <a:r>
              <a:rPr lang="ru-RU" sz="1200" dirty="0" err="1">
                <a:latin typeface="Verdana" pitchFamily="34" charset="0"/>
              </a:rPr>
              <a:t>страновой</a:t>
            </a:r>
            <a:r>
              <a:rPr lang="ru-RU" sz="1200" dirty="0">
                <a:latin typeface="Verdana" pitchFamily="34" charset="0"/>
              </a:rPr>
              <a:t> фактор (корректировки возможны, но не общепризнаны);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отраслевой фактор;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фактор времени (корректировка на индекс фондового рынка или его сегмента);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прочие факторы (обычно для «сужения» первичного списка потенциальных компаний-аналогов): размер компании, номенклатура продукции, степень ее </a:t>
            </a:r>
            <a:r>
              <a:rPr lang="ru-RU" sz="1200" dirty="0" err="1">
                <a:latin typeface="Verdana" pitchFamily="34" charset="0"/>
              </a:rPr>
              <a:t>диверсифицированности</a:t>
            </a:r>
            <a:r>
              <a:rPr lang="ru-RU" sz="1200" dirty="0">
                <a:latin typeface="Verdana" pitchFamily="34" charset="0"/>
              </a:rPr>
              <a:t>, перспективы роста, качество менеджмента, операционный риск, финансовые показатели компании (оборачиваемость активов, рентабельность продаж, показатели ликвидности), уровень использования заемного капитала и т.д.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2795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4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I. Бизнес как объект оценки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3.2</a:t>
            </a:r>
            <a:r>
              <a:rPr lang="ru-RU" sz="1200" dirty="0">
                <a:latin typeface="Verdana" pitchFamily="34" charset="0"/>
              </a:rPr>
              <a:t>.	Должны быть четко указаны в соответствии с VPS 4 любые принятые допущения и специальные допущения.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3.3</a:t>
            </a:r>
            <a:r>
              <a:rPr lang="ru-RU" sz="1200" dirty="0">
                <a:latin typeface="Verdana" pitchFamily="34" charset="0"/>
              </a:rPr>
              <a:t>.	Идентификация бизнеса и интересов (долей) в бизнесе: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Оценщик должен понимать отличия между стоимостью бизнеса в целом и стоимостью частичного права (стоимость акций определенного класса или отдельного направления деятельности компании), стоимостью конкретных активов или обязательств бизнеса;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Оценщик должен понимать и учитывать еще до начала работ предполагаемое использование оценки. Важно, чтобы «цель» оценки и ее «предполагаемое использование» были изложены ясно;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 • часто возникает необходимость применения несколько методов оценки, особенно в случаях, когда отсутствует достаточная информация или основания для вывода о стоимости на базе единственного метода. Тогда Оценщик должен рассмотреть все методы и указать причины, почему конкретный метод не был использован.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3.4</a:t>
            </a:r>
            <a:r>
              <a:rPr lang="ru-RU" sz="1200" dirty="0">
                <a:latin typeface="Verdana" pitchFamily="34" charset="0"/>
              </a:rPr>
              <a:t>.	Внутренняя коммерческая информация бизнеса: в отчете Оценщик должен указать, на какую информацию, предоставленную Заказчиком или руководством бизнеса, он полагался и использовал без проверки, а какую, возможно, проверял полностью или частично.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3.5</a:t>
            </a:r>
            <a:r>
              <a:rPr lang="ru-RU" sz="1200" dirty="0">
                <a:latin typeface="Verdana" pitchFamily="34" charset="0"/>
              </a:rPr>
              <a:t>.	Информация для оценки может включать: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ретроспективная финансовая отчетность, текущие и предыдущие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прогнозы;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4086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7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V. Сравнительный подход к оценке бизнеса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5.3.	</a:t>
            </a:r>
            <a:r>
              <a:rPr lang="ru-RU" sz="1200" dirty="0" err="1">
                <a:latin typeface="Verdana" pitchFamily="34" charset="0"/>
              </a:rPr>
              <a:t>Пратт</a:t>
            </a:r>
            <a:r>
              <a:rPr lang="ru-RU" sz="1200" dirty="0">
                <a:latin typeface="Verdana" pitchFamily="34" charset="0"/>
              </a:rPr>
              <a:t>, </a:t>
            </a:r>
            <a:r>
              <a:rPr lang="ru-RU" sz="1200" dirty="0" err="1">
                <a:latin typeface="Verdana" pitchFamily="34" charset="0"/>
              </a:rPr>
              <a:t>Фишмен</a:t>
            </a:r>
            <a:r>
              <a:rPr lang="ru-RU" sz="1200" dirty="0">
                <a:latin typeface="Verdana" pitchFamily="34" charset="0"/>
              </a:rPr>
              <a:t> [5] описывают такие этапы выбора: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отбор основных конкурентов объекта оценки – открытые компании;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расширение списка путем поиска компаний-аналогов по отрасли;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поиск потенциальных компаний-аналогов, участвовавших в процедурах слияния или поглощения незадолго до даты оценки;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поиск потенциальных компаний-аналогов с использованием других источников информации – специальные торговые издания, брокеры по купле-продаже предприятий, торговцы ценными бумагами и пр.;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последующее «сужение» перечня потенциальных компаний-аналогов с использованием предварительных критериев (существенные характеристики условий и результатов деятельности компаний-аналогов и объекта оценки). Оценочные суждения! «На самом деле невозможно перечислить все факторы, которые следует рассматривать при сужении перечня потенциальных компаний-аналогов до списка тех из них, что будут использованы в процедуре оценки: ведь набор самих факторов будет изменяться от одного оценочного проекта к другому».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6.	Получение и корректировка финансовой отчетности компаний-аналогов.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6.1.	Источники информации указаны выше. Национальные сайты торговцев ЦБ и Комиссии</a:t>
            </a:r>
            <a:r>
              <a:rPr lang="ru-RU" sz="1200" dirty="0" smtClean="0">
                <a:latin typeface="Verdana" pitchFamily="34" charset="0"/>
              </a:rPr>
              <a:t>(?).</a:t>
            </a: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60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075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01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V. Сравнительный подход к оценке бизнеса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6.2</a:t>
            </a:r>
            <a:r>
              <a:rPr lang="ru-RU" sz="1200" dirty="0">
                <a:latin typeface="Verdana" pitchFamily="34" charset="0"/>
              </a:rPr>
              <a:t>.	Корректировка финансовой отчетности компаний-аналогов. Цель процедуры – попытка «сгладить» отличия между объектом оценки и компанией-аналогом, которые нашли отражение в отчетности. «Как выглядела бы отчетность компаний-аналогов, если бы тех или иных отличий между ними и объектом оценки не было?»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Рекомендации </a:t>
            </a:r>
            <a:r>
              <a:rPr lang="ru-RU" sz="1200" dirty="0">
                <a:latin typeface="Verdana" pitchFamily="34" charset="0"/>
              </a:rPr>
              <a:t>по типам корректировок: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связанные с принципами отражения информации в бухгалтерском учете (используемый метод амортизации основных средств, методы учета товарно-материальных запасов (FIFO, LIFO и др.), капитализация отдельных видов затраты или отнесение их на себестоимость);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связанные с нормализацией отчетности (излишние или неиспользуемые активы, для частных компаний – нерыночный уровень вознаграждения собственнику и/или менеджменту высшего звена);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связанные с прочими отличиями (на результаты деятельности компании-аналога за определенный отчетный период повлияли заведомо неповторяющиеся события).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На практике применяется нечасто – ведь указанные отличия нужно для начала идентифицировать</a:t>
            </a:r>
            <a:r>
              <a:rPr lang="ru-RU" sz="1200" dirty="0" smtClean="0">
                <a:latin typeface="Verdana" pitchFamily="34" charset="0"/>
              </a:rPr>
              <a:t>!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5857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6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V. Сравнительный подход к оценке бизнеса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7.	Выбор </a:t>
            </a:r>
            <a:r>
              <a:rPr lang="ru-RU" sz="1200" dirty="0">
                <a:latin typeface="Verdana" pitchFamily="34" charset="0"/>
              </a:rPr>
              <a:t>типов </a:t>
            </a:r>
            <a:r>
              <a:rPr lang="en-US" sz="1200" dirty="0">
                <a:latin typeface="Verdana" pitchFamily="34" charset="0"/>
              </a:rPr>
              <a:t>MM </a:t>
            </a:r>
            <a:r>
              <a:rPr lang="ru-RU" sz="1200" dirty="0">
                <a:latin typeface="Verdana" pitchFamily="34" charset="0"/>
              </a:rPr>
              <a:t>и расчет может быть использован не один тип </a:t>
            </a:r>
            <a:r>
              <a:rPr lang="en-US" sz="1200" dirty="0">
                <a:latin typeface="Verdana" pitchFamily="34" charset="0"/>
              </a:rPr>
              <a:t>MM</a:t>
            </a:r>
            <a:r>
              <a:rPr lang="ru-RU" sz="1200" dirty="0" smtClean="0">
                <a:latin typeface="Verdana" pitchFamily="34" charset="0"/>
              </a:rPr>
              <a:t>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en-US" sz="1200" dirty="0" smtClean="0">
                <a:latin typeface="Verdana" pitchFamily="34" charset="0"/>
              </a:rPr>
              <a:t>7</a:t>
            </a:r>
            <a:r>
              <a:rPr lang="ru-RU" sz="1200" dirty="0">
                <a:latin typeface="Verdana" pitchFamily="34" charset="0"/>
              </a:rPr>
              <a:t>.1.	Для оценки конкретной компании </a:t>
            </a:r>
            <a:r>
              <a:rPr lang="ru-RU" sz="1200" dirty="0">
                <a:latin typeface="Verdana" pitchFamily="34" charset="0"/>
              </a:rPr>
              <a:t>выбираются Несколько наиболее </a:t>
            </a:r>
            <a:r>
              <a:rPr lang="ru-RU" sz="1200" dirty="0" smtClean="0">
                <a:latin typeface="Verdana" pitchFamily="34" charset="0"/>
              </a:rPr>
              <a:t>приемлемых </a:t>
            </a:r>
            <a:r>
              <a:rPr lang="en-US" sz="1200" dirty="0" smtClean="0">
                <a:latin typeface="Verdana" pitchFamily="34" charset="0"/>
              </a:rPr>
              <a:t>MM</a:t>
            </a:r>
            <a:r>
              <a:rPr lang="ru-RU" sz="1200" dirty="0" smtClean="0">
                <a:latin typeface="Verdana" pitchFamily="34" charset="0"/>
              </a:rPr>
              <a:t>, </a:t>
            </a:r>
            <a:r>
              <a:rPr lang="ru-RU" sz="1200" dirty="0">
                <a:latin typeface="Verdana" pitchFamily="34" charset="0"/>
              </a:rPr>
              <a:t>исходя из доступной информации о компаниях-аналогах и характеристик объекта оценки.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Важно: чем ниже отклонение от среднего значений данного типа </a:t>
            </a:r>
            <a:r>
              <a:rPr lang="en-US" sz="1200" dirty="0">
                <a:latin typeface="Verdana" pitchFamily="34" charset="0"/>
              </a:rPr>
              <a:t>MM</a:t>
            </a:r>
            <a:r>
              <a:rPr lang="ru-RU" sz="1200" dirty="0">
                <a:latin typeface="Verdana" pitchFamily="34" charset="0"/>
              </a:rPr>
              <a:t>, рассчитан-</a:t>
            </a:r>
            <a:r>
              <a:rPr lang="ru-RU" sz="1200" dirty="0" err="1">
                <a:latin typeface="Verdana" pitchFamily="34" charset="0"/>
              </a:rPr>
              <a:t>ного</a:t>
            </a:r>
            <a:r>
              <a:rPr lang="ru-RU" sz="1200" dirty="0">
                <a:latin typeface="Verdana" pitchFamily="34" charset="0"/>
              </a:rPr>
              <a:t> для нескольких компаний-аналогов, тем выше считается(?) точность результата</a:t>
            </a:r>
            <a:r>
              <a:rPr lang="en-US" sz="1200" dirty="0">
                <a:latin typeface="Verdana" pitchFamily="34" charset="0"/>
              </a:rPr>
              <a:t> </a:t>
            </a:r>
            <a:r>
              <a:rPr lang="ru-RU" sz="1200" dirty="0">
                <a:latin typeface="Verdana" pitchFamily="34" charset="0"/>
              </a:rPr>
              <a:t>с использованием этого </a:t>
            </a:r>
            <a:r>
              <a:rPr lang="en-US" sz="1200" dirty="0">
                <a:latin typeface="Verdana" pitchFamily="34" charset="0"/>
              </a:rPr>
              <a:t>MM</a:t>
            </a:r>
            <a:r>
              <a:rPr lang="ru-RU" sz="1200" dirty="0">
                <a:latin typeface="Verdana" pitchFamily="34" charset="0"/>
              </a:rPr>
              <a:t>, тем </a:t>
            </a:r>
            <a:r>
              <a:rPr lang="ru-RU" sz="1200" dirty="0" err="1">
                <a:latin typeface="Verdana" pitchFamily="34" charset="0"/>
              </a:rPr>
              <a:t>обоснованнее</a:t>
            </a:r>
            <a:r>
              <a:rPr lang="ru-RU" sz="1200" dirty="0">
                <a:latin typeface="Verdana" pitchFamily="34" charset="0"/>
              </a:rPr>
              <a:t> его применение.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7.2.	После расчета значений одного типа </a:t>
            </a:r>
            <a:r>
              <a:rPr lang="en-US" sz="1200" dirty="0">
                <a:latin typeface="Verdana" pitchFamily="34" charset="0"/>
              </a:rPr>
              <a:t>MM</a:t>
            </a:r>
            <a:r>
              <a:rPr lang="ru-RU" sz="1200" dirty="0">
                <a:latin typeface="Verdana" pitchFamily="34" charset="0"/>
              </a:rPr>
              <a:t> для ряда компаний-аналогов необходимо перейти к одному значению стоимости. Наиболее распространенные способы: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расчет среднего арифметического. По мнению Чирковой [9] – самый «грубый» из всех, однако однозначного мнения о том, какой способ лучше - нет;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• </a:t>
            </a:r>
            <a:r>
              <a:rPr lang="ru-RU" sz="1200" dirty="0">
                <a:latin typeface="Verdana" pitchFamily="34" charset="0"/>
              </a:rPr>
              <a:t>расчет средневзвешенного (в качестве удельного веса используется значение знаменателя мультипликатора каждой компании-аналога);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выбор медианного значения (крайние значения в выборке оказывают б</a:t>
            </a:r>
            <a:r>
              <a:rPr lang="en-US" sz="1200" dirty="0">
                <a:latin typeface="Verdana" pitchFamily="34" charset="0"/>
              </a:rPr>
              <a:t>ó</a:t>
            </a:r>
            <a:r>
              <a:rPr lang="ru-RU" sz="1200" dirty="0" err="1">
                <a:latin typeface="Verdana" pitchFamily="34" charset="0"/>
              </a:rPr>
              <a:t>льшее</a:t>
            </a:r>
            <a:r>
              <a:rPr lang="ru-RU" sz="1200" dirty="0">
                <a:latin typeface="Verdana" pitchFamily="34" charset="0"/>
              </a:rPr>
              <a:t> влияние на среднеарифметическое, нежели на медианное значение).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4727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72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V. Сравнительный подход к оценке бизнеса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7.3</a:t>
            </a:r>
            <a:r>
              <a:rPr lang="ru-RU" sz="1200" dirty="0">
                <a:latin typeface="Verdana" pitchFamily="34" charset="0"/>
              </a:rPr>
              <a:t>.	Детерминанты и корреляционные зависимости.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А. Дамодаран [12] анализирует связь сравнительного и доходного подходов и выделяет некие фундаментальные переменные (детерминанты), от которых должны зависеть значения </a:t>
            </a:r>
            <a:r>
              <a:rPr lang="en-US" sz="1200" dirty="0">
                <a:latin typeface="Verdana" pitchFamily="34" charset="0"/>
              </a:rPr>
              <a:t>MM</a:t>
            </a:r>
            <a:r>
              <a:rPr lang="ru-RU" sz="1200" dirty="0">
                <a:latin typeface="Verdana" pitchFamily="34" charset="0"/>
              </a:rPr>
              <a:t>. Так, для P/E он выделяет такие:</a:t>
            </a:r>
            <a:endParaRPr lang="en-US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	риск, отражаемый ставкой дисконта;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	ожидаемые темпы роста прибыли (по модели Гордона);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	коэффициент выплат дивидендов, определяемый на основании ожидаемых темпов роста и доходности Собственного капитала ROE.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К детерминантам </a:t>
            </a:r>
            <a:r>
              <a:rPr lang="en-US" sz="1200" dirty="0">
                <a:latin typeface="Verdana" pitchFamily="34" charset="0"/>
              </a:rPr>
              <a:t>MM</a:t>
            </a:r>
            <a:r>
              <a:rPr lang="ru-RU" sz="1200" dirty="0">
                <a:latin typeface="Verdana" pitchFamily="34" charset="0"/>
              </a:rPr>
              <a:t> EV/EBITDA он относит: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	размер ставки налога на прибыль;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	размер амортизационных отчислений, уменьшающих налог на прибыль;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	потребность в реинвестициях;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	стоимость капитала WACC;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	ожидаемые темпы роста (по модели Гордона).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К детерминантам </a:t>
            </a:r>
            <a:r>
              <a:rPr lang="en-US" sz="1200" dirty="0">
                <a:latin typeface="Verdana" pitchFamily="34" charset="0"/>
              </a:rPr>
              <a:t>MM</a:t>
            </a:r>
            <a:r>
              <a:rPr lang="ru-RU" sz="1200" dirty="0">
                <a:latin typeface="Verdana" pitchFamily="34" charset="0"/>
              </a:rPr>
              <a:t> P/S и EV/S он относит: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	маржу чистой прибыли для P/S либо маржу операционной прибыли (отношение EBIT × (1 – </a:t>
            </a:r>
            <a:r>
              <a:rPr lang="ru-RU" sz="1200" dirty="0" err="1">
                <a:latin typeface="Verdana" pitchFamily="34" charset="0"/>
              </a:rPr>
              <a:t>Tax</a:t>
            </a:r>
            <a:r>
              <a:rPr lang="ru-RU" sz="1200" dirty="0">
                <a:latin typeface="Verdana" pitchFamily="34" charset="0"/>
              </a:rPr>
              <a:t>) к </a:t>
            </a:r>
            <a:r>
              <a:rPr lang="en-US" sz="1200" dirty="0">
                <a:latin typeface="Verdana" pitchFamily="34" charset="0"/>
              </a:rPr>
              <a:t>S</a:t>
            </a:r>
            <a:r>
              <a:rPr lang="ru-RU" sz="1200" dirty="0">
                <a:latin typeface="Verdana" pitchFamily="34" charset="0"/>
              </a:rPr>
              <a:t>) для EV/S;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	риск, отражаемый ставкой дисконта для P/S либо стоимость капитала (WACC) для EV/S</a:t>
            </a:r>
            <a:r>
              <a:rPr lang="ru-RU" sz="1200" dirty="0" smtClean="0">
                <a:latin typeface="Verdana" pitchFamily="34" charset="0"/>
              </a:rPr>
              <a:t>;</a:t>
            </a: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63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8324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62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79613" y="1285875"/>
                <a:ext cx="6737350" cy="5000625"/>
              </a:xfrm>
            </p:spPr>
            <p:txBody>
              <a:bodyPr/>
              <a:lstStyle/>
              <a:p>
                <a:pPr marL="358775" indent="-358775" algn="r" eaLnBrk="1" hangingPunct="1">
                  <a:spcBef>
                    <a:spcPts val="800"/>
                  </a:spcBef>
                  <a:buNone/>
                </a:pPr>
                <a:r>
                  <a:rPr lang="ru-RU" sz="1100" b="1" dirty="0">
                    <a:latin typeface="Verdana" pitchFamily="34" charset="0"/>
                  </a:rPr>
                  <a:t>V. Сравнительный подход к оценке бизнеса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 smtClean="0">
                    <a:latin typeface="Verdana" pitchFamily="34" charset="0"/>
                  </a:rPr>
                  <a:t>•</a:t>
                </a:r>
                <a:r>
                  <a:rPr lang="ru-RU" sz="1200" dirty="0">
                    <a:latin typeface="Verdana" pitchFamily="34" charset="0"/>
                  </a:rPr>
                  <a:t>	ожидаемые темпы роста;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•	коэффициент выплат дивидендов.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Детерминантами РМ P/BVE и EV/BVA по </a:t>
                </a:r>
                <a:r>
                  <a:rPr lang="ru-RU" sz="1200" dirty="0" err="1">
                    <a:latin typeface="Verdana" pitchFamily="34" charset="0"/>
                  </a:rPr>
                  <a:t>Дамодарану</a:t>
                </a:r>
                <a:r>
                  <a:rPr lang="ru-RU" sz="1200" dirty="0">
                    <a:latin typeface="Verdana" pitchFamily="34" charset="0"/>
                  </a:rPr>
                  <a:t> являются: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•	доходность собственного капитала ROE для P/BVE либо доходность активов ROA (отношение EBIT × (1 – </a:t>
                </a:r>
                <a:r>
                  <a:rPr lang="ru-RU" sz="1200" dirty="0" err="1">
                    <a:latin typeface="Verdana" pitchFamily="34" charset="0"/>
                  </a:rPr>
                  <a:t>Tax</a:t>
                </a:r>
                <a:r>
                  <a:rPr lang="ru-RU" sz="1200" dirty="0">
                    <a:latin typeface="Verdana" pitchFamily="34" charset="0"/>
                  </a:rPr>
                  <a:t>) к балансовой оценке Инвестированного капитала) для EV/BVA;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•	риск, отражаемый ставкой дисконта для P/BVE либо стоимость капитала (WACC) для EV/BVA;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•	ожидаемые темпы роста;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•	коэффициент выплат дивидендов.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Для корректной реализации таких моделей необходим большой объем рыночных статистических данных о компаниях-аналогах, однако в практике наших стран вполне возможно пробовать построение таких простейших моделей, как, например: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	</a:t>
                </a:r>
                <a:r>
                  <a:rPr lang="ru-RU" sz="1200" dirty="0"/>
                  <a:t>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𝐸𝐵𝑇</m:t>
                        </m:r>
                      </m:sub>
                    </m:sSub>
                  </m:oMath>
                </a14:m>
                <a:r>
                  <a:rPr lang="ru-RU" sz="1200" dirty="0">
                    <a:latin typeface="Verdana" pitchFamily="34" charset="0"/>
                  </a:rPr>
                  <a:t>,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	</a:t>
                </a:r>
                <a:r>
                  <a:rPr lang="ru-RU" sz="1200" dirty="0"/>
                  <a:t>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</a:rPr>
                      <m:t>𝐸𝑉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𝐸𝐵𝐼𝑇</m:t>
                        </m:r>
                      </m:sub>
                    </m:sSub>
                  </m:oMath>
                </a14:m>
                <a:r>
                  <a:rPr lang="ru-RU" sz="1200" dirty="0">
                    <a:latin typeface="Verdana" pitchFamily="34" charset="0"/>
                  </a:rPr>
                  <a:t>,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	</a:t>
                </a:r>
                <a:r>
                  <a:rPr lang="ru-RU" sz="1200" dirty="0"/>
                  <a:t>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𝐵𝑉𝐸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𝑅𝑂𝐸</m:t>
                    </m:r>
                  </m:oMath>
                </a14:m>
                <a:r>
                  <a:rPr lang="ru-RU" sz="1200" dirty="0">
                    <a:latin typeface="Verdana" pitchFamily="34" charset="0"/>
                  </a:rPr>
                  <a:t>,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	</a:t>
                </a:r>
                <a:r>
                  <a:rPr lang="ru-RU" sz="1200" dirty="0"/>
                  <a:t>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</a:rPr>
                      <m:t>𝐸𝑉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𝐵𝑉𝐴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𝑅𝑂𝐴</m:t>
                    </m:r>
                  </m:oMath>
                </a14:m>
                <a:r>
                  <a:rPr lang="ru-RU" sz="1200" dirty="0">
                    <a:latin typeface="Verdan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7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79613" y="1285875"/>
                <a:ext cx="6737350" cy="5000625"/>
              </a:xfrm>
              <a:blipFill rotWithShape="0">
                <a:blip r:embed="rId6"/>
                <a:stretch>
                  <a:fillRect l="-90" r="-362" b="-7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64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8872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96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V. Сравнительный подход к оценке бизнеса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А</a:t>
            </a:r>
            <a:r>
              <a:rPr lang="ru-RU" sz="1200" dirty="0">
                <a:latin typeface="Verdana" pitchFamily="34" charset="0"/>
              </a:rPr>
              <a:t>. Дамодаран отмечает, что для построения таких моделей использовались рыночные данные по акциям сотен и тысяч предприятий. Кроме того, то, что взаимосвязи будут линейными, остается под большим вопросом; теоретически в общем случае могут быть уместными более сложные связи (например, логарифмические или степенные).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en-US" sz="1200" dirty="0">
                <a:latin typeface="Verdana" pitchFamily="34" charset="0"/>
              </a:rPr>
              <a:t>8</a:t>
            </a:r>
            <a:r>
              <a:rPr lang="ru-RU" sz="1200" dirty="0">
                <a:latin typeface="Verdana" pitchFamily="34" charset="0"/>
              </a:rPr>
              <a:t>.	Формулирование общепризнанных методов оценки сравнительного подхода.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8.1.	Метод рынка капиталов – использует </a:t>
            </a:r>
            <a:r>
              <a:rPr lang="en-US" sz="1200" dirty="0">
                <a:latin typeface="Verdana" pitchFamily="34" charset="0"/>
              </a:rPr>
              <a:t>MM</a:t>
            </a:r>
            <a:r>
              <a:rPr lang="ru-RU" sz="1200" dirty="0">
                <a:latin typeface="Verdana" pitchFamily="34" charset="0"/>
              </a:rPr>
              <a:t>, основанные на цене миноритарных интересов (пакетов акций) компаний-аналогов.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8.2.	Метод рыночных соглашений (метод рыночных сделок, метод компаний-аналогов – использует </a:t>
            </a:r>
            <a:r>
              <a:rPr lang="en-US" sz="1200" dirty="0">
                <a:latin typeface="Verdana" pitchFamily="34" charset="0"/>
              </a:rPr>
              <a:t>MM</a:t>
            </a:r>
            <a:r>
              <a:rPr lang="ru-RU" sz="1200" dirty="0">
                <a:latin typeface="Verdana" pitchFamily="34" charset="0"/>
              </a:rPr>
              <a:t>, основанные на цене контрольных интересов.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8.3.	Метод прямого сравнения с ценами акций компании – объекта оценки. Специфика в условиях развивающихся рынков и манипуляции.</a:t>
            </a: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 smtClean="0">
                <a:solidFill>
                  <a:srgbClr val="003300"/>
                </a:solidFill>
                <a:latin typeface="Verdana" pitchFamily="34" charset="0"/>
              </a:rPr>
              <a:t>9.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	</a:t>
            </a:r>
            <a:r>
              <a:rPr lang="en-US" sz="1200" i="1" dirty="0">
                <a:solidFill>
                  <a:srgbClr val="003300"/>
                </a:solidFill>
                <a:latin typeface="Verdana" pitchFamily="34" charset="0"/>
              </a:rPr>
              <a:t>The Value of Nothing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 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[19]</a:t>
            </a:r>
            <a:r>
              <a:rPr lang="uk-UA" sz="1200" dirty="0">
                <a:solidFill>
                  <a:srgbClr val="003300"/>
                </a:solidFill>
                <a:latin typeface="Verdana" pitchFamily="34" charset="0"/>
              </a:rPr>
              <a:t>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9.1.	Различие </a:t>
            </a:r>
            <a:r>
              <a:rPr lang="ru-RU" sz="1200" dirty="0">
                <a:latin typeface="Verdana" pitchFamily="34" charset="0"/>
              </a:rPr>
              <a:t>мультипликаторов компаний одного сектора может быть обусловлено отличиями самих компаний (темпы роста, ликвидность).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9.2.</a:t>
            </a:r>
            <a:r>
              <a:rPr lang="ru-RU" sz="1200" dirty="0">
                <a:latin typeface="Verdana" pitchFamily="34" charset="0"/>
              </a:rPr>
              <a:t>	«В основе цен должны лежать ожидаемые в будущем результаты деятельности, так что использовать данные за прошлый период в знаменателе… можно лишь при условии, что знаменатель рассматривается как индикатор будущего».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9.3.</a:t>
            </a:r>
            <a:r>
              <a:rPr lang="ru-RU" sz="1200" dirty="0">
                <a:latin typeface="Verdana" pitchFamily="34" charset="0"/>
              </a:rPr>
              <a:t>	</a:t>
            </a:r>
            <a:r>
              <a:rPr lang="ru-RU" sz="1200" dirty="0" smtClean="0">
                <a:latin typeface="Verdana" pitchFamily="34" charset="0"/>
              </a:rPr>
              <a:t>Об этом же </a:t>
            </a:r>
            <a:r>
              <a:rPr lang="ru-RU" sz="1200" dirty="0">
                <a:latin typeface="Verdana" pitchFamily="34" charset="0"/>
              </a:rPr>
              <a:t>свидетельствуют непредвиденные, нетипичные доходы и расходы</a:t>
            </a:r>
            <a:r>
              <a:rPr lang="ru-RU" sz="1200" dirty="0" smtClean="0">
                <a:latin typeface="Verdana" pitchFamily="34" charset="0"/>
              </a:rPr>
              <a:t>…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65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4125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0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V. Сравнительный подход к оценке </a:t>
            </a:r>
            <a:r>
              <a:rPr lang="ru-RU" sz="1100" b="1" dirty="0" smtClean="0">
                <a:latin typeface="Verdana" pitchFamily="34" charset="0"/>
              </a:rPr>
              <a:t>бизнеса</a:t>
            </a:r>
            <a:endParaRPr lang="ru-RU" sz="1100" dirty="0" smtClean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9.4</a:t>
            </a:r>
            <a:r>
              <a:rPr lang="ru-RU" sz="1200" dirty="0">
                <a:latin typeface="Verdana" pitchFamily="34" charset="0"/>
              </a:rPr>
              <a:t>.	Разные принципы (нюансы) бухучета в разных странах.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10.</a:t>
            </a:r>
            <a:r>
              <a:rPr lang="ru-RU" sz="1200" dirty="0">
                <a:latin typeface="Verdana" pitchFamily="34" charset="0"/>
              </a:rPr>
              <a:t>	Заключительные замечания.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10.1</a:t>
            </a:r>
            <a:r>
              <a:rPr lang="ru-RU" sz="1200" dirty="0">
                <a:latin typeface="Verdana" pitchFamily="34" charset="0"/>
              </a:rPr>
              <a:t>.	Объективно и субъективно существуют проблемы с выбором компаний-аналогов и сбором информации об их важных характеристиках.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10.2</a:t>
            </a:r>
            <a:r>
              <a:rPr lang="ru-RU" sz="1200" dirty="0">
                <a:latin typeface="Verdana" pitchFamily="34" charset="0"/>
              </a:rPr>
              <a:t>.	Принципиально, что ряд аналитиков указывают на неэффективность фондового рынка все-таки неэффективен, «рынок может ошибаться», «недооценивать» или «переоценивать» акции компаний-аналогов.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10.3</a:t>
            </a:r>
            <a:r>
              <a:rPr lang="ru-RU" sz="1200" dirty="0">
                <a:latin typeface="Verdana" pitchFamily="34" charset="0"/>
              </a:rPr>
              <a:t>.	А. Дамодаран отмечает также, что «хотя возможность для предубеждений существует в любом подходе…, недостаток прозрачности предпосылок, лежащих в основе сравнительной оценки, делает данный подход особенно подверженным манипуляциям».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10.4</a:t>
            </a:r>
            <a:r>
              <a:rPr lang="ru-RU" sz="1200" dirty="0">
                <a:latin typeface="Verdana" pitchFamily="34" charset="0"/>
              </a:rPr>
              <a:t>.	Тем не менее, Е. </a:t>
            </a:r>
            <a:r>
              <a:rPr lang="ru-RU" sz="1200" dirty="0" err="1">
                <a:latin typeface="Verdana" pitchFamily="34" charset="0"/>
              </a:rPr>
              <a:t>Чиркова</a:t>
            </a:r>
            <a:r>
              <a:rPr lang="ru-RU" sz="1200" dirty="0">
                <a:latin typeface="Verdana" pitchFamily="34" charset="0"/>
              </a:rPr>
              <a:t> отмечает ряд ситуаций, когда применение сравнительного подхода объективно выходит на первый план: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упрощенная, «мгновенная» оценка, когда нет времени для сложных расчетов;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недостаток исходных данных для сложных моделей доходного подхода</a:t>
            </a:r>
            <a:r>
              <a:rPr lang="ru-RU" sz="1200" dirty="0" smtClean="0">
                <a:latin typeface="Verdana" pitchFamily="34" charset="0"/>
              </a:rPr>
              <a:t>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объективная невозможность </a:t>
            </a:r>
            <a:r>
              <a:rPr lang="ru-RU" sz="1200" dirty="0" smtClean="0">
                <a:latin typeface="Verdana" pitchFamily="34" charset="0"/>
              </a:rPr>
              <a:t>прогнозирования </a:t>
            </a:r>
            <a:r>
              <a:rPr lang="ru-RU" sz="1200" dirty="0">
                <a:latin typeface="Verdana" pitchFamily="34" charset="0"/>
              </a:rPr>
              <a:t>на долгосрочную перспективу;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верификация значений стоимости, полученных другими подходами;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ситуация, пока неактуальная для Украины, но распространенная в практике многих стран: использование стоимости, полученной сравнительным подходом, в практике </a:t>
            </a:r>
            <a:r>
              <a:rPr lang="ru-RU" sz="1200" dirty="0" smtClean="0">
                <a:latin typeface="Verdana" pitchFamily="34" charset="0"/>
              </a:rPr>
              <a:t>судопроизводства.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66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365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4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400" b="1" dirty="0">
                <a:latin typeface="Verdana" pitchFamily="34" charset="0"/>
              </a:rPr>
              <a:t>V</a:t>
            </a:r>
            <a:r>
              <a:rPr lang="en-US" sz="1400" b="1" dirty="0">
                <a:latin typeface="Verdana" pitchFamily="34" charset="0"/>
              </a:rPr>
              <a:t>I</a:t>
            </a:r>
            <a:r>
              <a:rPr lang="ru-RU" sz="1400" b="1" dirty="0">
                <a:latin typeface="Verdana" pitchFamily="34" charset="0"/>
              </a:rPr>
              <a:t>. Проблематика интерпретации (согласования) результатов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1.	</a:t>
            </a:r>
            <a:r>
              <a:rPr lang="en-US" sz="1200" dirty="0">
                <a:latin typeface="Verdana" pitchFamily="34" charset="0"/>
              </a:rPr>
              <a:t>IVS 2017 [2]</a:t>
            </a:r>
            <a:r>
              <a:rPr lang="ru-RU" sz="1200" dirty="0">
                <a:latin typeface="Verdana" pitchFamily="34" charset="0"/>
              </a:rPr>
              <a:t> указывает: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оценщикам не обязательно использовать более одного метода для оценки актива, если они уверены в точности и надежности использования одного метода, учитывая условия задания на оценку;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однако им следует рассмотреть возможность использования нескольких подходов и методов для получения надежного вывода о стоимости, особенно если нет достаточного объема наблюдаемых рыночных данных, необходимых для одного метода;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при использовании более чем одного подхода и метода заключение о стоимости на основе этих множественных подходов и/или методов должно быть обоснованным, а процесс анализа и приведения различных значений стоимости к одному значению, </a:t>
            </a:r>
            <a:r>
              <a:rPr lang="ru-RU" sz="1200" i="1" dirty="0">
                <a:latin typeface="Verdana" pitchFamily="34" charset="0"/>
              </a:rPr>
              <a:t>без усреднения</a:t>
            </a:r>
            <a:r>
              <a:rPr lang="ru-RU" sz="1200" dirty="0">
                <a:latin typeface="Verdana" pitchFamily="34" charset="0"/>
              </a:rPr>
              <a:t>, оценщик должен описать в отчете;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если различные подходы и/или методы приводят к расходящимся значениям стоимости, оценщик должен выполнить проанализировать причины такого отличия, поскольку обычно неуместно просто взвесить два или более расходящихся значений стоимости. В таких случаях оценщикам следует определить, какой из подходов и/или методов обеспечивает более обоснованное значение стоимости.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67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1448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8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</a:t>
            </a:r>
            <a:r>
              <a:rPr lang="en-US" sz="1100" b="1" dirty="0">
                <a:latin typeface="Verdana" pitchFamily="34" charset="0"/>
              </a:rPr>
              <a:t>I</a:t>
            </a:r>
            <a:r>
              <a:rPr lang="ru-RU" sz="1100" b="1" dirty="0">
                <a:latin typeface="Verdana" pitchFamily="34" charset="0"/>
              </a:rPr>
              <a:t>. Проблематика интерпретации (согласования) результатов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2.	В то же время Стандарты </a:t>
            </a:r>
            <a:r>
              <a:rPr lang="en-US" sz="1200" dirty="0">
                <a:latin typeface="Verdana" pitchFamily="34" charset="0"/>
              </a:rPr>
              <a:t>RICS [3]</a:t>
            </a:r>
            <a:r>
              <a:rPr lang="ru-RU" sz="1200" dirty="0">
                <a:latin typeface="Verdana" pitchFamily="34" charset="0"/>
              </a:rPr>
              <a:t> говорят, что: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во многих случаях может быть необходимо применить несколько методов оценки, особенно когда отсутствует достаточная информация или факты, позволяющие оценщику сделать вывод на основании единственного метода;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тогда при согласовании оценщик может использовать дополнительные техники, например, взвешивая результаты, полученные разными методами;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оценщик должен рассмотреть все подходы к оценке и указать, почему конкретный подход не был использован.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3.	Исходя из этого, обычная практика такова.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3.1.	Усреднение, видимо, возможно, когда значения стоимости в разных подходах отличаются незначительно (так, по «молчаливой договоренности» украинских оценщиков на сегодняшний день это отличия на уровне ± 5 – 10% от среднего).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3.2.	Усреднение значений стоимости с выбранными удельными весами, которые отражают особенности компании, качество и достоверность исходных данных и то, насколько инвесторы, принимая решения, основываются на результатах, полученных тем или иным методом, чревато: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необоснованностью значений удельных весов (в условиях Украины подобных исследований не проводилось);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опасностью получить вместо трех обоснованных значений стоимости –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одного необоснованного</a:t>
            </a:r>
            <a:r>
              <a:rPr lang="ru-RU" sz="1200" dirty="0" smtClean="0">
                <a:latin typeface="Verdana" pitchFamily="34" charset="0"/>
              </a:rPr>
              <a:t>.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68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377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2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</a:t>
            </a:r>
            <a:r>
              <a:rPr lang="en-US" sz="1100" b="1" dirty="0">
                <a:latin typeface="Verdana" pitchFamily="34" charset="0"/>
              </a:rPr>
              <a:t>I</a:t>
            </a:r>
            <a:r>
              <a:rPr lang="ru-RU" sz="1100" b="1" dirty="0">
                <a:latin typeface="Verdana" pitchFamily="34" charset="0"/>
              </a:rPr>
              <a:t>. Проблематика интерпретации (согласования) результатов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Описанный в литературе Метод анализа иерархий эти проблемы снимает только частично.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Тем не менее, </a:t>
            </a:r>
            <a:r>
              <a:rPr lang="ru-RU" sz="1200" dirty="0" err="1">
                <a:latin typeface="Verdana" pitchFamily="34" charset="0"/>
              </a:rPr>
              <a:t>Пратт</a:t>
            </a:r>
            <a:r>
              <a:rPr lang="ru-RU" sz="1200" dirty="0">
                <a:latin typeface="Verdana" pitchFamily="34" charset="0"/>
              </a:rPr>
              <a:t> и </a:t>
            </a:r>
            <a:r>
              <a:rPr lang="ru-RU" sz="1200" dirty="0" err="1">
                <a:latin typeface="Verdana" pitchFamily="34" charset="0"/>
              </a:rPr>
              <a:t>Фишмен</a:t>
            </a:r>
            <a:r>
              <a:rPr lang="ru-RU" sz="1200" dirty="0">
                <a:latin typeface="Verdana" pitchFamily="34" charset="0"/>
              </a:rPr>
              <a:t> [5] в свое время рекомендовали в первую очередь именно такое выполнение интерпретации результатов оценки. При этом они различали подход, основанный на математическом взвешивании, и подход, основанный на субъективном взвешивании. «…определение заключительной оценки стоимости поддерживается словесным описанием факторов, влияющих на нее, по мнению оценщика. Основания для получения этой заключительной оценки, однако, будут объяснены в повествовательном обсуждении проблемы и не будут опираться на математические выкладки».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Свое мнение о разумности применения взвешивания они комментируют так: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этот способ помогает пользователю Отчета понять ход мысли оценщика;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математическое взвешивание значений представлено в такой форме только для того, чтобы помочь пользователю понять суждение Оценщика о степени доверия к каждому использованному подходу, и не является точной </a:t>
            </a:r>
            <a:r>
              <a:rPr lang="ru-RU" sz="1200" dirty="0" smtClean="0">
                <a:latin typeface="Verdana" pitchFamily="34" charset="0"/>
              </a:rPr>
              <a:t>наукой;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«…чем шире размах индивидуальных оценок, полученных разными методами, тем менее полезно математическое взвешивание».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Характерно</a:t>
            </a:r>
            <a:r>
              <a:rPr lang="ru-RU" sz="1200" dirty="0">
                <a:latin typeface="Verdana" pitchFamily="34" charset="0"/>
              </a:rPr>
              <a:t>, что в США Федеральная налоговая служба не поддерживает использование математического </a:t>
            </a:r>
            <a:r>
              <a:rPr lang="ru-RU" sz="1200" dirty="0" smtClean="0">
                <a:latin typeface="Verdana" pitchFamily="34" charset="0"/>
              </a:rPr>
              <a:t>взвешивания.</a:t>
            </a: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69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6234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8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I. Бизнес как объект оценки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описание и история бизнеса, информация о бизнесе (предприятии) или активах и его интеллектуальной собственности (ОИС) и нематериальных активах (НМА</a:t>
            </a:r>
            <a:r>
              <a:rPr lang="ru-RU" sz="1200" dirty="0" smtClean="0">
                <a:latin typeface="Verdana" pitchFamily="34" charset="0"/>
              </a:rPr>
              <a:t>);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устав и учредительный договор компании, прочие «корпоративные документы», проспекты эмиссий, договора залога (ипотеки); 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описание деятельности бизнеса и его связанных и дочерних компаний;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</a:t>
            </a:r>
            <a:r>
              <a:rPr lang="ru-RU" sz="1200" dirty="0" smtClean="0">
                <a:latin typeface="Verdana" pitchFamily="34" charset="0"/>
              </a:rPr>
              <a:t>данные о реализуемой, поддерживаемой </a:t>
            </a:r>
            <a:r>
              <a:rPr lang="ru-RU" sz="1200" dirty="0">
                <a:latin typeface="Verdana" pitchFamily="34" charset="0"/>
              </a:rPr>
              <a:t>или </a:t>
            </a:r>
            <a:r>
              <a:rPr lang="ru-RU" sz="1200" dirty="0" smtClean="0">
                <a:latin typeface="Verdana" pitchFamily="34" charset="0"/>
              </a:rPr>
              <a:t>развиваемой </a:t>
            </a:r>
            <a:r>
              <a:rPr lang="ru-RU" sz="1200" dirty="0">
                <a:latin typeface="Verdana" pitchFamily="34" charset="0"/>
              </a:rPr>
              <a:t>бизнесом </a:t>
            </a:r>
            <a:r>
              <a:rPr lang="ru-RU" sz="1200" dirty="0" smtClean="0">
                <a:latin typeface="Verdana" pitchFamily="34" charset="0"/>
              </a:rPr>
              <a:t>продукции;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</a:t>
            </a:r>
            <a:r>
              <a:rPr lang="ru-RU" sz="1200" dirty="0" smtClean="0">
                <a:latin typeface="Verdana" pitchFamily="34" charset="0"/>
              </a:rPr>
              <a:t>основные </a:t>
            </a:r>
            <a:r>
              <a:rPr lang="ru-RU" sz="1200" dirty="0">
                <a:latin typeface="Verdana" pitchFamily="34" charset="0"/>
              </a:rPr>
              <a:t>клиенты и поставщики;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описание рынков, на которых работает компания, и уровень конкуренции и положение конкурентов на них, условия входа на эти рынки, тенденции, ожидаемые в отрасли, и то, как они могут повлиять на бизнес;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бизнес- и маркетинговые планы, отчеты по </a:t>
            </a:r>
            <a:r>
              <a:rPr lang="ru-RU" sz="1200" dirty="0" err="1">
                <a:latin typeface="Verdana" pitchFamily="34" charset="0"/>
              </a:rPr>
              <a:t>due</a:t>
            </a:r>
            <a:r>
              <a:rPr lang="ru-RU" sz="1200" dirty="0">
                <a:latin typeface="Verdana" pitchFamily="34" charset="0"/>
              </a:rPr>
              <a:t> </a:t>
            </a:r>
            <a:r>
              <a:rPr lang="ru-RU" sz="1200" dirty="0" err="1">
                <a:latin typeface="Verdana" pitchFamily="34" charset="0"/>
              </a:rPr>
              <a:t>diligence</a:t>
            </a:r>
            <a:r>
              <a:rPr lang="ru-RU" sz="1200" dirty="0">
                <a:latin typeface="Verdana" pitchFamily="34" charset="0"/>
              </a:rPr>
              <a:t>, аудиторские заключения;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данные о </a:t>
            </a:r>
            <a:r>
              <a:rPr lang="ru-RU" sz="1200" dirty="0" smtClean="0">
                <a:latin typeface="Verdana" pitchFamily="34" charset="0"/>
              </a:rPr>
              <a:t>совместных предприятиях, совместной деятельности и т.д.;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основные планируемые капитальные вложения;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сезонные или циклические тенденции;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данные о сделках слияний и поглощений в отрасли за период близкий к дате оценки и их показатели;</a:t>
            </a:r>
          </a:p>
          <a:p>
            <a:pPr marL="358775" lvl="0" indent="-358775" eaLnBrk="1" hangingPunct="1">
              <a:spcBef>
                <a:spcPts val="800"/>
              </a:spcBef>
              <a:buClr>
                <a:srgbClr val="CCCCCC"/>
              </a:buClr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5515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1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</a:t>
            </a:r>
            <a:r>
              <a:rPr lang="en-US" sz="1100" b="1" dirty="0">
                <a:latin typeface="Verdana" pitchFamily="34" charset="0"/>
              </a:rPr>
              <a:t>I</a:t>
            </a:r>
            <a:r>
              <a:rPr lang="ru-RU" sz="1100" b="1" dirty="0">
                <a:latin typeface="Verdana" pitchFamily="34" charset="0"/>
              </a:rPr>
              <a:t>. Проблематика интерпретации (согласования) результатов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3.3</a:t>
            </a:r>
            <a:r>
              <a:rPr lang="ru-RU" sz="1200" dirty="0">
                <a:latin typeface="Verdana" pitchFamily="34" charset="0"/>
              </a:rPr>
              <a:t>.	Наиболее популярной (в условиях Украины) реализацией процедуры интерпретации результатов оценки является выбор одного значения, которое получено с использованием подхода, наиболее отражающего представления типичного инвестора, действующего на данном рынке.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В этом случае оценщик опирается на наиболее обоснованный подход из всех примененных, а остальные обычно используются для подтверждения или проверки результата, полученного с помощью выбранного подхода.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Факторы, определяющие выбор Оценщиком результатов подхода / метода оценки, могут быть сведены к следующим: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характер </a:t>
            </a:r>
            <a:r>
              <a:rPr lang="ru-RU" sz="1200" dirty="0" smtClean="0">
                <a:latin typeface="Verdana" pitchFamily="34" charset="0"/>
              </a:rPr>
              <a:t>бизнеса;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цель </a:t>
            </a:r>
            <a:r>
              <a:rPr lang="ru-RU" sz="1200" dirty="0" smtClean="0">
                <a:latin typeface="Verdana" pitchFamily="34" charset="0"/>
              </a:rPr>
              <a:t>оценки;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базовые допущения об объекте оценки, положенные в основу работы, например: рассматривается ли компания как действующее предприятие или как набор активов к распродаже и долгов, которые необходимо погасить за счет доходов от реализации активов; является ли предметом оценочного исследования стоимость интереса контрольного или миноритарного;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количество и качество доступной информации, положенной в основу расчетов при определении стоимости в рамках того или иного подхода / метода.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В частности, такую методологию согласования результатов поддерживает, опираясь на логику (покупателя и продавца) и здравый смысл, и Ю. Козырь [13</a:t>
            </a:r>
            <a:r>
              <a:rPr lang="ru-RU" sz="1200" dirty="0" smtClean="0">
                <a:latin typeface="Verdana" pitchFamily="34" charset="0"/>
              </a:rPr>
              <a:t>].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70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409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3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</a:t>
            </a:r>
            <a:r>
              <a:rPr lang="en-US" sz="1100" b="1" dirty="0">
                <a:latin typeface="Verdana" pitchFamily="34" charset="0"/>
              </a:rPr>
              <a:t>I</a:t>
            </a:r>
            <a:r>
              <a:rPr lang="ru-RU" sz="1100" b="1" dirty="0">
                <a:latin typeface="Verdana" pitchFamily="34" charset="0"/>
              </a:rPr>
              <a:t>. Проблематика интерпретации (согласования) результатов</a:t>
            </a: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 smtClean="0">
                <a:latin typeface="Verdana" pitchFamily="34" charset="0"/>
              </a:rPr>
              <a:t>4.</a:t>
            </a:r>
            <a:r>
              <a:rPr lang="ru-RU" sz="1200" dirty="0">
                <a:latin typeface="Verdana" pitchFamily="34" charset="0"/>
              </a:rPr>
              <a:t>	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	</a:t>
            </a:r>
            <a:r>
              <a:rPr lang="en-US" sz="1200" i="1" dirty="0">
                <a:solidFill>
                  <a:srgbClr val="003300"/>
                </a:solidFill>
                <a:latin typeface="Verdana" pitchFamily="34" charset="0"/>
              </a:rPr>
              <a:t>The Value of Nothing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 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[19]</a:t>
            </a:r>
            <a:r>
              <a:rPr lang="uk-UA" sz="1200" dirty="0">
                <a:solidFill>
                  <a:srgbClr val="003300"/>
                </a:solidFill>
                <a:latin typeface="Verdana" pitchFamily="34" charset="0"/>
              </a:rPr>
              <a:t>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4.1</a:t>
            </a:r>
            <a:r>
              <a:rPr lang="ru-RU" sz="1200" dirty="0">
                <a:latin typeface="Verdana" pitchFamily="34" charset="0"/>
              </a:rPr>
              <a:t>.	</a:t>
            </a:r>
            <a:r>
              <a:rPr lang="ru-RU" sz="1200" dirty="0" smtClean="0">
                <a:latin typeface="Verdana" pitchFamily="34" charset="0"/>
              </a:rPr>
              <a:t>«</a:t>
            </a:r>
            <a:r>
              <a:rPr lang="ru-RU" sz="1200" dirty="0">
                <a:latin typeface="Verdana" pitchFamily="34" charset="0"/>
              </a:rPr>
              <a:t>Взвешивание» результатов: «По мнению Института оценщиков бизнеса США, такой подход необходим практически во всех случаях… Хотя на первый взгляд это выглядит довольно убедительным, возникает закономерный вопрос о том, как именно определять вес каждой методологии оценки, и однозначного ответа на этот вопрос нет</a:t>
            </a:r>
            <a:r>
              <a:rPr lang="ru-RU" sz="1200" dirty="0" smtClean="0">
                <a:latin typeface="Verdana" pitchFamily="34" charset="0"/>
              </a:rPr>
              <a:t>».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4.2</a:t>
            </a:r>
            <a:r>
              <a:rPr lang="ru-RU" sz="1200" dirty="0">
                <a:latin typeface="Verdana" pitchFamily="34" charset="0"/>
              </a:rPr>
              <a:t>.	</a:t>
            </a:r>
            <a:r>
              <a:rPr lang="ru-RU" sz="1200" dirty="0" smtClean="0">
                <a:latin typeface="Verdana" pitchFamily="34" charset="0"/>
              </a:rPr>
              <a:t>В </a:t>
            </a:r>
            <a:r>
              <a:rPr lang="ru-RU" sz="1200" dirty="0">
                <a:latin typeface="Verdana" pitchFamily="34" charset="0"/>
              </a:rPr>
              <a:t>оценке бизнеса после 2003 года наметилась четкая тенденция: «Вместо того, чтобы выводить среднее на основе результатов различных методов… теперь для компаний определенного типа некоторые методы превосходят по важности все остальные… появились предположения о том, что некоторые методологии следует считать правильными, а все остальные – вполне откровенно – должны следовать за лидером и быть подогнаны таким образом, чтобы не портить картину. И сейчас процедура определения приоритетной методологии в каждом конкретном случае требует немалого мастерства и представляет собой значительную сложность».</a:t>
            </a: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71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4316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6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400" b="1" dirty="0">
                <a:latin typeface="Verdana" pitchFamily="34" charset="0"/>
              </a:rPr>
              <a:t>V</a:t>
            </a:r>
            <a:r>
              <a:rPr lang="en-US" sz="1400" b="1" dirty="0">
                <a:latin typeface="Verdana" pitchFamily="34" charset="0"/>
              </a:rPr>
              <a:t>II</a:t>
            </a:r>
            <a:r>
              <a:rPr lang="ru-RU" sz="1400" b="1" dirty="0">
                <a:latin typeface="Verdana" pitchFamily="34" charset="0"/>
              </a:rPr>
              <a:t>. Оценка частичных интересов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1.	Существует ряд факторов, которые влияют на стоимость, однако не могут быть учтены непосредственно в рамках методологий какого-либо из 3 основных подходов к оценке.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В частности, иногда в самом конце оценочного исследования для корректного определения стоимости объекта оценки – частичных интересов в предприятии – используются скидки (дисконты), уменьшающие значение стоимости, либо надбавки (премии), значение стоимости увеличивающие.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2.	Под «частичными интересами», или корпоративными правами здесь подразумеваем права лица, которому принадлежит доля в уставном капитале (имуществе) хозяйственной организации, и эти права включают правомочия: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на участие этого лица в управлении этой хозяйственной организацией,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на получение определенной части прибыли (дивидендов) данной организации и активов в случае ликвидации последней в соответствии с законом, а также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другие правомочия, предусмотренные законом и уставными документами</a:t>
            </a:r>
            <a:r>
              <a:rPr lang="ru-RU" sz="1200" dirty="0" smtClean="0">
                <a:latin typeface="Verdana" pitchFamily="34" charset="0"/>
              </a:rPr>
              <a:t>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smtClean="0">
                <a:latin typeface="Verdana" pitchFamily="34" charset="0"/>
              </a:rPr>
              <a:t>Юридические аспекты!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Здесь мы рассматриваем в первую очередь оценку пакетов простых акций; оценка долей в уставном капитале других видов хозяйственных обществ основывается на той же логике, однако требует анализа соответствующей правовой базы, определяющей деятельность этих обществ.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72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406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0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</a:t>
            </a:r>
            <a:r>
              <a:rPr lang="en-US" sz="1100" b="1" dirty="0">
                <a:latin typeface="Verdana" pitchFamily="34" charset="0"/>
              </a:rPr>
              <a:t>II</a:t>
            </a:r>
            <a:r>
              <a:rPr lang="ru-RU" sz="1100" b="1" dirty="0">
                <a:latin typeface="Verdana" pitchFamily="34" charset="0"/>
              </a:rPr>
              <a:t>. Оценка частичных интересов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3.	</a:t>
            </a:r>
            <a:r>
              <a:rPr lang="ru-RU" sz="1200" dirty="0" err="1">
                <a:latin typeface="Verdana" pitchFamily="34" charset="0"/>
              </a:rPr>
              <a:t>Хитчнер</a:t>
            </a:r>
            <a:r>
              <a:rPr lang="ru-RU" sz="1200" dirty="0">
                <a:latin typeface="Verdana" pitchFamily="34" charset="0"/>
              </a:rPr>
              <a:t> [14] и </a:t>
            </a:r>
            <a:r>
              <a:rPr lang="ru-RU" sz="1200" dirty="0" err="1">
                <a:latin typeface="Verdana" pitchFamily="34" charset="0"/>
              </a:rPr>
              <a:t>Пратт</a:t>
            </a:r>
            <a:r>
              <a:rPr lang="ru-RU" sz="1200" dirty="0">
                <a:latin typeface="Verdana" pitchFamily="34" charset="0"/>
              </a:rPr>
              <a:t> [15] указывают, что дисконты (и, соответственно, премии как обратные им величины) в зависимости от причин их появления можно разделить на 2 группы: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дисконты на уровне компании;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дисконты на уровне акционера (собственника).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3.</a:t>
            </a:r>
            <a:r>
              <a:rPr lang="en-US" sz="1200" dirty="0">
                <a:latin typeface="Verdana" pitchFamily="34" charset="0"/>
              </a:rPr>
              <a:t>1</a:t>
            </a:r>
            <a:r>
              <a:rPr lang="ru-RU" sz="1200" dirty="0">
                <a:latin typeface="Verdana" pitchFamily="34" charset="0"/>
              </a:rPr>
              <a:t>.	Дисконты на уровне компании затрагивают всех акционеров и требуют явной количественной оценки уровня риска. К ним относят дисконты, например, связанные с: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наличием ключевых фигур (</a:t>
            </a:r>
            <a:r>
              <a:rPr lang="ru-RU" sz="1200" dirty="0" err="1">
                <a:latin typeface="Verdana" pitchFamily="34" charset="0"/>
              </a:rPr>
              <a:t>труднозаменимых</a:t>
            </a:r>
            <a:r>
              <a:rPr lang="ru-RU" sz="1200" dirty="0">
                <a:latin typeface="Verdana" pitchFamily="34" charset="0"/>
              </a:rPr>
              <a:t> работников), обеспечивающих уровень доходов компании;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малым размером компании;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неоднородностью (непривлекательностью набора) активов;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риском негативного изменения клиентской базы и круга поставщиков;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трудностями вхождения на рынок;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потенциальными обязательствами (проявлением специфических факторов, связанных с деятельностью компании и отсутствующих на дату оценки).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Эти дисконты применяются перед применением дисконтов на уровне акционеров.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73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24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5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</a:t>
            </a:r>
            <a:r>
              <a:rPr lang="en-US" sz="1100" b="1" dirty="0">
                <a:latin typeface="Verdana" pitchFamily="34" charset="0"/>
              </a:rPr>
              <a:t>II</a:t>
            </a:r>
            <a:r>
              <a:rPr lang="ru-RU" sz="1100" b="1" dirty="0">
                <a:latin typeface="Verdana" pitchFamily="34" charset="0"/>
              </a:rPr>
              <a:t>. Оценка частичных интересов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3.2.	Дисконты на уровне акционера (связанные с присущими акционеру условиями владения акциями) отражают влияние факторов, относящихся к собственности конкретных акционеров и связанных с общим количеством акционеров компании, возможных особенных отношений между ними, типами акций, эмитированных компанией. Сюда относятся в первую очередь дисконты: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за отсутствие прав контроля (</a:t>
            </a:r>
            <a:r>
              <a:rPr lang="en-US" sz="1200" dirty="0">
                <a:latin typeface="Verdana" pitchFamily="34" charset="0"/>
              </a:rPr>
              <a:t>DLOC) </a:t>
            </a:r>
            <a:r>
              <a:rPr lang="ru-RU" sz="1200" dirty="0">
                <a:latin typeface="Verdana" pitchFamily="34" charset="0"/>
              </a:rPr>
              <a:t>и</a:t>
            </a:r>
            <a:endParaRPr lang="en-US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за недостаточную ликвидность </a:t>
            </a:r>
            <a:r>
              <a:rPr lang="en-US" sz="1200" dirty="0">
                <a:latin typeface="Verdana" pitchFamily="34" charset="0"/>
              </a:rPr>
              <a:t>(DLOM)</a:t>
            </a:r>
            <a:r>
              <a:rPr lang="ru-RU" sz="1200" dirty="0">
                <a:latin typeface="Verdana" pitchFamily="34" charset="0"/>
              </a:rPr>
              <a:t>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Для проявления каждого из </a:t>
            </a:r>
            <a:r>
              <a:rPr lang="ru-RU" sz="1200" dirty="0" smtClean="0">
                <a:latin typeface="Verdana" pitchFamily="34" charset="0"/>
              </a:rPr>
              <a:t>дисконтов </a:t>
            </a:r>
            <a:r>
              <a:rPr lang="ru-RU" sz="1200" dirty="0">
                <a:latin typeface="Verdana" pitchFamily="34" charset="0"/>
              </a:rPr>
              <a:t>имеются экономические основания, которые должны быть проанализированы в каждой конкретной ситуации. Их мы и будем рассматривать в первую очередь.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4.	Известно, что обычно стоимость 1 акции компании в небольшом пакете на открытом рынке заметно ниже, чем стоимость такой же акции в крупном пакете (и чем пропорциональная доля в стоимости предприятия как целого). Обычно это объясняют тем, что элементы контроля за деятельностью компании, связанные с тем или иным крупным пакетом акций, имеют свою цену.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Поэтому отсутствие или очень слабое влияние на деятельность компании ведет к увеличению риска для миноритарного акционера и, соответственно, необходимости применения дисконта за отсутствие прав контроля (дисконта за миноритарную долю собственности).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74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618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9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79613" y="1285875"/>
                <a:ext cx="6737350" cy="5000625"/>
              </a:xfrm>
            </p:spPr>
            <p:txBody>
              <a:bodyPr/>
              <a:lstStyle/>
              <a:p>
                <a:pPr marL="358775" indent="-358775" algn="r" eaLnBrk="1" hangingPunct="1">
                  <a:spcBef>
                    <a:spcPts val="800"/>
                  </a:spcBef>
                  <a:buNone/>
                </a:pPr>
                <a:r>
                  <a:rPr lang="ru-RU" sz="1100" b="1" dirty="0">
                    <a:latin typeface="Verdana" pitchFamily="34" charset="0"/>
                  </a:rPr>
                  <a:t>V</a:t>
                </a:r>
                <a:r>
                  <a:rPr lang="en-US" sz="1100" b="1" dirty="0">
                    <a:latin typeface="Verdana" pitchFamily="34" charset="0"/>
                  </a:rPr>
                  <a:t>II</a:t>
                </a:r>
                <a:r>
                  <a:rPr lang="ru-RU" sz="1100" b="1" dirty="0">
                    <a:latin typeface="Verdana" pitchFamily="34" charset="0"/>
                  </a:rPr>
                  <a:t>. Оценка частичных интересов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Наблюдаемой и фиксируемой на рынке величиной является именно премия за контроль, и значение дисконта связано с ней так: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	</a:t>
                </a:r>
                <a:r>
                  <a:rPr lang="ru-RU" sz="1200" dirty="0"/>
                  <a:t>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</a:rPr>
                      <m:t>𝐷𝐿𝑂𝐶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𝑂𝑃𝑟</m:t>
                        </m:r>
                      </m:den>
                    </m:f>
                  </m:oMath>
                </a14:m>
                <a:r>
                  <a:rPr lang="ru-RU" sz="1200" dirty="0">
                    <a:latin typeface="Verdana" pitchFamily="34" charset="0"/>
                  </a:rPr>
                  <a:t>, или же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	</a:t>
                </a:r>
                <a:r>
                  <a:rPr lang="ru-RU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𝐷𝐿𝑂𝐶</m:t>
                        </m:r>
                      </m:e>
                    </m:d>
                    <m:r>
                      <a:rPr lang="ru-RU" sz="1600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𝑂𝑃𝑟</m:t>
                        </m:r>
                      </m:e>
                    </m:d>
                    <m:r>
                      <a:rPr lang="ru-RU" sz="1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sz="1200" dirty="0">
                    <a:latin typeface="Verdana" pitchFamily="34" charset="0"/>
                  </a:rPr>
                  <a:t>.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Также акционеры сталкиваются с проблемами при продаже интересов в закрытых компаниях, для количественного отражения которых используют дисконт за недостаточную ликвидность (DLOM). Такой дисконт может существовать как для контрольных, так и для миноритарных интересов.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Ниже приведена схема классических представлений о возможных уровнях стоимости частичных интересов с учетом этих премий и дисконтов.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endParaRPr lang="ru-RU" sz="1200" dirty="0">
                  <a:solidFill>
                    <a:srgbClr val="003300"/>
                  </a:solidFill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307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79613" y="1285875"/>
                <a:ext cx="6737350" cy="5000625"/>
              </a:xfrm>
              <a:blipFill rotWithShape="0">
                <a:blip r:embed="rId6"/>
                <a:stretch>
                  <a:fillRect l="-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75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9708" y="4236446"/>
            <a:ext cx="4956478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334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3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</a:t>
            </a:r>
            <a:r>
              <a:rPr lang="en-US" sz="1100" b="1" dirty="0">
                <a:latin typeface="Verdana" pitchFamily="34" charset="0"/>
              </a:rPr>
              <a:t>II</a:t>
            </a:r>
            <a:r>
              <a:rPr lang="ru-RU" sz="1100" b="1" dirty="0">
                <a:latin typeface="Verdana" pitchFamily="34" charset="0"/>
              </a:rPr>
              <a:t>. Оценка частичных интересов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5.	Дисконты и премии, связанные с правами контроля.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5.1.	Каждая простая акция предоставляет своему собственнику-акционеру одинаковую совокупность прав, в том числе в первую очередь права на: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участие в управлении акционерным обществом (путем голосования на общем собрании акционеров);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получение части дохода в виде дивидендов;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в случае ликвидации общества получение части его имущества (или его стоимости);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получения информации о хозяйственной деятельности общества.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Также целый ряд прав акционеров (а также участников других видов хозяйственных обществ) установлены соответствующим национальным законодательством, а также в некоторых случаях – учредительными документами самой компании.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В зависимости от этого уровней контроля (и связанных с ними объемов прав) несколько, поэтому логично предположить, что и стоимость этих прав будет разной в зависимости от размера пакета.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Для компании, ликвидация которой в ближайшие годы не предвидится, а стоимость права получения информации о ее деятельности мала по сравнению со стоимостью других прав, можно предположить, что стоимость пакета состоит из 2 компонентов.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76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667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7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79613" y="1285875"/>
                <a:ext cx="6737350" cy="5000625"/>
              </a:xfrm>
            </p:spPr>
            <p:txBody>
              <a:bodyPr/>
              <a:lstStyle/>
              <a:p>
                <a:pPr marL="358775" indent="-358775" algn="r" eaLnBrk="1" hangingPunct="1">
                  <a:spcBef>
                    <a:spcPts val="800"/>
                  </a:spcBef>
                  <a:buNone/>
                </a:pPr>
                <a:r>
                  <a:rPr lang="ru-RU" sz="1100" b="1" dirty="0">
                    <a:latin typeface="Verdana" pitchFamily="34" charset="0"/>
                  </a:rPr>
                  <a:t>V</a:t>
                </a:r>
                <a:r>
                  <a:rPr lang="en-US" sz="1100" b="1" dirty="0">
                    <a:latin typeface="Verdana" pitchFamily="34" charset="0"/>
                  </a:rPr>
                  <a:t>II</a:t>
                </a:r>
                <a:r>
                  <a:rPr lang="ru-RU" sz="1100" b="1" dirty="0">
                    <a:latin typeface="Verdana" pitchFamily="34" charset="0"/>
                  </a:rPr>
                  <a:t>. Оценка частичных интересов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Для компании, ликвидация которой в ближайшие годы не предвидится, а стоимость права получения информации о ее деятельности мала по сравнению со стоимостью других прав, можно предположить, что стоимость пакета состоит из 2 компонентов.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	</a:t>
                </a:r>
                <a:r>
                  <a:rPr lang="ru-RU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𝐵𝑙𝑜𝑐𝑆h</m:t>
                        </m:r>
                      </m:sub>
                    </m:sSub>
                    <m:r>
                      <a:rPr lang="ru-RU" sz="1600" i="1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𝐶𝑜𝑛𝑡𝑟</m:t>
                        </m:r>
                      </m:sub>
                    </m:sSub>
                    <m:r>
                      <a:rPr lang="ru-RU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𝑃𝑉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𝐷𝑖𝑣</m:t>
                        </m:r>
                      </m:sub>
                    </m:sSub>
                  </m:oMath>
                </a14:m>
                <a:r>
                  <a:rPr lang="ru-RU" sz="1200" dirty="0">
                    <a:latin typeface="Verdana" pitchFamily="34" charset="0"/>
                  </a:rPr>
                  <a:t>.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Посмотрим, как зависит стоимость каждого из компонентов от размера пакета.</a:t>
                </a: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endParaRPr lang="ru-RU" sz="1200" dirty="0"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endParaRPr lang="ru-RU" sz="1200" dirty="0"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endParaRPr lang="ru-RU" sz="1200" dirty="0"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endParaRPr lang="ru-RU" sz="1200" dirty="0"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endParaRPr lang="ru-RU" sz="1200" dirty="0"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endParaRPr lang="en-US" sz="1200" dirty="0"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endParaRPr lang="en-US" sz="1200" dirty="0"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endParaRPr lang="en-US" sz="1200" dirty="0"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endParaRPr lang="en-US" sz="1200" dirty="0"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endParaRPr lang="ru-RU" sz="1200" dirty="0">
                  <a:latin typeface="Verdana" pitchFamily="34" charset="0"/>
                </a:endParaRPr>
              </a:p>
              <a:p>
                <a:pPr marL="358775" indent="-358775" eaLnBrk="1" hangingPunct="1">
                  <a:spcBef>
                    <a:spcPts val="800"/>
                  </a:spcBef>
                  <a:buNone/>
                </a:pPr>
                <a:r>
                  <a:rPr lang="ru-RU" sz="1200" dirty="0">
                    <a:latin typeface="Verdana" pitchFamily="34" charset="0"/>
                  </a:rPr>
                  <a:t>При наложении графиков один на другой получаем общую</a:t>
                </a:r>
                <a:br>
                  <a:rPr lang="ru-RU" sz="1200" dirty="0">
                    <a:latin typeface="Verdana" pitchFamily="34" charset="0"/>
                  </a:rPr>
                </a:br>
                <a:r>
                  <a:rPr lang="ru-RU" sz="1200" dirty="0">
                    <a:latin typeface="Verdana" pitchFamily="34" charset="0"/>
                  </a:rPr>
                  <a:t>зависимость для </a:t>
                </a:r>
                <a:r>
                  <a:rPr lang="en-US" sz="1200" i="1" dirty="0" err="1">
                    <a:latin typeface="Verdana" pitchFamily="34" charset="0"/>
                  </a:rPr>
                  <a:t>PV</a:t>
                </a:r>
                <a:r>
                  <a:rPr lang="en-US" sz="900" i="1" dirty="0" err="1">
                    <a:latin typeface="Verdana" pitchFamily="34" charset="0"/>
                  </a:rPr>
                  <a:t>BlocSh</a:t>
                </a:r>
                <a:r>
                  <a:rPr lang="en-US" sz="1200" dirty="0" smtClean="0">
                    <a:latin typeface="Verdana" pitchFamily="34" charset="0"/>
                  </a:rPr>
                  <a:t>.</a:t>
                </a:r>
                <a:endParaRPr lang="ru-RU" sz="1200" dirty="0"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307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79613" y="1285875"/>
                <a:ext cx="6737350" cy="5000625"/>
              </a:xfrm>
              <a:blipFill rotWithShape="0">
                <a:blip r:embed="rId6"/>
                <a:stretch>
                  <a:fillRect l="-90" b="-15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77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8990" y="2924944"/>
            <a:ext cx="4077269" cy="19624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1221" y="3876461"/>
            <a:ext cx="3705742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018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1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</a:t>
            </a:r>
            <a:r>
              <a:rPr lang="en-US" sz="1100" b="1" dirty="0">
                <a:latin typeface="Verdana" pitchFamily="34" charset="0"/>
              </a:rPr>
              <a:t>II</a:t>
            </a:r>
            <a:r>
              <a:rPr lang="ru-RU" sz="1100" b="1" dirty="0">
                <a:latin typeface="Verdana" pitchFamily="34" charset="0"/>
              </a:rPr>
              <a:t>. Оценка частичных интересов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en-US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en-US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en-US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en-US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en-US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en-US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en-US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Важно понимать, что на данной зависимости: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стоимость 100% в УФ АО должна соответствовать рыночной стоимости компании в целом </a:t>
            </a:r>
            <a:r>
              <a:rPr lang="ru-RU" sz="1200" i="1" dirty="0">
                <a:latin typeface="Verdana" pitchFamily="34" charset="0"/>
              </a:rPr>
              <a:t>PV</a:t>
            </a:r>
            <a:r>
              <a:rPr lang="en-US" sz="900" i="1" dirty="0">
                <a:latin typeface="Verdana" pitchFamily="34" charset="0"/>
              </a:rPr>
              <a:t>Comp</a:t>
            </a:r>
            <a:r>
              <a:rPr lang="ru-RU" sz="1200" dirty="0">
                <a:latin typeface="Verdana" pitchFamily="34" charset="0"/>
              </a:rPr>
              <a:t>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диагональ демонстрирует значение стоимости, соответствующее </a:t>
            </a:r>
            <a:r>
              <a:rPr lang="ru-RU" sz="1200" dirty="0" smtClean="0">
                <a:latin typeface="Verdana" pitchFamily="34" charset="0"/>
              </a:rPr>
              <a:t>просто пропорциональной доле </a:t>
            </a:r>
            <a:r>
              <a:rPr lang="ru-RU" sz="1200" dirty="0">
                <a:latin typeface="Verdana" pitchFamily="34" charset="0"/>
              </a:rPr>
              <a:t>в стоимости 100%-</a:t>
            </a:r>
            <a:r>
              <a:rPr lang="ru-RU" sz="1200" dirty="0" err="1">
                <a:latin typeface="Verdana" pitchFamily="34" charset="0"/>
              </a:rPr>
              <a:t>ного</a:t>
            </a:r>
            <a:r>
              <a:rPr lang="ru-RU" sz="1200" dirty="0">
                <a:latin typeface="Verdana" pitchFamily="34" charset="0"/>
              </a:rPr>
              <a:t> интереса в компании;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стоимость пакета размером менее 25% может быть значительно ниже стоимости пропорциональной доли в уставном капитале (УК);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стоимость пакета размером свыше 75%, но менее 100% УК может даже незначительно превышать стоимость пропорциональной доли в УК;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78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5773" y="1557853"/>
            <a:ext cx="4865030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644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5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</a:t>
            </a:r>
            <a:r>
              <a:rPr lang="en-US" sz="1100" b="1" dirty="0">
                <a:latin typeface="Verdana" pitchFamily="34" charset="0"/>
              </a:rPr>
              <a:t>II</a:t>
            </a:r>
            <a:r>
              <a:rPr lang="ru-RU" sz="1100" b="1" dirty="0">
                <a:latin typeface="Verdana" pitchFamily="34" charset="0"/>
              </a:rPr>
              <a:t>. Оценка частичных интересов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стоимость пакета размером свыше 75%, но менее 100% УК может даже незначительно превышать стоимость пропорциональной доли в УК;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вид зависимости – вполне универсальный и логичный; однако, он вряд ли может быть когда-либо подтвержден одновременными фактическими рыночными данными.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Кроме того, практическое определении значений премий / дисконтов в каждом случае зависит еще как минимум от 2 факторов: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распределения остальных акций и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существует ли с точки зрения инвестора ценность реализации этих прав контроля.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err="1">
                <a:latin typeface="Verdana" pitchFamily="34" charset="0"/>
              </a:rPr>
              <a:t>Десмонд</a:t>
            </a:r>
            <a:r>
              <a:rPr lang="ru-RU" sz="1200" dirty="0">
                <a:latin typeface="Verdana" pitchFamily="34" charset="0"/>
              </a:rPr>
              <a:t> и Келли [16] отмечают: «Это вовсе не означает, что все сделки с мелкими пакетами акций осуществляются или должны осуществляться с дисконтом. Например, если миноритарный интерес способствует контролю над предприятием, то такой пакет акций наоборот заслуживает премии… Оценщик должен учитывать все варианты специальной стоимости  и ограничения, которые могут существовать для оцениваемого миноритарного интереса».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Аналогично отмечал и </a:t>
            </a:r>
            <a:r>
              <a:rPr lang="ru-RU" sz="1200" dirty="0" err="1">
                <a:latin typeface="Verdana" pitchFamily="34" charset="0"/>
              </a:rPr>
              <a:t>Маркус</a:t>
            </a:r>
            <a:r>
              <a:rPr lang="ru-RU" sz="1200" dirty="0">
                <a:latin typeface="Verdana" pitchFamily="34" charset="0"/>
              </a:rPr>
              <a:t> [17]: «Хотя существует естественная склонность рассматривать имеющиеся рыночные данные как некую догму, премии и скидки не должны применяться по принципу включателя света</a:t>
            </a:r>
            <a:r>
              <a:rPr lang="ru-RU" sz="1200" dirty="0" smtClean="0">
                <a:latin typeface="Verdana" pitchFamily="34" charset="0"/>
              </a:rPr>
              <a:t>…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79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5667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2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I. Бизнес как объект оценки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наличие значительных событий или изменений бизнеса с последней отчетной даты (например, управленческая информация, бюджеты, прогнозы);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предложения о покупке бизнеса или обсуждения возможности публичного предложения акций с банками и другими спонсорами;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управление исследованиями и разработками (например, соглашения о неразглашении, субподрядчики, профессиональная подготовка и компенсации).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3.6</a:t>
            </a:r>
            <a:r>
              <a:rPr lang="ru-RU" sz="1200" dirty="0">
                <a:latin typeface="Verdana" pitchFamily="34" charset="0"/>
              </a:rPr>
              <a:t>.	Методология оценки: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в широком смысле существует четыре разных подхода к оценке акций и бизнеса. Это рыночный подход (сравнительный подход, </a:t>
            </a:r>
            <a:r>
              <a:rPr lang="ru-RU" sz="1200" dirty="0" err="1">
                <a:latin typeface="Verdana" pitchFamily="34" charset="0"/>
              </a:rPr>
              <a:t>market</a:t>
            </a:r>
            <a:r>
              <a:rPr lang="ru-RU" sz="1200" dirty="0">
                <a:latin typeface="Verdana" pitchFamily="34" charset="0"/>
              </a:rPr>
              <a:t> </a:t>
            </a:r>
            <a:r>
              <a:rPr lang="ru-RU" sz="1200" dirty="0" err="1">
                <a:latin typeface="Verdana" pitchFamily="34" charset="0"/>
              </a:rPr>
              <a:t>approach</a:t>
            </a:r>
            <a:r>
              <a:rPr lang="ru-RU" sz="1200" dirty="0">
                <a:latin typeface="Verdana" pitchFamily="34" charset="0"/>
              </a:rPr>
              <a:t>), доходный подход (</a:t>
            </a:r>
            <a:r>
              <a:rPr lang="ru-RU" sz="1200" dirty="0" err="1">
                <a:latin typeface="Verdana" pitchFamily="34" charset="0"/>
              </a:rPr>
              <a:t>income</a:t>
            </a:r>
            <a:r>
              <a:rPr lang="ru-RU" sz="1200" dirty="0">
                <a:latin typeface="Verdana" pitchFamily="34" charset="0"/>
              </a:rPr>
              <a:t> </a:t>
            </a:r>
            <a:r>
              <a:rPr lang="ru-RU" sz="1200" dirty="0" err="1">
                <a:latin typeface="Verdana" pitchFamily="34" charset="0"/>
              </a:rPr>
              <a:t>approach</a:t>
            </a:r>
            <a:r>
              <a:rPr lang="ru-RU" sz="1200" dirty="0">
                <a:latin typeface="Verdana" pitchFamily="34" charset="0"/>
              </a:rPr>
              <a:t>), затратный подход (</a:t>
            </a:r>
            <a:r>
              <a:rPr lang="ru-RU" sz="1200" dirty="0" err="1">
                <a:latin typeface="Verdana" pitchFamily="34" charset="0"/>
              </a:rPr>
              <a:t>cost</a:t>
            </a:r>
            <a:r>
              <a:rPr lang="ru-RU" sz="1200" dirty="0">
                <a:latin typeface="Verdana" pitchFamily="34" charset="0"/>
              </a:rPr>
              <a:t> </a:t>
            </a:r>
            <a:r>
              <a:rPr lang="ru-RU" sz="1200" dirty="0" err="1">
                <a:latin typeface="Verdana" pitchFamily="34" charset="0"/>
              </a:rPr>
              <a:t>approach</a:t>
            </a:r>
            <a:r>
              <a:rPr lang="ru-RU" sz="1200" dirty="0">
                <a:latin typeface="Verdana" pitchFamily="34" charset="0"/>
              </a:rPr>
              <a:t>) и метод чистых активов (</a:t>
            </a:r>
            <a:r>
              <a:rPr lang="ru-RU" sz="1200" dirty="0" err="1">
                <a:latin typeface="Verdana" pitchFamily="34" charset="0"/>
              </a:rPr>
              <a:t>asset</a:t>
            </a:r>
            <a:r>
              <a:rPr lang="ru-RU" sz="1200" dirty="0">
                <a:latin typeface="Verdana" pitchFamily="34" charset="0"/>
              </a:rPr>
              <a:t> </a:t>
            </a:r>
            <a:r>
              <a:rPr lang="ru-RU" sz="1200" dirty="0" err="1">
                <a:latin typeface="Verdana" pitchFamily="34" charset="0"/>
              </a:rPr>
              <a:t>based</a:t>
            </a:r>
            <a:r>
              <a:rPr lang="ru-RU" sz="1200" dirty="0">
                <a:latin typeface="Verdana" pitchFamily="34" charset="0"/>
              </a:rPr>
              <a:t> </a:t>
            </a:r>
            <a:r>
              <a:rPr lang="ru-RU" sz="1200" dirty="0" err="1">
                <a:latin typeface="Verdana" pitchFamily="34" charset="0"/>
              </a:rPr>
              <a:t>approach</a:t>
            </a:r>
            <a:r>
              <a:rPr lang="ru-RU" sz="1200" dirty="0">
                <a:latin typeface="Verdana" pitchFamily="34" charset="0"/>
              </a:rPr>
              <a:t>);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рекомендуется, если возможно, пользоваться советами участников рынка, которые в состоянии пояснить логику сделок и условия на рынке, понимание которых критически важно для правильного использования данных, анализируемых Оценщиком.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3.7</a:t>
            </a:r>
            <a:r>
              <a:rPr lang="ru-RU" sz="1200" dirty="0">
                <a:latin typeface="Verdana" pitchFamily="34" charset="0"/>
              </a:rPr>
              <a:t>.	Рыночный (сравнительный) подход.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Два основных метода рыночного подхода: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метод мультипликаторов сопоставимых публичных компаний и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метод сопоставимых сделок</a:t>
            </a:r>
            <a:r>
              <a:rPr lang="ru-RU" sz="1200" dirty="0" smtClean="0">
                <a:latin typeface="Verdana" pitchFamily="34" charset="0"/>
              </a:rPr>
              <a:t>.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491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7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</a:t>
            </a:r>
            <a:r>
              <a:rPr lang="en-US" sz="1100" b="1" dirty="0">
                <a:latin typeface="Verdana" pitchFamily="34" charset="0"/>
              </a:rPr>
              <a:t>II</a:t>
            </a:r>
            <a:r>
              <a:rPr lang="ru-RU" sz="1100" b="1" dirty="0">
                <a:latin typeface="Verdana" pitchFamily="34" charset="0"/>
              </a:rPr>
              <a:t>. Оценка частичных интересов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Скидки или премии должны применяться с учетом определенных фактов и обстоятельств, которые могут вызвать больший или меньший размер соответствующих поправок… В любом случае правильное применение этих поправок обусловлено субъективными суждениями, для подобающего вынесения которых требуется опыт и понимание лежащих в основе рыночных данных».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5.2.	В практике развитых стран (кроме США) оценщики зачастую опираются на результаты статистических исследований данных, зафиксированной на фондовом рынке США. «Причин доминирования данных американской статистики, на которые ссылаются и оценщики в других странах, много. Это и наивысшая в мире степень развития фондового рынка (ликвидность, прозрачность, обилие объективной информации), и объем рынка, позволяющий формировать значительные массивы статистической информации… Хотя перенесение выводов, сделанных на основании статистических данных о сделках, имевших место в других экономических условиях и в другом правовом поле, является явной «натяжкой», данный подход (за неимением лучшего) широко применяется, поэтому ознакомление с результатами соответствующих статистических исследований необходимо» [</a:t>
            </a:r>
            <a:r>
              <a:rPr lang="en-US" sz="1200" dirty="0">
                <a:latin typeface="Verdana" pitchFamily="34" charset="0"/>
              </a:rPr>
              <a:t>18</a:t>
            </a:r>
            <a:r>
              <a:rPr lang="ru-RU" sz="1200" dirty="0">
                <a:latin typeface="Verdana" pitchFamily="34" charset="0"/>
              </a:rPr>
              <a:t>].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Также важно: все аналитические исследования, посвященные премиям / дисконтам, основаны на анализе стоимостей акций – индикаторов стоимости Собственного капитала. Поэтому и применяться в расчетах они должны именно к стоимости Собственного, а не Инвестированного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капитала (EV).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80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398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9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</a:t>
            </a:r>
            <a:r>
              <a:rPr lang="en-US" sz="1100" b="1" dirty="0">
                <a:latin typeface="Verdana" pitchFamily="34" charset="0"/>
              </a:rPr>
              <a:t>II</a:t>
            </a:r>
            <a:r>
              <a:rPr lang="ru-RU" sz="1100" b="1" dirty="0">
                <a:latin typeface="Verdana" pitchFamily="34" charset="0"/>
              </a:rPr>
              <a:t>. Оценка частичных интересов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en-US" sz="1200" dirty="0">
                <a:latin typeface="Verdana" pitchFamily="34" charset="0"/>
              </a:rPr>
              <a:t>5</a:t>
            </a:r>
            <a:r>
              <a:rPr lang="ru-RU" sz="1200" dirty="0">
                <a:latin typeface="Verdana" pitchFamily="34" charset="0"/>
              </a:rPr>
              <a:t>.3.	</a:t>
            </a:r>
            <a:r>
              <a:rPr lang="ru-RU" sz="1200" dirty="0" err="1">
                <a:latin typeface="Verdana" pitchFamily="34" charset="0"/>
              </a:rPr>
              <a:t>Пратт</a:t>
            </a:r>
            <a:r>
              <a:rPr lang="ru-RU" sz="1200" dirty="0">
                <a:latin typeface="Verdana" pitchFamily="34" charset="0"/>
              </a:rPr>
              <a:t> и </a:t>
            </a:r>
            <a:r>
              <a:rPr lang="ru-RU" sz="1200" dirty="0" err="1">
                <a:latin typeface="Verdana" pitchFamily="34" charset="0"/>
              </a:rPr>
              <a:t>Фишмен</a:t>
            </a:r>
            <a:r>
              <a:rPr lang="ru-RU" sz="1200" dirty="0">
                <a:latin typeface="Verdana" pitchFamily="34" charset="0"/>
              </a:rPr>
              <a:t> [5] указывают основные факторы, которые влияют на взаимосвязь между размером частичных интересов и уровнем их контроля: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факторы, которые </a:t>
            </a:r>
            <a:r>
              <a:rPr lang="ru-RU" sz="1200" i="1" dirty="0">
                <a:latin typeface="Verdana" pitchFamily="34" charset="0"/>
              </a:rPr>
              <a:t>могут увеличить</a:t>
            </a:r>
            <a:r>
              <a:rPr lang="ru-RU" sz="1200" dirty="0">
                <a:latin typeface="Verdana" pitchFamily="34" charset="0"/>
              </a:rPr>
              <a:t> премию за контроль и дисконт за отсутствие прав контроля к соответствующим частичным интересам: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	- существование </a:t>
            </a:r>
            <a:r>
              <a:rPr lang="ru-RU" sz="1200" dirty="0" err="1">
                <a:latin typeface="Verdana" pitchFamily="34" charset="0"/>
              </a:rPr>
              <a:t>неголосующих</a:t>
            </a:r>
            <a:r>
              <a:rPr lang="ru-RU" sz="1200" dirty="0">
                <a:latin typeface="Verdana" pitchFamily="34" charset="0"/>
              </a:rPr>
              <a:t> акций,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- пренебрежение интересами миноритарных акционеров со стороны менеджмента компании и / или собственников контрольного пакета;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факторы, которые </a:t>
            </a:r>
            <a:r>
              <a:rPr lang="ru-RU" sz="1200" i="1" dirty="0">
                <a:latin typeface="Verdana" pitchFamily="34" charset="0"/>
              </a:rPr>
              <a:t>могут уменьшить</a:t>
            </a:r>
            <a:r>
              <a:rPr lang="ru-RU" sz="1200" dirty="0">
                <a:latin typeface="Verdana" pitchFamily="34" charset="0"/>
              </a:rPr>
              <a:t> премию за контроль и дисконт за отсутствие прав контроля к соответствующим частичным интересам: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	- наличие достаточного количества голосов у миноритарных акционеров для выбора своего представителя в менеджмент компании,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- наличие достаточного количества голосов для блокировки некоторых решений общего собрания (согласно нормативной базе либо уставу и т.д.),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- существование местных законов (закон штата в США), дающих некоторые дополнительные права миноритарным акционерам.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факторы, которые </a:t>
            </a:r>
            <a:r>
              <a:rPr lang="ru-RU" sz="1200" i="1" dirty="0">
                <a:latin typeface="Verdana" pitchFamily="34" charset="0"/>
              </a:rPr>
              <a:t>могут увеличить или уменьшить</a:t>
            </a:r>
            <a:r>
              <a:rPr lang="ru-RU" sz="1200" dirty="0">
                <a:latin typeface="Verdana" pitchFamily="34" charset="0"/>
              </a:rPr>
              <a:t> премию за контроль и дисконт за отсутствие прав контроля: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	- распределение остальных акций</a:t>
            </a:r>
            <a:r>
              <a:rPr lang="ru-RU" sz="1200" dirty="0" smtClean="0">
                <a:latin typeface="Verdana" pitchFamily="34" charset="0"/>
              </a:rPr>
              <a:t>.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81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899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1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</a:t>
            </a:r>
            <a:r>
              <a:rPr lang="en-US" sz="1100" b="1" dirty="0">
                <a:latin typeface="Verdana" pitchFamily="34" charset="0"/>
              </a:rPr>
              <a:t>II</a:t>
            </a:r>
            <a:r>
              <a:rPr lang="ru-RU" sz="1100" b="1" dirty="0">
                <a:latin typeface="Verdana" pitchFamily="34" charset="0"/>
              </a:rPr>
              <a:t>. Оценка частичных интересов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Понимание индивидуального влияния этих факторов на конкретные выявленные и используемые рыночные данные очень важно для верной и логичной интерпретации числовых значений дисконтов и премий, приведенных в таблицах ниже.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Т.е., эти поправки очень часто объективно существуют. Однако при окончательном определении их размера в конкретной работе Оценщик должен понимать, что: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некоторые, вроде как и контрольные интересы, по ряду объективных причин могут не обеспечивать собственнику ожидаемого контроля, а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миноритарные интересы – могут, наоборот, иметь элементы так называемого «отрицательного контроля», позволяя блокировать некоторые решения собственников контрольных интересов.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5.4.	Результаты исследований </a:t>
            </a:r>
            <a:r>
              <a:rPr lang="en-US" sz="1200" dirty="0" err="1">
                <a:latin typeface="Verdana" pitchFamily="34" charset="0"/>
              </a:rPr>
              <a:t>Mergerstat</a:t>
            </a:r>
            <a:r>
              <a:rPr lang="en-US" sz="1200" dirty="0">
                <a:latin typeface="Verdana" pitchFamily="34" charset="0"/>
              </a:rPr>
              <a:t> Review</a:t>
            </a:r>
            <a:r>
              <a:rPr lang="ru-RU" sz="1200" dirty="0">
                <a:latin typeface="Verdana" pitchFamily="34" charset="0"/>
              </a:rPr>
              <a:t>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Значения премий по исследованиям </a:t>
            </a:r>
            <a:r>
              <a:rPr lang="ru-RU" sz="1200" dirty="0" err="1">
                <a:latin typeface="Verdana" pitchFamily="34" charset="0"/>
              </a:rPr>
              <a:t>Mergerstat</a:t>
            </a:r>
            <a:r>
              <a:rPr lang="ru-RU" sz="1200" dirty="0">
                <a:latin typeface="Verdana" pitchFamily="34" charset="0"/>
              </a:rPr>
              <a:t> определялись как превышение цены сделки с контрольными интересами относительно рыночной цены акций компании в мелких пакетах, зафиксированной за 5 рабочих дней до объявления о сделке с этими контрольными интересами. Значения дисконтов рассчитывались по формуле, указанной выше.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82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7549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5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</a:t>
            </a:r>
            <a:r>
              <a:rPr lang="en-US" sz="1100" b="1" dirty="0">
                <a:latin typeface="Verdana" pitchFamily="34" charset="0"/>
              </a:rPr>
              <a:t>II</a:t>
            </a:r>
            <a:r>
              <a:rPr lang="ru-RU" sz="1100" b="1" dirty="0">
                <a:latin typeface="Verdana" pitchFamily="34" charset="0"/>
              </a:rPr>
              <a:t>. Оценка частичных интересов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4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83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792" y="1746810"/>
            <a:ext cx="4852837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728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9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</a:t>
            </a:r>
            <a:r>
              <a:rPr lang="en-US" sz="1100" b="1" dirty="0">
                <a:latin typeface="Verdana" pitchFamily="34" charset="0"/>
              </a:rPr>
              <a:t>II</a:t>
            </a:r>
            <a:r>
              <a:rPr lang="ru-RU" sz="1100" b="1" dirty="0">
                <a:latin typeface="Verdana" pitchFamily="34" charset="0"/>
              </a:rPr>
              <a:t>. Оценка частичных интересов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err="1">
                <a:latin typeface="Verdana" pitchFamily="34" charset="0"/>
              </a:rPr>
              <a:t>Чиркова</a:t>
            </a:r>
            <a:r>
              <a:rPr lang="ru-RU" sz="1200" dirty="0">
                <a:latin typeface="Verdana" pitchFamily="34" charset="0"/>
              </a:rPr>
              <a:t> [9], ссылаясь на тот же </a:t>
            </a:r>
            <a:r>
              <a:rPr lang="ru-RU" sz="1200" dirty="0" err="1">
                <a:latin typeface="Verdana" pitchFamily="34" charset="0"/>
              </a:rPr>
              <a:t>Mergerstat</a:t>
            </a:r>
            <a:r>
              <a:rPr lang="ru-RU" sz="1200" dirty="0">
                <a:latin typeface="Verdana" pitchFamily="34" charset="0"/>
              </a:rPr>
              <a:t>, приводит более современные данные. Интересно, что здесь выделены отдельно премии за контрольные (более 50% УК) и крупные миноритарные (10–50% УК) пакеты. Однако здесь речь идет не о медианных, а о средних значениях премий.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Также для этих данных указано, что все расчеты приведены «без отрицательных премий», то есть не учитывались те случаи, когда контрольные интересы приобретались с дисконтом(!) по сравнению с миноритарными.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84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1800" y="3142766"/>
            <a:ext cx="4852837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28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3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050" b="1" dirty="0">
                <a:latin typeface="Verdana" pitchFamily="34" charset="0"/>
              </a:rPr>
              <a:t>VII. Оценка частичных интересов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5.6.	Актуальные исследования </a:t>
            </a:r>
            <a:r>
              <a:rPr lang="ru-RU" sz="1200" dirty="0" err="1">
                <a:latin typeface="Verdana" pitchFamily="34" charset="0"/>
              </a:rPr>
              <a:t>Mergerstat</a:t>
            </a:r>
            <a:r>
              <a:rPr lang="ru-RU" sz="1200" dirty="0">
                <a:latin typeface="Verdana" pitchFamily="34" charset="0"/>
              </a:rPr>
              <a:t> / BVR </a:t>
            </a:r>
            <a:r>
              <a:rPr lang="ru-RU" sz="1200" dirty="0" err="1">
                <a:latin typeface="Verdana" pitchFamily="34" charset="0"/>
              </a:rPr>
              <a:t>Control</a:t>
            </a:r>
            <a:r>
              <a:rPr lang="ru-RU" sz="1200" dirty="0">
                <a:latin typeface="Verdana" pitchFamily="34" charset="0"/>
              </a:rPr>
              <a:t> </a:t>
            </a:r>
            <a:r>
              <a:rPr lang="ru-RU" sz="1200" dirty="0" err="1">
                <a:latin typeface="Verdana" pitchFamily="34" charset="0"/>
              </a:rPr>
              <a:t>Premium</a:t>
            </a:r>
            <a:r>
              <a:rPr lang="ru-RU" sz="1200" dirty="0">
                <a:latin typeface="Verdana" pitchFamily="34" charset="0"/>
              </a:rPr>
              <a:t> </a:t>
            </a:r>
            <a:r>
              <a:rPr lang="ru-RU" sz="1200" dirty="0" err="1">
                <a:latin typeface="Verdana" pitchFamily="34" charset="0"/>
              </a:rPr>
              <a:t>Study</a:t>
            </a:r>
            <a:r>
              <a:rPr lang="ru-RU" sz="1200" dirty="0">
                <a:latin typeface="Verdana" pitchFamily="34" charset="0"/>
              </a:rPr>
              <a:t> (с 2001): </a:t>
            </a:r>
            <a:r>
              <a:rPr lang="en-US" sz="1200" dirty="0">
                <a:latin typeface="Verdana" pitchFamily="34" charset="0"/>
              </a:rPr>
              <a:t>www.bvresources.com/products/factset-mergerstat-bvr-control-premium-study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Пример: контрольные премии в разрезе некоторых отраслей, Q1 2008.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 smtClean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Пример: контрольные премии в разрезе рынков, Q3 2016.</a:t>
            </a: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85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3589" y="2276872"/>
            <a:ext cx="6718374" cy="19996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2271" y="4545734"/>
            <a:ext cx="5742930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08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7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VII. Оценка частичных интересов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Пример: динамика контрольных премий в разрезе рынков, Q3 2016 – Q3 2014.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86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1651" y="1820665"/>
            <a:ext cx="5761219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326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1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VII. Оценка частичных интересов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5.7.	</a:t>
            </a:r>
            <a:r>
              <a:rPr lang="ru-RU" sz="1200" dirty="0" smtClean="0">
                <a:latin typeface="Verdana" pitchFamily="34" charset="0"/>
              </a:rPr>
              <a:t>Метод </a:t>
            </a:r>
            <a:r>
              <a:rPr lang="ru-RU" sz="1200" dirty="0">
                <a:latin typeface="Verdana" pitchFamily="34" charset="0"/>
              </a:rPr>
              <a:t>дисконтирования дивидендов.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5.8.	Размер оцениваемых интересов и применимость методов оценки </a:t>
            </a:r>
            <a:r>
              <a:rPr lang="ru-RU" sz="1200" dirty="0" smtClean="0">
                <a:latin typeface="Verdana" pitchFamily="34" charset="0"/>
              </a:rPr>
              <a:t>компании в целом.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87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2951" y="2276872"/>
            <a:ext cx="5809992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834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5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VII. Оценка частичных интересов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400" dirty="0" smtClean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4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4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88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3292" y="1765300"/>
            <a:ext cx="5809992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525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9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VII. Оценка частичных интересов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6.	Дисконты за недостаточную ликвидность (</a:t>
            </a:r>
            <a:r>
              <a:rPr lang="en-US" sz="1200" dirty="0">
                <a:latin typeface="Verdana" pitchFamily="34" charset="0"/>
              </a:rPr>
              <a:t>DLOM)</a:t>
            </a:r>
            <a:r>
              <a:rPr lang="ru-RU" sz="1200" dirty="0">
                <a:latin typeface="Verdana" pitchFamily="34" charset="0"/>
              </a:rPr>
              <a:t>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6.1.	Вообще риск недостаточной ликвидности влияет на стоимость и контрольных, и миноритарных интересов. Однако большинство аналитиков считают, что значения дисконта за недостаточную ликвидность для контрольных интересов заметно меньше, чем для миноритарных интересов.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err="1">
                <a:latin typeface="Verdana" pitchFamily="34" charset="0"/>
              </a:rPr>
              <a:t>Пратт</a:t>
            </a:r>
            <a:r>
              <a:rPr lang="ru-RU" sz="1200" dirty="0">
                <a:latin typeface="Verdana" pitchFamily="34" charset="0"/>
              </a:rPr>
              <a:t> и </a:t>
            </a:r>
            <a:r>
              <a:rPr lang="ru-RU" sz="1200" dirty="0" err="1">
                <a:latin typeface="Verdana" pitchFamily="34" charset="0"/>
              </a:rPr>
              <a:t>Фишмен</a:t>
            </a:r>
            <a:r>
              <a:rPr lang="ru-RU" sz="1200" dirty="0">
                <a:latin typeface="Verdana" pitchFamily="34" charset="0"/>
              </a:rPr>
              <a:t> [5] выделяют следующие основные факторы, оказывающие влияние на ликвидность интересов в компании: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факторы, </a:t>
            </a:r>
            <a:r>
              <a:rPr lang="ru-RU" sz="1200" i="1" dirty="0">
                <a:latin typeface="Verdana" pitchFamily="34" charset="0"/>
              </a:rPr>
              <a:t>увеличивающие</a:t>
            </a:r>
            <a:r>
              <a:rPr lang="ru-RU" sz="1200" dirty="0">
                <a:latin typeface="Verdana" pitchFamily="34" charset="0"/>
              </a:rPr>
              <a:t> дисконт за низкую ликвидность: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	- ограничения на осуществление сделок;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- небольшой размер дивидендов или их отсутствие;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- плохие перспективы выставления компании на продажу (ограничения в учредительных документах).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факторы, </a:t>
            </a:r>
            <a:r>
              <a:rPr lang="ru-RU" sz="1200" i="1" dirty="0">
                <a:latin typeface="Verdana" pitchFamily="34" charset="0"/>
              </a:rPr>
              <a:t>уменьшающие</a:t>
            </a:r>
            <a:r>
              <a:rPr lang="ru-RU" sz="1200" dirty="0">
                <a:latin typeface="Verdana" pitchFamily="34" charset="0"/>
              </a:rPr>
              <a:t> дисконт за низкую ликвидность: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	</a:t>
            </a:r>
            <a:r>
              <a:rPr lang="ru-RU" sz="1200" dirty="0" smtClean="0">
                <a:latin typeface="Verdana" pitchFamily="34" charset="0"/>
              </a:rPr>
              <a:t>- </a:t>
            </a:r>
            <a:r>
              <a:rPr lang="ru-RU" sz="1200" dirty="0">
                <a:latin typeface="Verdana" pitchFamily="34" charset="0"/>
              </a:rPr>
              <a:t>ограниченность доступного рынка, покупатели на котором могли бы заинтересоваться приобретением этих акций;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 smtClean="0">
                <a:latin typeface="Verdana" pitchFamily="34" charset="0"/>
              </a:rPr>
              <a:t>- </a:t>
            </a:r>
            <a:r>
              <a:rPr lang="ru-RU" sz="1200" dirty="0">
                <a:latin typeface="Verdana" pitchFamily="34" charset="0"/>
              </a:rPr>
              <a:t>большой размер выплачиваемых дивидендов</a:t>
            </a:r>
            <a:r>
              <a:rPr lang="ru-RU" sz="1200" dirty="0" smtClean="0">
                <a:latin typeface="Verdana" pitchFamily="34" charset="0"/>
              </a:rPr>
              <a:t>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6.2.	Помимо этого, часто со ссылками на решения суда, в литературе описывают еще много факторов, на которые оценщику следует обратить внимание в связи с анализом уровня ликвидности: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доступность финансовой отчетности, наличие аудиторских заключений, обзоров деятельности компании; ее стабильность и уровень показателей</a:t>
            </a:r>
            <a:r>
              <a:rPr lang="ru-RU" sz="1200" dirty="0" smtClean="0">
                <a:latin typeface="Verdana" pitchFamily="34" charset="0"/>
              </a:rPr>
              <a:t>,</a:t>
            </a: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89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110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4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I. Бизнес как объект оценки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В некоторых отраслях бизнесы продают и покупают на основе сложившейся рыночной практики, отраженной в простых эмпирических правилах (</a:t>
            </a:r>
            <a:r>
              <a:rPr lang="ru-RU" sz="1200" dirty="0" err="1">
                <a:latin typeface="Verdana" pitchFamily="34" charset="0"/>
              </a:rPr>
              <a:t>rules</a:t>
            </a:r>
            <a:r>
              <a:rPr lang="ru-RU" sz="1200" dirty="0">
                <a:latin typeface="Verdana" pitchFamily="34" charset="0"/>
              </a:rPr>
              <a:t> </a:t>
            </a:r>
            <a:r>
              <a:rPr lang="ru-RU" sz="1200" dirty="0" err="1">
                <a:latin typeface="Verdana" pitchFamily="34" charset="0"/>
              </a:rPr>
              <a:t>of</a:t>
            </a:r>
            <a:r>
              <a:rPr lang="ru-RU" sz="1200" dirty="0">
                <a:latin typeface="Verdana" pitchFamily="34" charset="0"/>
              </a:rPr>
              <a:t> </a:t>
            </a:r>
            <a:r>
              <a:rPr lang="ru-RU" sz="1200" dirty="0" err="1">
                <a:latin typeface="Verdana" pitchFamily="34" charset="0"/>
              </a:rPr>
              <a:t>thumb</a:t>
            </a:r>
            <a:r>
              <a:rPr lang="ru-RU" sz="1200" dirty="0">
                <a:latin typeface="Verdana" pitchFamily="34" charset="0"/>
              </a:rPr>
              <a:t>), часто основанных на мультипликаторах или процентах от оборота. Если такие эмпирические правила применяются в отрасли, а покупатели и продавцы полагаются на них в сделках, оценщику бизнеса стоит это учесть.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3.8</a:t>
            </a:r>
            <a:r>
              <a:rPr lang="ru-RU" sz="1200" dirty="0">
                <a:latin typeface="Verdana" pitchFamily="34" charset="0"/>
              </a:rPr>
              <a:t>.	Доходный подход: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оценка с помощью этого подхода использует исторические и прогнозные показатели. Если таких данных нет, используют метод прямой капитализации доходов одного периода. Устойчивая или нормализованная прибыль после налогообложения, на получение которой может рассчитывать покупатель бизнеса на дату оценки;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такая прибыль затем капитализируется с использованием мультипликатора рыночной цены к чистой прибыли (Р/Е). Аналогично используется нормализованная прибыль до налогообложения и соответствующий мультипликатор. Чаще всего используются мультипликаторы, применяемые к прибыли до вычета процентов и налогов (EBIT) или прибыли до вычета процентов, налогов и амортизационных отчислений (EBITDA). При этом важно отслеживать различия между стоимостью бизнеса (</a:t>
            </a:r>
            <a:r>
              <a:rPr lang="en-US" sz="1200" dirty="0">
                <a:latin typeface="Verdana" pitchFamily="34" charset="0"/>
              </a:rPr>
              <a:t>EV, MVIC) </a:t>
            </a:r>
            <a:r>
              <a:rPr lang="ru-RU" sz="1200" dirty="0">
                <a:latin typeface="Verdana" pitchFamily="34" charset="0"/>
              </a:rPr>
              <a:t>и стоимостью</a:t>
            </a:r>
            <a:r>
              <a:rPr lang="en-US" sz="1200" dirty="0">
                <a:latin typeface="Verdana" pitchFamily="34" charset="0"/>
              </a:rPr>
              <a:t> </a:t>
            </a:r>
            <a:r>
              <a:rPr lang="ru-RU" sz="1200" dirty="0">
                <a:latin typeface="Verdana" pitchFamily="34" charset="0"/>
              </a:rPr>
              <a:t>акционерного капитала (</a:t>
            </a:r>
            <a:r>
              <a:rPr lang="en-US" sz="1200" dirty="0" err="1">
                <a:latin typeface="Verdana" pitchFamily="34" charset="0"/>
              </a:rPr>
              <a:t>MVEq</a:t>
            </a:r>
            <a:r>
              <a:rPr lang="ru-RU" sz="1200" dirty="0">
                <a:latin typeface="Verdana" pitchFamily="34" charset="0"/>
              </a:rPr>
              <a:t>).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3.9</a:t>
            </a:r>
            <a:r>
              <a:rPr lang="ru-RU" sz="1200" dirty="0">
                <a:latin typeface="Verdana" pitchFamily="34" charset="0"/>
              </a:rPr>
              <a:t>.	Затратный подход определяет стоимость на основе стоимости создания или замещения, исходя из предположения, что покупатель не станет платить за актив больше стоимости приобретения актива равной полезности</a:t>
            </a:r>
            <a:r>
              <a:rPr lang="ru-RU" sz="1200" dirty="0" smtClean="0">
                <a:latin typeface="Verdana" pitchFamily="34" charset="0"/>
              </a:rPr>
              <a:t>.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0246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9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VII. Оценка частичных интересов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• </a:t>
            </a:r>
            <a:r>
              <a:rPr lang="ru-RU" sz="1200" dirty="0">
                <a:latin typeface="Verdana" pitchFamily="34" charset="0"/>
              </a:rPr>
              <a:t>адекватность проводимой компанией политики дивидендных выплат,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уровень управления компанией; квалификация и надежность менеджмента,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количество акционеров (компании с </a:t>
            </a:r>
            <a:r>
              <a:rPr lang="ru-RU" sz="1200" dirty="0" err="1">
                <a:latin typeface="Verdana" pitchFamily="34" charset="0"/>
              </a:rPr>
              <a:t>бóльшим</a:t>
            </a:r>
            <a:r>
              <a:rPr lang="ru-RU" sz="1200" dirty="0">
                <a:latin typeface="Verdana" pitchFamily="34" charset="0"/>
              </a:rPr>
              <a:t> количеством акционеров легче соглашаются на сделки),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количество собственников долей с существенным уровнем контроля,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количество потенциальных покупателей акций компании,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доступ к рынкам капиталов (низкая </a:t>
            </a:r>
            <a:r>
              <a:rPr lang="ru-RU" sz="1200" dirty="0" err="1">
                <a:latin typeface="Verdana" pitchFamily="34" charset="0"/>
              </a:rPr>
              <a:t>кредитуемость</a:t>
            </a:r>
            <a:r>
              <a:rPr lang="ru-RU" sz="1200" dirty="0">
                <a:latin typeface="Verdana" pitchFamily="34" charset="0"/>
              </a:rPr>
              <a:t> менее привлекательна),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размер бизнеса (считается, что крупная компания обладает большей привлекательностью),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компании в быстроразвивающихся отраслях могут обладать большей ликвидностью и привлекать больший интерес,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наличие незавершенных судебных процессов,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взаимоотношения между акционерами – </a:t>
            </a:r>
            <a:r>
              <a:rPr lang="ru-RU" sz="1200" dirty="0" err="1">
                <a:latin typeface="Verdana" pitchFamily="34" charset="0"/>
              </a:rPr>
              <a:t>мажоритариями</a:t>
            </a:r>
            <a:r>
              <a:rPr lang="ru-RU" sz="1200" dirty="0">
                <a:latin typeface="Verdana" pitchFamily="34" charset="0"/>
              </a:rPr>
              <a:t> и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 err="1" smtClean="0">
                <a:latin typeface="Verdana" pitchFamily="34" charset="0"/>
              </a:rPr>
              <a:t>миноритариями</a:t>
            </a:r>
            <a:r>
              <a:rPr lang="ru-RU" sz="1200" dirty="0" smtClean="0">
                <a:latin typeface="Verdana" pitchFamily="34" charset="0"/>
              </a:rPr>
              <a:t> </a:t>
            </a:r>
            <a:r>
              <a:rPr lang="ru-RU" sz="1200" dirty="0">
                <a:latin typeface="Verdana" pitchFamily="34" charset="0"/>
              </a:rPr>
              <a:t>(согласованные отношения могут снизить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дисконт, враждебные – увеличить).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6.3</a:t>
            </a:r>
            <a:r>
              <a:rPr lang="ru-RU" sz="1200" dirty="0">
                <a:latin typeface="Verdana" pitchFamily="34" charset="0"/>
              </a:rPr>
              <a:t>.	DLOM для контрольных интересов.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Сам факт существования дисконта за низкую ликвидность для контрольных интересов не общепризнан и не подтвержден прямыми эмпирическими данными</a:t>
            </a:r>
            <a:r>
              <a:rPr lang="ru-RU" sz="1200" dirty="0" smtClean="0">
                <a:latin typeface="Verdana" pitchFamily="34" charset="0"/>
              </a:rPr>
              <a:t>.</a:t>
            </a: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90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536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5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VII. Оценка частичных интересов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Однако</a:t>
            </a:r>
            <a:r>
              <a:rPr lang="ru-RU" sz="1200" dirty="0">
                <a:latin typeface="Verdana" pitchFamily="34" charset="0"/>
              </a:rPr>
              <a:t>, по </a:t>
            </a:r>
            <a:r>
              <a:rPr lang="ru-RU" sz="1200" dirty="0" err="1">
                <a:latin typeface="Verdana" pitchFamily="34" charset="0"/>
              </a:rPr>
              <a:t>Хитчнеру</a:t>
            </a:r>
            <a:r>
              <a:rPr lang="ru-RU" sz="1200" dirty="0">
                <a:latin typeface="Verdana" pitchFamily="34" charset="0"/>
              </a:rPr>
              <a:t> [14], для смены собственника контрольная доля публичной компании в США требуется около 3 дней (по </a:t>
            </a:r>
            <a:r>
              <a:rPr lang="ru-RU" sz="1200" dirty="0" err="1">
                <a:latin typeface="Verdana" pitchFamily="34" charset="0"/>
              </a:rPr>
              <a:t>Пратту</a:t>
            </a:r>
            <a:r>
              <a:rPr lang="ru-RU" sz="1200" dirty="0">
                <a:latin typeface="Verdana" pitchFamily="34" charset="0"/>
              </a:rPr>
              <a:t> [5] – 5 дней). В то же время для закрытых компаний в течение 2000 – 2002 годов срок, необходимый для продажи бизнеса, находился в диапазоне 170 – 230 дней. Сроки реализации очень велики, поэтому появляется риск изменения экономических условий и, следовательно, отклонения цены от ожидаемой.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Кроме того, продаже </a:t>
            </a:r>
            <a:r>
              <a:rPr lang="ru-RU" sz="1200" dirty="0">
                <a:latin typeface="Verdana" pitchFamily="34" charset="0"/>
              </a:rPr>
              <a:t>закрытой компании предшествует подготовительный период, связанный с оплатой юридических, аудиторских, оценочных услуг, регистрацией изменений в юридические </a:t>
            </a:r>
            <a:r>
              <a:rPr lang="ru-RU" sz="1200" dirty="0" smtClean="0">
                <a:latin typeface="Verdana" pitchFamily="34" charset="0"/>
              </a:rPr>
              <a:t>документы и пр.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В свете этого многие аналитики считают, что именно для контрольных интересов «размеры скидок за недостаточную ликвидность обычно колеблется от 0 до 20%, в зависимости от конкретных факторов и обстоятельств, а также от используемого для приблизительного учета скидки метода оценивания».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6.4.	DLOM для миноритарных интересов. В международной оценочной практике считается явлением общепризнанным. 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Очень большое количество эмпирических исследований разных лет сводятся в основном к 2 типам: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исследования </a:t>
            </a:r>
            <a:r>
              <a:rPr lang="en-US" sz="1200" dirty="0">
                <a:latin typeface="Verdana" pitchFamily="34" charset="0"/>
              </a:rPr>
              <a:t>IPO</a:t>
            </a:r>
            <a:r>
              <a:rPr lang="ru-RU" sz="1200" dirty="0">
                <a:latin typeface="Verdana" pitchFamily="34" charset="0"/>
              </a:rPr>
              <a:t>. </a:t>
            </a:r>
            <a:r>
              <a:rPr lang="ru-RU" sz="1200" dirty="0" smtClean="0">
                <a:latin typeface="Verdana" pitchFamily="34" charset="0"/>
              </a:rPr>
              <a:t>Сравнительный анализ </a:t>
            </a:r>
            <a:r>
              <a:rPr lang="ru-RU" sz="1200" dirty="0">
                <a:latin typeface="Verdana" pitchFamily="34" charset="0"/>
              </a:rPr>
              <a:t>цен, зафиксированных при первичном размещении акций, и цен трансакций внутри тех же компаний в тот период, когда они еще были закрытыми (до осуществления IPO);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исследования ограниченных акций (</a:t>
            </a:r>
            <a:r>
              <a:rPr lang="ru-RU" sz="1200" dirty="0" err="1">
                <a:latin typeface="Verdana" pitchFamily="34" charset="0"/>
              </a:rPr>
              <a:t>Restricted</a:t>
            </a:r>
            <a:r>
              <a:rPr lang="ru-RU" sz="1200" dirty="0">
                <a:latin typeface="Verdana" pitchFamily="34" charset="0"/>
              </a:rPr>
              <a:t> </a:t>
            </a:r>
            <a:r>
              <a:rPr lang="ru-RU" sz="1200" dirty="0" err="1" smtClean="0">
                <a:latin typeface="Verdana" pitchFamily="34" charset="0"/>
              </a:rPr>
              <a:t>stocks</a:t>
            </a:r>
            <a:r>
              <a:rPr lang="ru-RU" sz="1200" dirty="0" smtClean="0">
                <a:latin typeface="Verdana" pitchFamily="34" charset="0"/>
              </a:rPr>
              <a:t>).</a:t>
            </a: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91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815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8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VII. Оценка частичных интересов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Большое </a:t>
            </a:r>
            <a:r>
              <a:rPr lang="ru-RU" sz="1200" dirty="0">
                <a:latin typeface="Verdana" pitchFamily="34" charset="0"/>
              </a:rPr>
              <a:t>количество результатов исследований приведено в </a:t>
            </a:r>
            <a:r>
              <a:rPr lang="en-US" sz="1200" dirty="0">
                <a:latin typeface="Verdana" pitchFamily="34" charset="0"/>
              </a:rPr>
              <a:t>[5, 11, 14]</a:t>
            </a:r>
            <a:r>
              <a:rPr lang="ru-RU" sz="1200" dirty="0">
                <a:latin typeface="Verdana" pitchFamily="34" charset="0"/>
              </a:rPr>
              <a:t>. </a:t>
            </a:r>
            <a:r>
              <a:rPr lang="ru-RU" sz="1200" dirty="0" smtClean="0">
                <a:latin typeface="Verdana" pitchFamily="34" charset="0"/>
              </a:rPr>
              <a:t>Обобщенные </a:t>
            </a:r>
            <a:r>
              <a:rPr lang="ru-RU" sz="1200" dirty="0">
                <a:latin typeface="Verdana" pitchFamily="34" charset="0"/>
              </a:rPr>
              <a:t>эмпирические данные </a:t>
            </a:r>
            <a:r>
              <a:rPr lang="ru-RU" sz="1200" dirty="0" smtClean="0">
                <a:latin typeface="Verdana" pitchFamily="34" charset="0"/>
              </a:rPr>
              <a:t>говорят </a:t>
            </a:r>
            <a:r>
              <a:rPr lang="ru-RU" sz="1200" dirty="0">
                <a:latin typeface="Verdana" pitchFamily="34" charset="0"/>
              </a:rPr>
              <a:t>о среднем уровне дисконта за недостаточную ликвидность </a:t>
            </a:r>
            <a:r>
              <a:rPr lang="ru-RU" sz="1200" dirty="0" smtClean="0">
                <a:latin typeface="Verdana" pitchFamily="34" charset="0"/>
              </a:rPr>
              <a:t>30 </a:t>
            </a:r>
            <a:r>
              <a:rPr lang="ru-RU" sz="1200" dirty="0">
                <a:latin typeface="Verdana" pitchFamily="34" charset="0"/>
              </a:rPr>
              <a:t>– 40%. Характерно, что Федеральная налоговая служба и суды в США признают это явление и применяют в процессе рассмотрения дел дисконты именно </a:t>
            </a:r>
            <a:r>
              <a:rPr lang="ru-RU" sz="1200" dirty="0" smtClean="0">
                <a:latin typeface="Verdana" pitchFamily="34" charset="0"/>
              </a:rPr>
              <a:t>на таком </a:t>
            </a:r>
            <a:r>
              <a:rPr lang="ru-RU" sz="1200" dirty="0">
                <a:latin typeface="Verdana" pitchFamily="34" charset="0"/>
              </a:rPr>
              <a:t>уровне.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err="1" smtClean="0">
                <a:latin typeface="Verdana" pitchFamily="34" charset="0"/>
              </a:rPr>
              <a:t>Хитчнер</a:t>
            </a:r>
            <a:r>
              <a:rPr lang="ru-RU" sz="1200" dirty="0" smtClean="0">
                <a:latin typeface="Verdana" pitchFamily="34" charset="0"/>
              </a:rPr>
              <a:t> </a:t>
            </a:r>
            <a:r>
              <a:rPr lang="ru-RU" sz="1200" dirty="0">
                <a:latin typeface="Verdana" pitchFamily="34" charset="0"/>
              </a:rPr>
              <a:t>[14] по результатам анализа </a:t>
            </a:r>
            <a:r>
              <a:rPr lang="en-US" sz="1200" dirty="0">
                <a:latin typeface="Verdana" pitchFamily="34" charset="0"/>
              </a:rPr>
              <a:t>DLOM</a:t>
            </a:r>
            <a:r>
              <a:rPr lang="ru-RU" sz="1200" dirty="0">
                <a:latin typeface="Verdana" pitchFamily="34" charset="0"/>
              </a:rPr>
              <a:t> </a:t>
            </a:r>
            <a:r>
              <a:rPr lang="ru-RU" sz="1200" dirty="0" smtClean="0">
                <a:latin typeface="Verdana" pitchFamily="34" charset="0"/>
              </a:rPr>
              <a:t>делает ряд </a:t>
            </a:r>
            <a:r>
              <a:rPr lang="ru-RU" sz="1200" dirty="0">
                <a:latin typeface="Verdana" pitchFamily="34" charset="0"/>
              </a:rPr>
              <a:t>важных выводов, а именно: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чем меньше размер компании, тем больше значение DLOM;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ограниченные акции по некоторым причинам характеризуются все-таки более высокой </a:t>
            </a:r>
            <a:r>
              <a:rPr lang="ru-RU" sz="1200" dirty="0" smtClean="0">
                <a:latin typeface="Verdana" pitchFamily="34" charset="0"/>
              </a:rPr>
              <a:t>ликвидностью, </a:t>
            </a:r>
            <a:r>
              <a:rPr lang="ru-RU" sz="1200" dirty="0">
                <a:latin typeface="Verdana" pitchFamily="34" charset="0"/>
              </a:rPr>
              <a:t>чем акции закрытых компаний;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«слепое следование эмпирическим исследованиям или скидкам, объявляемых по решению судов, представляется излишним упрощением…, поскольку каждая оценка опирается на собственные уникальные факты и обстоятельства, которые должны отражаться при отборе скидок»;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оценщикам не всегда удается четко обосновать значение дисконта, даже </a:t>
            </a:r>
            <a:r>
              <a:rPr lang="ru-RU" sz="1200" dirty="0" smtClean="0">
                <a:latin typeface="Verdana" pitchFamily="34" charset="0"/>
              </a:rPr>
              <a:t>с </a:t>
            </a:r>
            <a:r>
              <a:rPr lang="ru-RU" sz="1200" dirty="0">
                <a:latin typeface="Verdana" pitchFamily="34" charset="0"/>
              </a:rPr>
              <a:t>использованием глубокого анализа доступных данных;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для большинства закрытых компаний во многих случаях минимальное значение DLOM может быть принято на уровне средних дисконтов, установленных в исследованиях ограниченных акций.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Он же упоминает о нескольких </a:t>
            </a:r>
            <a:r>
              <a:rPr lang="ru-RU" sz="1200" i="1" dirty="0">
                <a:latin typeface="Verdana" pitchFamily="34" charset="0"/>
              </a:rPr>
              <a:t>количественных</a:t>
            </a:r>
            <a:r>
              <a:rPr lang="ru-RU" sz="1200" dirty="0">
                <a:latin typeface="Verdana" pitchFamily="34" charset="0"/>
              </a:rPr>
              <a:t> моделях, позволяющих при наличии определенных исходных данных непосредственно рассчитывать </a:t>
            </a:r>
            <a:r>
              <a:rPr lang="en-US" sz="1200" dirty="0">
                <a:latin typeface="Verdana" pitchFamily="34" charset="0"/>
              </a:rPr>
              <a:t>DLOM</a:t>
            </a:r>
            <a:r>
              <a:rPr lang="ru-RU" sz="1200" dirty="0">
                <a:latin typeface="Verdana" pitchFamily="34" charset="0"/>
              </a:rPr>
              <a:t> либо комбинацию </a:t>
            </a:r>
            <a:r>
              <a:rPr lang="en-US" sz="1200" dirty="0">
                <a:latin typeface="Verdana" pitchFamily="34" charset="0"/>
              </a:rPr>
              <a:t>DLOM</a:t>
            </a:r>
            <a:r>
              <a:rPr lang="ru-RU" sz="1200" dirty="0">
                <a:latin typeface="Verdana" pitchFamily="34" charset="0"/>
              </a:rPr>
              <a:t> и </a:t>
            </a:r>
            <a:r>
              <a:rPr lang="en-US" sz="1200" dirty="0" smtClean="0">
                <a:latin typeface="Verdana" pitchFamily="34" charset="0"/>
              </a:rPr>
              <a:t>DLOC</a:t>
            </a:r>
            <a:r>
              <a:rPr lang="ru-RU" sz="1200" dirty="0" smtClean="0">
                <a:latin typeface="Verdana" pitchFamily="34" charset="0"/>
              </a:rPr>
              <a:t>.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92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7084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3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VII. Оценка частичных интересов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7.	Другие виды дисконтов, которые </a:t>
            </a:r>
            <a:r>
              <a:rPr lang="ru-RU" sz="1200" dirty="0" smtClean="0">
                <a:latin typeface="Verdana" pitchFamily="34" charset="0"/>
              </a:rPr>
              <a:t>нечасто </a:t>
            </a:r>
            <a:r>
              <a:rPr lang="ru-RU" sz="1200" dirty="0">
                <a:latin typeface="Verdana" pitchFamily="34" charset="0"/>
              </a:rPr>
              <a:t>рассматриваются при оценке частичных интересов.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Иногда эти дисконты можно учесть при определении нормы отдачи или корректировке рыночных мультипликаторов, иногда – путем расчета и учета как отдельной поправки. Сюда относят, в частности: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7.1.	Дисконт за ключевую фигуру (ограниченность менеджмента). Особенно для небольших компаний типичной может быть ситуация, когда вклад одного человека или ограниченного числа менеджеров в бизнес может значительно определять уровень его текущей и будущей доходности</a:t>
            </a:r>
            <a:r>
              <a:rPr lang="ru-RU" sz="1200" dirty="0" smtClean="0">
                <a:latin typeface="Verdana" pitchFamily="34" charset="0"/>
              </a:rPr>
              <a:t>.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7.2.	Дисконт за блок ценных бумаг. Размер </a:t>
            </a:r>
            <a:r>
              <a:rPr lang="ru-RU" sz="1200" dirty="0" smtClean="0">
                <a:latin typeface="Verdana" pitchFamily="34" charset="0"/>
              </a:rPr>
              <a:t>пакета </a:t>
            </a:r>
            <a:r>
              <a:rPr lang="ru-RU" sz="1200" dirty="0">
                <a:latin typeface="Verdana" pitchFamily="34" charset="0"/>
              </a:rPr>
              <a:t>ценных бумаг может быть значительно больше «относительно масштаба реальных продаж на существующем рынке». </a:t>
            </a:r>
            <a:r>
              <a:rPr lang="ru-RU" sz="1200" dirty="0" smtClean="0">
                <a:latin typeface="Verdana" pitchFamily="34" charset="0"/>
              </a:rPr>
              <a:t>Видимо, тогда </a:t>
            </a:r>
            <a:r>
              <a:rPr lang="ru-RU" sz="1200" dirty="0">
                <a:latin typeface="Verdana" pitchFamily="34" charset="0"/>
              </a:rPr>
              <a:t>цена такого пакета для того, чтобы он мог бы быть продан как </a:t>
            </a:r>
            <a:r>
              <a:rPr lang="ru-RU" sz="1200" dirty="0" smtClean="0">
                <a:latin typeface="Verdana" pitchFamily="34" charset="0"/>
              </a:rPr>
              <a:t>целый, может </a:t>
            </a:r>
            <a:r>
              <a:rPr lang="ru-RU" sz="1200" dirty="0">
                <a:latin typeface="Verdana" pitchFamily="34" charset="0"/>
              </a:rPr>
              <a:t>быть установлена на уровне ниже рыночных котировок. Дисконт определяется такими факторами, как: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	- размер пакета по сравнению с общим объемом выпущенных компанией акций;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- размер пакета по сравнению с ежедневным объемом продаж акций;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- время, необходимое для размещения этих акций на рынке таким образом, чтобы не произошло «обрушение» рынка.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93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866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3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VII. Оценка частичных интересов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7.3</a:t>
            </a:r>
            <a:r>
              <a:rPr lang="ru-RU" sz="1200" dirty="0">
                <a:latin typeface="Verdana" pitchFamily="34" charset="0"/>
              </a:rPr>
              <a:t>.	Дисконт за неоднородность активов («</a:t>
            </a:r>
            <a:r>
              <a:rPr lang="ru-RU" sz="1200" dirty="0" err="1">
                <a:latin typeface="Verdana" pitchFamily="34" charset="0"/>
              </a:rPr>
              <a:t>portfolio</a:t>
            </a:r>
            <a:r>
              <a:rPr lang="ru-RU" sz="1200" dirty="0">
                <a:latin typeface="Verdana" pitchFamily="34" charset="0"/>
              </a:rPr>
              <a:t>»-дисконт). В случае нетипичного состава активов или сочетания разнородных видов деятельности внутри одной компании покупатель, приобретающий компанию в определенной отрасли, может не согласиться в полной мере оплачивать те активы или те виды деятельности, которые его не интересуют. Дисконт за неоднородность активов и должен отразить влияние на стоимость объекта оценки «недоиспользования» активов и / или отсутствие синергетических связей между ними или разнородными бизнесами.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8</a:t>
            </a:r>
            <a:r>
              <a:rPr lang="ru-RU" sz="1200" dirty="0">
                <a:latin typeface="Verdana" pitchFamily="34" charset="0"/>
              </a:rPr>
              <a:t>.	Заключительные замечания.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8.1.	Подходы к оценке долей в уставном капитале обществ с ограниченной ответственность, обществ с дополнительной ответственностью, полных и коммандитных обществ - аналогичны и требуют только учета особенностей нормативной базы, регламентирующей их деятельность.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8.2</a:t>
            </a:r>
            <a:r>
              <a:rPr lang="ru-RU" sz="1200" dirty="0">
                <a:latin typeface="Verdana" pitchFamily="34" charset="0"/>
              </a:rPr>
              <a:t>.	Мы постарались показать, что пути решения задачи оценки частичных интересов для всех возможных конкретных ситуаций принципиально не могут быть жестко алгоритмизированы и зависят от многих обстоятельств, в частности таких, как: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размер оцениваемых интересов и распределение остальных интересов в компании;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организационная форма компании и особенности ее функционирования</a:t>
            </a:r>
            <a:r>
              <a:rPr lang="ru-RU" sz="1200" dirty="0" smtClean="0">
                <a:latin typeface="Verdana" pitchFamily="34" charset="0"/>
              </a:rPr>
              <a:t>;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94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9565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8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algn="r" eaLnBrk="1" hangingPunct="1">
              <a:spcBef>
                <a:spcPts val="800"/>
              </a:spcBef>
              <a:buNone/>
            </a:pPr>
            <a:r>
              <a:rPr lang="ru-RU" sz="1100" b="1" dirty="0">
                <a:latin typeface="Verdana" pitchFamily="34" charset="0"/>
              </a:rPr>
              <a:t>VII. Оценка частичных интересов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• </a:t>
            </a:r>
            <a:r>
              <a:rPr lang="ru-RU" sz="1200" dirty="0">
                <a:latin typeface="Verdana" pitchFamily="34" charset="0"/>
              </a:rPr>
              <a:t>выбор методологии оценки непосредственно частичных интересов как таковых или посредством определения стоимости компании в целом;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используемые подходы к оценке компании в целом – как контрольного интереса или как суммы интересов меньшинства;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• учтены / не учтены те или иные факторы, влияющие на стоимость оцениваемых контрольных интересов, при определении стоимости компании как целого.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8.3.	Применение дисконтов и премий без понимания того, на чем основаны лежащие в их основе данные, могут привести к ошибке.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Результаты исследований описанных выше, должны </a:t>
            </a:r>
            <a:r>
              <a:rPr lang="ru-RU" sz="1200" dirty="0" smtClean="0">
                <a:latin typeface="Verdana" pitchFamily="34" charset="0"/>
              </a:rPr>
              <a:t>быть </a:t>
            </a:r>
            <a:r>
              <a:rPr lang="ru-RU" sz="1200" dirty="0">
                <a:latin typeface="Verdana" pitchFamily="34" charset="0"/>
              </a:rPr>
              <a:t>правильно </a:t>
            </a:r>
            <a:r>
              <a:rPr lang="ru-RU" sz="1200" dirty="0" err="1" smtClean="0">
                <a:latin typeface="Verdana" pitchFamily="34" charset="0"/>
              </a:rPr>
              <a:t>интерпре</a:t>
            </a:r>
            <a:r>
              <a:rPr lang="ru-RU" sz="1200" dirty="0" smtClean="0">
                <a:latin typeface="Verdana" pitchFamily="34" charset="0"/>
              </a:rPr>
              <a:t>-тированы </a:t>
            </a:r>
            <a:r>
              <a:rPr lang="ru-RU" sz="1200" dirty="0">
                <a:latin typeface="Verdana" pitchFamily="34" charset="0"/>
              </a:rPr>
              <a:t>по отношению к оцениваемым интересам. Это требует от Оценщика здравого смысла, </a:t>
            </a:r>
            <a:r>
              <a:rPr lang="ru-RU" sz="1200" dirty="0" smtClean="0">
                <a:latin typeface="Verdana" pitchFamily="34" charset="0"/>
              </a:rPr>
              <a:t>рассудительности </a:t>
            </a:r>
            <a:r>
              <a:rPr lang="ru-RU" sz="1200" dirty="0">
                <a:latin typeface="Verdana" pitchFamily="34" charset="0"/>
              </a:rPr>
              <a:t>и зачастую не до конца </a:t>
            </a:r>
            <a:r>
              <a:rPr lang="ru-RU" sz="1200" dirty="0" err="1">
                <a:latin typeface="Verdana" pitchFamily="34" charset="0"/>
              </a:rPr>
              <a:t>формализируемого</a:t>
            </a:r>
            <a:r>
              <a:rPr lang="ru-RU" sz="1200" dirty="0">
                <a:latin typeface="Verdana" pitchFamily="34" charset="0"/>
              </a:rPr>
              <a:t> учета конкретных особенностей каждой компании.</a:t>
            </a:r>
          </a:p>
          <a:p>
            <a:pPr marL="358775" lvl="0" indent="-358775" defTabSz="360363" eaLnBrk="1" hangingPunct="1">
              <a:spcBef>
                <a:spcPts val="800"/>
              </a:spcBef>
              <a:buNone/>
              <a:defRPr/>
            </a:pPr>
            <a:r>
              <a:rPr lang="ru-RU" sz="1200" dirty="0" smtClean="0">
                <a:latin typeface="Verdana" pitchFamily="34" charset="0"/>
              </a:rPr>
              <a:t>9.</a:t>
            </a:r>
            <a:r>
              <a:rPr lang="ru-RU" sz="1200" dirty="0">
                <a:latin typeface="Verdana" pitchFamily="34" charset="0"/>
              </a:rPr>
              <a:t>	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	</a:t>
            </a:r>
            <a:r>
              <a:rPr lang="en-US" sz="1200" i="1" dirty="0">
                <a:solidFill>
                  <a:srgbClr val="003300"/>
                </a:solidFill>
                <a:latin typeface="Verdana" pitchFamily="34" charset="0"/>
              </a:rPr>
              <a:t>The Value of Nothing</a:t>
            </a:r>
            <a:r>
              <a:rPr lang="ru-RU" sz="1200" dirty="0">
                <a:solidFill>
                  <a:srgbClr val="003300"/>
                </a:solidFill>
                <a:latin typeface="Verdana" pitchFamily="34" charset="0"/>
              </a:rPr>
              <a:t> </a:t>
            </a:r>
            <a:r>
              <a:rPr lang="en-US" sz="1200" dirty="0">
                <a:solidFill>
                  <a:srgbClr val="003300"/>
                </a:solidFill>
                <a:latin typeface="Verdana" pitchFamily="34" charset="0"/>
              </a:rPr>
              <a:t>[19]</a:t>
            </a:r>
            <a:r>
              <a:rPr lang="uk-UA" sz="1200" dirty="0">
                <a:solidFill>
                  <a:srgbClr val="003300"/>
                </a:solidFill>
                <a:latin typeface="Verdana" pitchFamily="34" charset="0"/>
              </a:rPr>
              <a:t>: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 smtClean="0">
                <a:latin typeface="Verdana" pitchFamily="34" charset="0"/>
              </a:rPr>
              <a:t>«…независимо </a:t>
            </a:r>
            <a:r>
              <a:rPr lang="ru-RU" sz="1200" dirty="0">
                <a:latin typeface="Verdana" pitchFamily="34" charset="0"/>
              </a:rPr>
              <a:t>от тех цифр, которые мы получим с помощью всевозможных методов оценки, на практике компания, как и любой другой объект, </a:t>
            </a:r>
            <a:r>
              <a:rPr lang="ru-RU" sz="1200" dirty="0" err="1">
                <a:latin typeface="Verdana" pitchFamily="34" charset="0"/>
              </a:rPr>
              <a:t>стóит</a:t>
            </a:r>
            <a:r>
              <a:rPr lang="ru-RU" sz="1200" dirty="0">
                <a:latin typeface="Verdana" pitchFamily="34" charset="0"/>
              </a:rPr>
              <a:t> ровно столько, сколько за нее готовы заплатить.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Это самое главное правило оценки бизнеса</a:t>
            </a:r>
            <a:r>
              <a:rPr lang="ru-RU" sz="1200" dirty="0" smtClean="0">
                <a:latin typeface="Verdana" pitchFamily="34" charset="0"/>
              </a:rPr>
              <a:t>.</a:t>
            </a: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Оно означает, что до тех пор, пока не появится реальная возможность продать компанию, никакие заявления о ее стоимости не могут считаться правильными или ошибочными».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95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864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7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400" b="1" dirty="0">
                <a:latin typeface="Verdana" pitchFamily="34" charset="0"/>
              </a:rPr>
              <a:t>Источники</a:t>
            </a:r>
          </a:p>
          <a:p>
            <a:pPr marL="442913" indent="-442913" eaLnBrk="1" hangingPunct="1">
              <a:spcBef>
                <a:spcPts val="800"/>
              </a:spcBef>
              <a:buNone/>
            </a:pPr>
            <a:r>
              <a:rPr lang="en-US" sz="1200" dirty="0">
                <a:latin typeface="Verdana" pitchFamily="34" charset="0"/>
              </a:rPr>
              <a:t>[</a:t>
            </a:r>
            <a:r>
              <a:rPr lang="ru-RU" sz="1200" dirty="0">
                <a:latin typeface="Verdana" pitchFamily="34" charset="0"/>
              </a:rPr>
              <a:t>1</a:t>
            </a:r>
            <a:r>
              <a:rPr lang="en-US" sz="1200" dirty="0">
                <a:latin typeface="Verdana" pitchFamily="34" charset="0"/>
              </a:rPr>
              <a:t>]</a:t>
            </a:r>
            <a:r>
              <a:rPr lang="ru-RU" sz="1200" dirty="0">
                <a:latin typeface="Verdana" pitchFamily="34" charset="0"/>
              </a:rPr>
              <a:t>	</a:t>
            </a:r>
            <a:r>
              <a:rPr lang="ru-RU" sz="1200" dirty="0" err="1">
                <a:latin typeface="Verdana" pitchFamily="34" charset="0"/>
              </a:rPr>
              <a:t>Валдайцев</a:t>
            </a:r>
            <a:r>
              <a:rPr lang="ru-RU" sz="1200" dirty="0">
                <a:latin typeface="Verdana" pitchFamily="34" charset="0"/>
              </a:rPr>
              <a:t> С. В. Оценка бизнеса: учеб. – 2-е изд., </a:t>
            </a:r>
            <a:r>
              <a:rPr lang="ru-RU" sz="1200" dirty="0" err="1">
                <a:latin typeface="Verdana" pitchFamily="34" charset="0"/>
              </a:rPr>
              <a:t>перераб</a:t>
            </a:r>
            <a:r>
              <a:rPr lang="ru-RU" sz="1200" dirty="0">
                <a:latin typeface="Verdana" pitchFamily="34" charset="0"/>
              </a:rPr>
              <a:t>. и доп. – М.: ТК </a:t>
            </a:r>
            <a:r>
              <a:rPr lang="ru-RU" sz="1200" dirty="0" err="1">
                <a:latin typeface="Verdana" pitchFamily="34" charset="0"/>
              </a:rPr>
              <a:t>Велби</a:t>
            </a:r>
            <a:r>
              <a:rPr lang="ru-RU" sz="1200" dirty="0">
                <a:latin typeface="Verdana" pitchFamily="34" charset="0"/>
              </a:rPr>
              <a:t>, Изд-во Проспект, 2004. – 360 с.</a:t>
            </a:r>
            <a:endParaRPr lang="en-US" sz="1200" dirty="0">
              <a:latin typeface="Verdana" pitchFamily="34" charset="0"/>
            </a:endParaRPr>
          </a:p>
          <a:p>
            <a:pPr marL="442913" indent="-442913" eaLnBrk="1" hangingPunct="1">
              <a:spcBef>
                <a:spcPts val="800"/>
              </a:spcBef>
              <a:buNone/>
            </a:pPr>
            <a:r>
              <a:rPr lang="en-US" sz="1200" dirty="0">
                <a:latin typeface="Verdana" pitchFamily="34" charset="0"/>
              </a:rPr>
              <a:t>[2]</a:t>
            </a:r>
            <a:r>
              <a:rPr lang="ru-RU" sz="1200" dirty="0">
                <a:latin typeface="Verdana" pitchFamily="34" charset="0"/>
              </a:rPr>
              <a:t>	Международные Стандарты Оценки 2017.</a:t>
            </a:r>
            <a:endParaRPr lang="en-US" sz="1200" dirty="0">
              <a:latin typeface="Verdana" pitchFamily="34" charset="0"/>
            </a:endParaRPr>
          </a:p>
          <a:p>
            <a:pPr marL="442913" indent="-442913" eaLnBrk="1" hangingPunct="1">
              <a:spcBef>
                <a:spcPts val="800"/>
              </a:spcBef>
              <a:buNone/>
            </a:pPr>
            <a:r>
              <a:rPr lang="en-US" sz="1200" dirty="0">
                <a:latin typeface="Verdana" pitchFamily="34" charset="0"/>
              </a:rPr>
              <a:t>[3]</a:t>
            </a:r>
            <a:r>
              <a:rPr lang="ru-RU" sz="1200" dirty="0">
                <a:latin typeface="Verdana" pitchFamily="34" charset="0"/>
              </a:rPr>
              <a:t>	Профессиональные Стандарты Оценки RICS 2014.</a:t>
            </a:r>
            <a:endParaRPr lang="en-US" sz="1200" dirty="0">
              <a:latin typeface="Verdana" pitchFamily="34" charset="0"/>
            </a:endParaRPr>
          </a:p>
          <a:p>
            <a:pPr marL="442913" indent="-442913" eaLnBrk="1" hangingPunct="1">
              <a:spcBef>
                <a:spcPts val="800"/>
              </a:spcBef>
              <a:buNone/>
            </a:pPr>
            <a:r>
              <a:rPr lang="en-US" sz="1200" dirty="0">
                <a:latin typeface="Verdana" pitchFamily="34" charset="0"/>
              </a:rPr>
              <a:t>[4]	</a:t>
            </a:r>
            <a:r>
              <a:rPr lang="ru-RU" sz="1200" dirty="0" err="1">
                <a:latin typeface="Verdana" pitchFamily="34" charset="0"/>
              </a:rPr>
              <a:t>Уолш</a:t>
            </a:r>
            <a:r>
              <a:rPr lang="ru-RU" sz="1200" dirty="0">
                <a:latin typeface="Verdana" pitchFamily="34" charset="0"/>
              </a:rPr>
              <a:t> К. Ключевые показатели менеджмента: Как анализировать, сравнивать и контролировать данные, определяющие стоимость компании: Пер. с англ. – 2-е изд. – М.: Дело, 2001. – 360 с.</a:t>
            </a:r>
          </a:p>
          <a:p>
            <a:pPr marL="442913" indent="-442913" eaLnBrk="1" hangingPunct="1">
              <a:spcBef>
                <a:spcPts val="800"/>
              </a:spcBef>
              <a:buNone/>
            </a:pPr>
            <a:r>
              <a:rPr lang="en-US" sz="1200" dirty="0">
                <a:latin typeface="Verdana" pitchFamily="34" charset="0"/>
              </a:rPr>
              <a:t>[</a:t>
            </a:r>
            <a:r>
              <a:rPr lang="ru-RU" sz="1200" dirty="0">
                <a:latin typeface="Verdana" pitchFamily="34" charset="0"/>
              </a:rPr>
              <a:t>5</a:t>
            </a:r>
            <a:r>
              <a:rPr lang="en-US" sz="1200" dirty="0">
                <a:latin typeface="Verdana" pitchFamily="34" charset="0"/>
              </a:rPr>
              <a:t>]</a:t>
            </a:r>
            <a:r>
              <a:rPr lang="ru-RU" sz="1200" dirty="0">
                <a:latin typeface="Verdana" pitchFamily="34" charset="0"/>
              </a:rPr>
              <a:t>	</a:t>
            </a:r>
            <a:r>
              <a:rPr lang="ru-RU" sz="1200" dirty="0" err="1">
                <a:latin typeface="Verdana" pitchFamily="34" charset="0"/>
              </a:rPr>
              <a:t>Фишмен</a:t>
            </a:r>
            <a:r>
              <a:rPr lang="ru-RU" sz="1200" dirty="0">
                <a:latin typeface="Verdana" pitchFamily="34" charset="0"/>
              </a:rPr>
              <a:t> Дж., </a:t>
            </a:r>
            <a:r>
              <a:rPr lang="ru-RU" sz="1200" dirty="0" err="1">
                <a:latin typeface="Verdana" pitchFamily="34" charset="0"/>
              </a:rPr>
              <a:t>Пратт</a:t>
            </a:r>
            <a:r>
              <a:rPr lang="ru-RU" sz="1200" dirty="0">
                <a:latin typeface="Verdana" pitchFamily="34" charset="0"/>
              </a:rPr>
              <a:t> Ш., </a:t>
            </a:r>
            <a:r>
              <a:rPr lang="ru-RU" sz="1200" dirty="0" err="1">
                <a:latin typeface="Verdana" pitchFamily="34" charset="0"/>
              </a:rPr>
              <a:t>Гриффит</a:t>
            </a:r>
            <a:r>
              <a:rPr lang="ru-RU" sz="1200" dirty="0">
                <a:latin typeface="Verdana" pitchFamily="34" charset="0"/>
              </a:rPr>
              <a:t> К., Уилсон К. Руководство по оценке стоимости бизнеса. / Пер. с англ. – М.: ЗАО «Квинто-Консалтинг», 2000. – 388 с. </a:t>
            </a:r>
            <a:r>
              <a:rPr lang="ru-RU" sz="1200" i="1" dirty="0">
                <a:latin typeface="Verdana" pitchFamily="34" charset="0"/>
              </a:rPr>
              <a:t>и более поздние переиздания</a:t>
            </a:r>
            <a:r>
              <a:rPr lang="ru-RU" sz="1200" dirty="0">
                <a:latin typeface="Verdana" pitchFamily="34" charset="0"/>
              </a:rPr>
              <a:t>.</a:t>
            </a:r>
            <a:endParaRPr lang="en-US" sz="1200" dirty="0">
              <a:latin typeface="Verdana" pitchFamily="34" charset="0"/>
            </a:endParaRPr>
          </a:p>
          <a:p>
            <a:pPr marL="442913" indent="-442913" eaLnBrk="1" hangingPunct="1">
              <a:spcBef>
                <a:spcPts val="800"/>
              </a:spcBef>
              <a:buNone/>
            </a:pPr>
            <a:r>
              <a:rPr lang="en-US" sz="1200" dirty="0">
                <a:latin typeface="Verdana" pitchFamily="34" charset="0"/>
              </a:rPr>
              <a:t>[6]</a:t>
            </a:r>
            <a:r>
              <a:rPr lang="ru-RU" sz="1200" dirty="0">
                <a:latin typeface="Verdana" pitchFamily="34" charset="0"/>
              </a:rPr>
              <a:t>	Лекции А. </a:t>
            </a:r>
            <a:r>
              <a:rPr lang="ru-RU" sz="1200" dirty="0" err="1">
                <a:latin typeface="Verdana" pitchFamily="34" charset="0"/>
              </a:rPr>
              <a:t>Дамодарана</a:t>
            </a:r>
            <a:r>
              <a:rPr lang="ru-RU" sz="1200" dirty="0">
                <a:latin typeface="Verdana" pitchFamily="34" charset="0"/>
              </a:rPr>
              <a:t>, перевод на русский; ссылка в интернете: </a:t>
            </a:r>
            <a:r>
              <a:rPr lang="en-US" sz="1200" dirty="0">
                <a:latin typeface="Verdana" pitchFamily="34" charset="0"/>
              </a:rPr>
              <a:t>https://www.youtube.com/watch?v=JgfICOrObOY&amp;index=19&amp;list=PLPRgMkhuuVWsYP0DLDvx-P_DWFSJ4l6eA</a:t>
            </a:r>
            <a:r>
              <a:rPr lang="ru-RU" sz="1200" dirty="0">
                <a:latin typeface="Verdana" pitchFamily="34" charset="0"/>
              </a:rPr>
              <a:t>.</a:t>
            </a:r>
            <a:endParaRPr lang="en-US" sz="1200" dirty="0">
              <a:latin typeface="Verdana" pitchFamily="34" charset="0"/>
            </a:endParaRPr>
          </a:p>
          <a:p>
            <a:pPr marL="442913" indent="-442913" eaLnBrk="1" hangingPunct="1">
              <a:spcBef>
                <a:spcPts val="800"/>
              </a:spcBef>
              <a:buNone/>
            </a:pPr>
            <a:r>
              <a:rPr lang="en-US" sz="1200" dirty="0">
                <a:latin typeface="Verdana" pitchFamily="34" charset="0"/>
              </a:rPr>
              <a:t>[7]	</a:t>
            </a:r>
            <a:r>
              <a:rPr lang="ru-RU" sz="1200" dirty="0">
                <a:latin typeface="Verdana" pitchFamily="34" charset="0"/>
              </a:rPr>
              <a:t>Григорьев В. В., </a:t>
            </a:r>
            <a:r>
              <a:rPr lang="ru-RU" sz="1200" dirty="0" err="1">
                <a:latin typeface="Verdana" pitchFamily="34" charset="0"/>
              </a:rPr>
              <a:t>Островкин</a:t>
            </a:r>
            <a:r>
              <a:rPr lang="ru-RU" sz="1200" dirty="0">
                <a:latin typeface="Verdana" pitchFamily="34" charset="0"/>
              </a:rPr>
              <a:t> И. И. Оценка предприятий. Имущественный подход. Учебно-практическое пособие. – М.: Дело, 1998. – 224 с.</a:t>
            </a:r>
          </a:p>
          <a:p>
            <a:pPr marL="442913" indent="-442913" eaLnBrk="1" hangingPunct="1">
              <a:spcBef>
                <a:spcPts val="800"/>
              </a:spcBef>
              <a:buNone/>
            </a:pPr>
            <a:r>
              <a:rPr lang="en-US" sz="1200" dirty="0">
                <a:latin typeface="Verdana" pitchFamily="34" charset="0"/>
              </a:rPr>
              <a:t>[</a:t>
            </a:r>
            <a:r>
              <a:rPr lang="ru-RU" sz="1200" dirty="0">
                <a:latin typeface="Verdana" pitchFamily="34" charset="0"/>
              </a:rPr>
              <a:t>8</a:t>
            </a:r>
            <a:r>
              <a:rPr lang="en-US" sz="1200" dirty="0">
                <a:latin typeface="Verdana" pitchFamily="34" charset="0"/>
              </a:rPr>
              <a:t>]	</a:t>
            </a:r>
            <a:r>
              <a:rPr lang="ru-RU" sz="1200" dirty="0" err="1">
                <a:latin typeface="Verdana" pitchFamily="34" charset="0"/>
              </a:rPr>
              <a:t>Коупленд</a:t>
            </a:r>
            <a:r>
              <a:rPr lang="ru-RU" sz="1200" dirty="0">
                <a:latin typeface="Verdana" pitchFamily="34" charset="0"/>
              </a:rPr>
              <a:t> Т., </a:t>
            </a:r>
            <a:r>
              <a:rPr lang="ru-RU" sz="1200" dirty="0" err="1">
                <a:latin typeface="Verdana" pitchFamily="34" charset="0"/>
              </a:rPr>
              <a:t>Коллер</a:t>
            </a:r>
            <a:r>
              <a:rPr lang="ru-RU" sz="1200" dirty="0">
                <a:latin typeface="Verdana" pitchFamily="34" charset="0"/>
              </a:rPr>
              <a:t> Т., </a:t>
            </a:r>
            <a:r>
              <a:rPr lang="ru-RU" sz="1200" dirty="0" err="1">
                <a:latin typeface="Verdana" pitchFamily="34" charset="0"/>
              </a:rPr>
              <a:t>Муррин</a:t>
            </a:r>
            <a:r>
              <a:rPr lang="ru-RU" sz="1200" dirty="0">
                <a:latin typeface="Verdana" pitchFamily="34" charset="0"/>
              </a:rPr>
              <a:t> Дж. Стоимость компании: оценка и управление. / Пер. с англ. – М.: ЗАО «Олимп-Бизнес», 2007. – 576 с.</a:t>
            </a:r>
          </a:p>
          <a:p>
            <a:pPr marL="442913" indent="-442913" eaLnBrk="1" hangingPunct="1">
              <a:spcBef>
                <a:spcPts val="800"/>
              </a:spcBef>
              <a:buNone/>
            </a:pPr>
            <a:r>
              <a:rPr lang="en-US" sz="1200" dirty="0">
                <a:latin typeface="Verdana" pitchFamily="34" charset="0"/>
              </a:rPr>
              <a:t>[</a:t>
            </a:r>
            <a:r>
              <a:rPr lang="ru-RU" sz="1200" dirty="0">
                <a:latin typeface="Verdana" pitchFamily="34" charset="0"/>
              </a:rPr>
              <a:t>9</a:t>
            </a:r>
            <a:r>
              <a:rPr lang="en-US" sz="1200" dirty="0">
                <a:latin typeface="Verdana" pitchFamily="34" charset="0"/>
              </a:rPr>
              <a:t>]	</a:t>
            </a:r>
            <a:r>
              <a:rPr lang="ru-RU" sz="1200" dirty="0" err="1">
                <a:latin typeface="Verdana" pitchFamily="34" charset="0"/>
              </a:rPr>
              <a:t>Чиркова</a:t>
            </a:r>
            <a:r>
              <a:rPr lang="ru-RU" sz="1200" dirty="0">
                <a:latin typeface="Verdana" pitchFamily="34" charset="0"/>
              </a:rPr>
              <a:t> Е. В. Как оценить бизнес по аналогии: Методологическое пособие по использованию сравнительных рыночных коэффициентов при оценке бизнеса и ценных бумаг. – М.: Альпина Бизнес Букс, 2005. – 194 с.</a:t>
            </a: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96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585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1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400" b="1" dirty="0">
                <a:latin typeface="Verdana" pitchFamily="34" charset="0"/>
              </a:rPr>
              <a:t>Источники</a:t>
            </a:r>
          </a:p>
          <a:p>
            <a:pPr marL="442913" indent="-442913" eaLnBrk="1" hangingPunct="1">
              <a:spcBef>
                <a:spcPts val="800"/>
              </a:spcBef>
              <a:buNone/>
            </a:pPr>
            <a:r>
              <a:rPr lang="en-US" sz="1200" dirty="0">
                <a:latin typeface="Verdana" pitchFamily="34" charset="0"/>
              </a:rPr>
              <a:t>[</a:t>
            </a:r>
            <a:r>
              <a:rPr lang="ru-RU" sz="1200" dirty="0">
                <a:latin typeface="Verdana" pitchFamily="34" charset="0"/>
              </a:rPr>
              <a:t>10</a:t>
            </a:r>
            <a:r>
              <a:rPr lang="en-US" sz="1200" dirty="0">
                <a:latin typeface="Verdana" pitchFamily="34" charset="0"/>
              </a:rPr>
              <a:t>]</a:t>
            </a:r>
            <a:r>
              <a:rPr lang="ru-RU" sz="1200" dirty="0">
                <a:latin typeface="Verdana" pitchFamily="34" charset="0"/>
              </a:rPr>
              <a:t>	Грегори А. Стратегическая оценка компаний: практическое руководство. / Пер. с англ. – М.: Квинто-Консалтинг, 2003. – 224 с.</a:t>
            </a:r>
            <a:endParaRPr lang="en-US" sz="1200" dirty="0">
              <a:latin typeface="Verdana" pitchFamily="34" charset="0"/>
            </a:endParaRPr>
          </a:p>
          <a:p>
            <a:pPr marL="442913" indent="-442913" eaLnBrk="1" hangingPunct="1">
              <a:spcBef>
                <a:spcPts val="800"/>
              </a:spcBef>
              <a:buNone/>
            </a:pPr>
            <a:r>
              <a:rPr lang="en-US" sz="1200" dirty="0">
                <a:latin typeface="Verdana" pitchFamily="34" charset="0"/>
              </a:rPr>
              <a:t>[</a:t>
            </a:r>
            <a:r>
              <a:rPr lang="ru-RU" sz="1200" dirty="0">
                <a:latin typeface="Verdana" pitchFamily="34" charset="0"/>
              </a:rPr>
              <a:t>11</a:t>
            </a:r>
            <a:r>
              <a:rPr lang="en-US" sz="1200" dirty="0">
                <a:latin typeface="Verdana" pitchFamily="34" charset="0"/>
              </a:rPr>
              <a:t>]</a:t>
            </a:r>
            <a:r>
              <a:rPr lang="ru-RU" sz="1200" dirty="0">
                <a:latin typeface="Verdana" pitchFamily="34" charset="0"/>
              </a:rPr>
              <a:t>	Г. Б. Смирницкий, А. Н. Чиркин. Оценка бизнеса: основы, инструментарий, практика. – К.: Издательство «Арт </a:t>
            </a:r>
            <a:r>
              <a:rPr lang="ru-RU" sz="1200" dirty="0" err="1">
                <a:latin typeface="Verdana" pitchFamily="34" charset="0"/>
              </a:rPr>
              <a:t>Экономи</a:t>
            </a:r>
            <a:r>
              <a:rPr lang="ru-RU" sz="1200" dirty="0">
                <a:latin typeface="Verdana" pitchFamily="34" charset="0"/>
              </a:rPr>
              <a:t>», 2013. – 312 с.</a:t>
            </a:r>
          </a:p>
          <a:p>
            <a:pPr marL="442913" indent="-442913" eaLnBrk="1" hangingPunct="1">
              <a:spcBef>
                <a:spcPts val="800"/>
              </a:spcBef>
              <a:buNone/>
            </a:pPr>
            <a:r>
              <a:rPr lang="en-US" sz="1200" dirty="0">
                <a:latin typeface="Verdana" pitchFamily="34" charset="0"/>
              </a:rPr>
              <a:t>[12]</a:t>
            </a:r>
            <a:r>
              <a:rPr lang="ru-RU" sz="1200" dirty="0">
                <a:latin typeface="Verdana" pitchFamily="34" charset="0"/>
              </a:rPr>
              <a:t>	Дамодаран А. Инвестиционная оценка. Инструменты и техника оценки любых активов. / Пер. с англ. – М.: Альпина Бизнес Букс, 2004. – 1342 с.</a:t>
            </a:r>
          </a:p>
          <a:p>
            <a:pPr marL="442913" indent="-442913" eaLnBrk="1" hangingPunct="1">
              <a:spcBef>
                <a:spcPts val="800"/>
              </a:spcBef>
              <a:buNone/>
            </a:pPr>
            <a:r>
              <a:rPr lang="en-US" sz="1200" dirty="0">
                <a:latin typeface="Verdana" pitchFamily="34" charset="0"/>
              </a:rPr>
              <a:t>[1</a:t>
            </a:r>
            <a:r>
              <a:rPr lang="ru-RU" sz="1200" dirty="0">
                <a:latin typeface="Verdana" pitchFamily="34" charset="0"/>
              </a:rPr>
              <a:t>3</a:t>
            </a:r>
            <a:r>
              <a:rPr lang="en-US" sz="1200" dirty="0">
                <a:latin typeface="Verdana" pitchFamily="34" charset="0"/>
              </a:rPr>
              <a:t>]</a:t>
            </a:r>
            <a:r>
              <a:rPr lang="ru-RU" sz="1200" dirty="0">
                <a:latin typeface="Verdana" pitchFamily="34" charset="0"/>
              </a:rPr>
              <a:t>	Козырь Ю.В. Рекомендации по применению оценочных подходов и получению итоговой величины стоимости при оценке долей участия в компаниях. 25.02.2013 г. Источник информации: http://www.appraiser.ru/UserFiles/File/Articles/kozir/kozir-02-2013.pdf.</a:t>
            </a:r>
          </a:p>
          <a:p>
            <a:pPr marL="442913" indent="-442913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[14]</a:t>
            </a:r>
            <a:r>
              <a:rPr lang="en-US" sz="1200" dirty="0">
                <a:latin typeface="Verdana" pitchFamily="34" charset="0"/>
              </a:rPr>
              <a:t>	</a:t>
            </a:r>
            <a:r>
              <a:rPr lang="ru-RU" sz="1200" dirty="0" err="1">
                <a:latin typeface="Verdana" pitchFamily="34" charset="0"/>
              </a:rPr>
              <a:t>Хитчнер</a:t>
            </a:r>
            <a:r>
              <a:rPr lang="ru-RU" sz="1200" dirty="0">
                <a:latin typeface="Verdana" pitchFamily="34" charset="0"/>
              </a:rPr>
              <a:t> Джеймс Р. Премии и скидки при оценке стоимости бизнеса. / Пер. с англ. – М.: Маросейка, 2008. – 176 с.</a:t>
            </a:r>
          </a:p>
          <a:p>
            <a:pPr marL="442913" indent="-442913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[15]</a:t>
            </a:r>
            <a:r>
              <a:rPr lang="en-US" sz="1200" dirty="0">
                <a:latin typeface="Verdana" pitchFamily="34" charset="0"/>
              </a:rPr>
              <a:t>	</a:t>
            </a:r>
            <a:r>
              <a:rPr lang="ru-RU" sz="1200" dirty="0">
                <a:latin typeface="Verdana" pitchFamily="34" charset="0"/>
              </a:rPr>
              <a:t>Шеннон П. </a:t>
            </a:r>
            <a:r>
              <a:rPr lang="ru-RU" sz="1200" dirty="0" err="1">
                <a:latin typeface="Verdana" pitchFamily="34" charset="0"/>
              </a:rPr>
              <a:t>Пратт</a:t>
            </a:r>
            <a:r>
              <a:rPr lang="ru-RU" sz="1200" dirty="0">
                <a:latin typeface="Verdana" pitchFamily="34" charset="0"/>
              </a:rPr>
              <a:t>. Оценка бизнеса. Скидки и премии. = </a:t>
            </a:r>
            <a:r>
              <a:rPr lang="en-US" sz="1200" dirty="0">
                <a:latin typeface="Verdana" pitchFamily="34" charset="0"/>
              </a:rPr>
              <a:t>Business Valuation. Discounts and Premiums. Second Edition;</a:t>
            </a:r>
            <a:r>
              <a:rPr lang="ru-RU" sz="1200" dirty="0">
                <a:latin typeface="Verdana" pitchFamily="34" charset="0"/>
              </a:rPr>
              <a:t> Пер. с англ. – М.: Маросейка, 20</a:t>
            </a:r>
            <a:r>
              <a:rPr lang="en-US" sz="1200" dirty="0">
                <a:latin typeface="Verdana" pitchFamily="34" charset="0"/>
              </a:rPr>
              <a:t>11</a:t>
            </a:r>
            <a:r>
              <a:rPr lang="ru-RU" sz="1200" dirty="0">
                <a:latin typeface="Verdana" pitchFamily="34" charset="0"/>
              </a:rPr>
              <a:t>. – </a:t>
            </a:r>
            <a:r>
              <a:rPr lang="en-US" sz="1200" dirty="0">
                <a:latin typeface="Verdana" pitchFamily="34" charset="0"/>
              </a:rPr>
              <a:t>4</a:t>
            </a:r>
            <a:r>
              <a:rPr lang="ru-RU" sz="1200" dirty="0">
                <a:latin typeface="Verdana" pitchFamily="34" charset="0"/>
              </a:rPr>
              <a:t>1</a:t>
            </a:r>
            <a:r>
              <a:rPr lang="en-US" sz="1200" dirty="0">
                <a:latin typeface="Verdana" pitchFamily="34" charset="0"/>
              </a:rPr>
              <a:t>2</a:t>
            </a:r>
            <a:r>
              <a:rPr lang="ru-RU" sz="1200" dirty="0">
                <a:latin typeface="Verdana" pitchFamily="34" charset="0"/>
              </a:rPr>
              <a:t> с.</a:t>
            </a:r>
          </a:p>
          <a:p>
            <a:pPr marL="442913" indent="-442913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[16]</a:t>
            </a:r>
            <a:r>
              <a:rPr lang="en-US" sz="1200" dirty="0">
                <a:latin typeface="Verdana" pitchFamily="34" charset="0"/>
              </a:rPr>
              <a:t>	</a:t>
            </a:r>
            <a:r>
              <a:rPr lang="ru-RU" sz="1200" dirty="0" err="1">
                <a:latin typeface="Verdana" pitchFamily="34" charset="0"/>
              </a:rPr>
              <a:t>Десмонд</a:t>
            </a:r>
            <a:r>
              <a:rPr lang="ru-RU" sz="1200" dirty="0">
                <a:latin typeface="Verdana" pitchFamily="34" charset="0"/>
              </a:rPr>
              <a:t> Г.М., Келли Р.Э. Руководство по оценке бизнеса. / Пер. с англ. – М.: РОО, 1995. – 272 с.</a:t>
            </a:r>
            <a:endParaRPr lang="en-US" sz="1200" dirty="0">
              <a:latin typeface="Verdana" pitchFamily="34" charset="0"/>
            </a:endParaRPr>
          </a:p>
          <a:p>
            <a:pPr marL="442913" indent="-442913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[</a:t>
            </a:r>
            <a:r>
              <a:rPr lang="en-US" sz="1200" dirty="0">
                <a:latin typeface="Verdana" pitchFamily="34" charset="0"/>
              </a:rPr>
              <a:t>17</a:t>
            </a:r>
            <a:r>
              <a:rPr lang="ru-RU" sz="1200" dirty="0">
                <a:latin typeface="Verdana" pitchFamily="34" charset="0"/>
              </a:rPr>
              <a:t>]</a:t>
            </a:r>
            <a:r>
              <a:rPr lang="en-US" sz="1200" dirty="0">
                <a:latin typeface="Verdana" pitchFamily="34" charset="0"/>
              </a:rPr>
              <a:t>	</a:t>
            </a:r>
            <a:r>
              <a:rPr lang="ru-RU" sz="1200" dirty="0">
                <a:latin typeface="Verdana" pitchFamily="34" charset="0"/>
              </a:rPr>
              <a:t>Мельниченко С.А., Чиркин А.Н. Оценка пакетов акций // Практика оценки. – Киев: Издательство «Экономика». – 2008. – № 9(24). – 66 с.</a:t>
            </a:r>
            <a:endParaRPr lang="en-US" sz="1200" dirty="0">
              <a:latin typeface="Verdana" pitchFamily="34" charset="0"/>
            </a:endParaRPr>
          </a:p>
          <a:p>
            <a:pPr marL="442913" indent="-442913" eaLnBrk="1" hangingPunct="1">
              <a:spcBef>
                <a:spcPts val="800"/>
              </a:spcBef>
              <a:buNone/>
            </a:pPr>
            <a:r>
              <a:rPr lang="ru-RU" sz="1200" dirty="0">
                <a:latin typeface="Verdana" pitchFamily="34" charset="0"/>
              </a:rPr>
              <a:t>[</a:t>
            </a:r>
            <a:r>
              <a:rPr lang="en-US" sz="1200" dirty="0">
                <a:latin typeface="Verdana" pitchFamily="34" charset="0"/>
              </a:rPr>
              <a:t>18</a:t>
            </a:r>
            <a:r>
              <a:rPr lang="ru-RU" sz="1200" dirty="0">
                <a:latin typeface="Verdana" pitchFamily="34" charset="0"/>
              </a:rPr>
              <a:t>]</a:t>
            </a:r>
            <a:r>
              <a:rPr lang="en-US" sz="1200" dirty="0">
                <a:latin typeface="Verdana" pitchFamily="34" charset="0"/>
              </a:rPr>
              <a:t>	</a:t>
            </a:r>
            <a:r>
              <a:rPr lang="ru-RU" sz="1200" dirty="0">
                <a:latin typeface="Verdana" pitchFamily="34" charset="0"/>
              </a:rPr>
              <a:t>Курс лекций «Теория и практика оценки бизнеса в Украине». –</a:t>
            </a:r>
            <a:r>
              <a:rPr lang="en-US" sz="1200" dirty="0">
                <a:latin typeface="Verdana" pitchFamily="34" charset="0"/>
              </a:rPr>
              <a:t/>
            </a:r>
            <a:br>
              <a:rPr lang="en-US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Киев: УОО, 1999. – 184 с.</a:t>
            </a:r>
          </a:p>
          <a:p>
            <a:pPr marL="442913" indent="-442913" eaLnBrk="1" hangingPunct="1">
              <a:spcBef>
                <a:spcPts val="800"/>
              </a:spcBef>
              <a:buNone/>
            </a:pPr>
            <a:endParaRPr lang="ru-RU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97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639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5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358775" indent="-358775" eaLnBrk="1" hangingPunct="1">
              <a:spcBef>
                <a:spcPts val="800"/>
              </a:spcBef>
              <a:buNone/>
            </a:pPr>
            <a:r>
              <a:rPr lang="ru-RU" sz="1400" b="1" dirty="0">
                <a:latin typeface="Verdana" pitchFamily="34" charset="0"/>
              </a:rPr>
              <a:t>Источники</a:t>
            </a:r>
          </a:p>
          <a:p>
            <a:pPr marL="442913" indent="-442913" eaLnBrk="1" hangingPunct="1">
              <a:spcBef>
                <a:spcPts val="800"/>
              </a:spcBef>
              <a:buNone/>
            </a:pPr>
            <a:r>
              <a:rPr lang="en-US" sz="1200" dirty="0">
                <a:latin typeface="Verdana" pitchFamily="34" charset="0"/>
              </a:rPr>
              <a:t>[</a:t>
            </a:r>
            <a:r>
              <a:rPr lang="ru-RU" sz="1200" dirty="0">
                <a:latin typeface="Verdana" pitchFamily="34" charset="0"/>
              </a:rPr>
              <a:t>19</a:t>
            </a:r>
            <a:r>
              <a:rPr lang="en-US" sz="1200" dirty="0">
                <a:latin typeface="Verdana" pitchFamily="34" charset="0"/>
              </a:rPr>
              <a:t>]</a:t>
            </a:r>
            <a:r>
              <a:rPr lang="ru-RU" sz="1200" dirty="0">
                <a:latin typeface="Verdana" pitchFamily="34" charset="0"/>
              </a:rPr>
              <a:t>	</a:t>
            </a:r>
            <a:r>
              <a:rPr lang="ru-RU" sz="1200" dirty="0" err="1">
                <a:latin typeface="Verdana" pitchFamily="34" charset="0"/>
              </a:rPr>
              <a:t>Рош</a:t>
            </a:r>
            <a:r>
              <a:rPr lang="ru-RU" sz="1200" dirty="0">
                <a:latin typeface="Verdana" pitchFamily="34" charset="0"/>
              </a:rPr>
              <a:t> Дж. Стоимость компании: От желаемого к действительному. / Пер. с англ. – Минск: </a:t>
            </a:r>
            <a:r>
              <a:rPr lang="ru-RU" sz="1200" dirty="0" err="1">
                <a:latin typeface="Verdana" pitchFamily="34" charset="0"/>
              </a:rPr>
              <a:t>Гревцов</a:t>
            </a:r>
            <a:r>
              <a:rPr lang="ru-RU" sz="1200" dirty="0">
                <a:latin typeface="Verdana" pitchFamily="34" charset="0"/>
              </a:rPr>
              <a:t> </a:t>
            </a:r>
            <a:r>
              <a:rPr lang="ru-RU" sz="1200" dirty="0" err="1">
                <a:latin typeface="Verdana" pitchFamily="34" charset="0"/>
              </a:rPr>
              <a:t>Паблишер</a:t>
            </a:r>
            <a:r>
              <a:rPr lang="ru-RU" sz="1200" dirty="0">
                <a:latin typeface="Verdana" pitchFamily="34" charset="0"/>
              </a:rPr>
              <a:t>, 2008. – 352 с.</a:t>
            </a:r>
            <a:endParaRPr lang="en-US" sz="1200" dirty="0"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98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4652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68538" y="260350"/>
          <a:ext cx="20891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9" r:id="rId4" imgW="4648200" imgH="885825" progId="CorelDraw.Graphic.8">
                  <p:embed/>
                </p:oleObj>
              </mc:Choice>
              <mc:Fallback>
                <p:oleObj r:id="rId4" imgW="4648200" imgH="885825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0350"/>
                        <a:ext cx="20891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25" y="857250"/>
            <a:ext cx="5072063" cy="242888"/>
          </a:xfrm>
        </p:spPr>
        <p:txBody>
          <a:bodyPr/>
          <a:lstStyle/>
          <a:p>
            <a:pPr algn="r" eaLnBrk="1" hangingPunct="1"/>
            <a:r>
              <a:rPr lang="ru-RU" sz="1100" b="1" dirty="0" smtClean="0">
                <a:solidFill>
                  <a:srgbClr val="003300"/>
                </a:solidFill>
                <a:latin typeface="Verdana" pitchFamily="34" charset="0"/>
              </a:rPr>
              <a:t>«Аспекты оценки бизнеса и частичных интересов»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285875"/>
            <a:ext cx="6737350" cy="5000625"/>
          </a:xfrm>
        </p:spPr>
        <p:txBody>
          <a:bodyPr/>
          <a:lstStyle/>
          <a:p>
            <a:pPr marL="9525" lvl="0" indent="-9525" algn="ctr" eaLnBrk="1" hangingPunct="1">
              <a:spcBef>
                <a:spcPts val="600"/>
              </a:spcBef>
              <a:buClr>
                <a:srgbClr val="CCCCCC"/>
              </a:buClr>
              <a:buNone/>
            </a:pPr>
            <a:endParaRPr lang="ru-RU" sz="1000" b="1" i="1" dirty="0">
              <a:solidFill>
                <a:srgbClr val="003300"/>
              </a:solidFill>
              <a:latin typeface="Verdana" pitchFamily="34" charset="0"/>
            </a:endParaRPr>
          </a:p>
          <a:p>
            <a:pPr marL="9525" lvl="0" indent="-9525" algn="ctr" eaLnBrk="1" hangingPunct="1">
              <a:spcBef>
                <a:spcPts val="600"/>
              </a:spcBef>
              <a:buClr>
                <a:srgbClr val="CCCCCC"/>
              </a:buClr>
              <a:buNone/>
            </a:pPr>
            <a:endParaRPr lang="en-US" sz="1000" b="1" i="1" dirty="0">
              <a:solidFill>
                <a:srgbClr val="003300"/>
              </a:solidFill>
              <a:latin typeface="Verdana" pitchFamily="34" charset="0"/>
            </a:endParaRPr>
          </a:p>
          <a:p>
            <a:pPr marL="9525" lvl="0" indent="-9525" algn="ctr" eaLnBrk="1" hangingPunct="1">
              <a:spcBef>
                <a:spcPts val="600"/>
              </a:spcBef>
              <a:buClr>
                <a:srgbClr val="CCCCCC"/>
              </a:buClr>
              <a:buNone/>
            </a:pPr>
            <a:endParaRPr lang="en-US" sz="1000" b="1" i="1" dirty="0">
              <a:solidFill>
                <a:srgbClr val="003300"/>
              </a:solidFill>
              <a:latin typeface="Verdana" pitchFamily="34" charset="0"/>
            </a:endParaRPr>
          </a:p>
          <a:p>
            <a:pPr marL="9525" lvl="0" indent="-9525" algn="ctr" eaLnBrk="1" hangingPunct="1">
              <a:spcBef>
                <a:spcPts val="600"/>
              </a:spcBef>
              <a:buClr>
                <a:srgbClr val="CCCCCC"/>
              </a:buClr>
              <a:buNone/>
            </a:pPr>
            <a:endParaRPr lang="ru-RU" sz="1600" b="1" i="1" dirty="0">
              <a:solidFill>
                <a:srgbClr val="003300"/>
              </a:solidFill>
              <a:latin typeface="Verdana" pitchFamily="34" charset="0"/>
            </a:endParaRPr>
          </a:p>
          <a:p>
            <a:pPr marL="9525" lvl="0" indent="-9525" algn="ctr" eaLnBrk="1" hangingPunct="1">
              <a:spcBef>
                <a:spcPts val="600"/>
              </a:spcBef>
              <a:buClr>
                <a:srgbClr val="CCCCCC"/>
              </a:buClr>
              <a:buNone/>
            </a:pPr>
            <a:endParaRPr lang="ru-RU" sz="1600" b="1" i="1" dirty="0">
              <a:solidFill>
                <a:srgbClr val="003300"/>
              </a:solidFill>
              <a:latin typeface="Verdana" pitchFamily="34" charset="0"/>
            </a:endParaRPr>
          </a:p>
          <a:p>
            <a:pPr marL="9525" lvl="0" indent="-9525" algn="ctr" eaLnBrk="1" hangingPunct="1">
              <a:spcBef>
                <a:spcPts val="600"/>
              </a:spcBef>
              <a:buClr>
                <a:srgbClr val="CCCCCC"/>
              </a:buClr>
              <a:buNone/>
            </a:pPr>
            <a:endParaRPr lang="ru-RU" sz="1600" b="1" i="1" dirty="0">
              <a:solidFill>
                <a:srgbClr val="003300"/>
              </a:solidFill>
              <a:latin typeface="Verdana" pitchFamily="34" charset="0"/>
            </a:endParaRPr>
          </a:p>
          <a:p>
            <a:pPr marL="9525" lvl="0" indent="-9525" algn="ctr" eaLnBrk="1" hangingPunct="1">
              <a:spcBef>
                <a:spcPts val="600"/>
              </a:spcBef>
              <a:buClr>
                <a:srgbClr val="CCCCCC"/>
              </a:buClr>
              <a:buNone/>
            </a:pPr>
            <a:endParaRPr lang="ru-RU" sz="1600" b="1" i="1" dirty="0">
              <a:solidFill>
                <a:srgbClr val="003300"/>
              </a:solidFill>
              <a:latin typeface="Verdana" pitchFamily="34" charset="0"/>
            </a:endParaRPr>
          </a:p>
          <a:p>
            <a:pPr marL="9525" lvl="0" indent="-9525" algn="ctr" eaLnBrk="1" hangingPunct="1">
              <a:spcBef>
                <a:spcPts val="600"/>
              </a:spcBef>
              <a:buClr>
                <a:srgbClr val="CCCCCC"/>
              </a:buClr>
              <a:buNone/>
            </a:pPr>
            <a:r>
              <a:rPr lang="ru-RU" b="1" i="1" dirty="0">
                <a:solidFill>
                  <a:srgbClr val="003300"/>
                </a:solidFill>
                <a:latin typeface="Verdana" pitchFamily="34" charset="0"/>
              </a:rPr>
              <a:t>Спасибо за Внимание!</a:t>
            </a:r>
          </a:p>
          <a:p>
            <a:pPr marL="9525" lvl="0" indent="-9525" algn="ctr" eaLnBrk="1" hangingPunct="1">
              <a:spcBef>
                <a:spcPts val="600"/>
              </a:spcBef>
              <a:buClr>
                <a:srgbClr val="CCCCCC"/>
              </a:buClr>
              <a:buNone/>
            </a:pPr>
            <a:endParaRPr lang="ru-RU" b="1" i="1" dirty="0">
              <a:solidFill>
                <a:srgbClr val="003300"/>
              </a:solidFill>
              <a:latin typeface="Verdana" pitchFamily="34" charset="0"/>
            </a:endParaRPr>
          </a:p>
          <a:p>
            <a:pPr marL="9525" lvl="0" indent="-9525" algn="ctr" eaLnBrk="1" hangingPunct="1">
              <a:spcBef>
                <a:spcPts val="600"/>
              </a:spcBef>
              <a:buClr>
                <a:srgbClr val="CCCCCC"/>
              </a:buClr>
              <a:buNone/>
            </a:pPr>
            <a:endParaRPr lang="ru-RU" b="1" i="1" dirty="0">
              <a:solidFill>
                <a:srgbClr val="003300"/>
              </a:solidFill>
              <a:latin typeface="Verdana" pitchFamily="34" charset="0"/>
            </a:endParaRPr>
          </a:p>
          <a:p>
            <a:pPr marL="9525" lvl="0" indent="-9525" algn="r" eaLnBrk="1" hangingPunct="1">
              <a:spcBef>
                <a:spcPts val="600"/>
              </a:spcBef>
              <a:buClr>
                <a:srgbClr val="CCCCCC"/>
              </a:buClr>
              <a:buNone/>
            </a:pPr>
            <a:r>
              <a:rPr lang="en-US" sz="1100" b="1" i="1" dirty="0" smtClean="0">
                <a:solidFill>
                  <a:srgbClr val="003300"/>
                </a:solidFill>
                <a:latin typeface="Verdana" pitchFamily="34" charset="0"/>
              </a:rPr>
              <a:t>chirkin.mrics@gmail.com</a:t>
            </a:r>
            <a:endParaRPr lang="en-US" sz="1100" b="1" i="1" dirty="0">
              <a:solidFill>
                <a:srgbClr val="003300"/>
              </a:solidFill>
              <a:latin typeface="Verdana" pitchFamily="34" charset="0"/>
            </a:endParaRPr>
          </a:p>
          <a:p>
            <a:pPr marL="9525" lvl="0" indent="-9525" algn="r" eaLnBrk="1" hangingPunct="1">
              <a:spcBef>
                <a:spcPts val="600"/>
              </a:spcBef>
              <a:buClr>
                <a:srgbClr val="CCCCCC"/>
              </a:buClr>
              <a:buNone/>
            </a:pPr>
            <a:r>
              <a:rPr lang="en-US" sz="1100" b="1" i="1" dirty="0">
                <a:solidFill>
                  <a:srgbClr val="003300"/>
                </a:solidFill>
                <a:latin typeface="Verdana" pitchFamily="34" charset="0"/>
              </a:rPr>
              <a:t>a.chirkin@uvecon.ua</a:t>
            </a:r>
            <a:endParaRPr lang="ru-RU" sz="1100" b="1" i="1" dirty="0">
              <a:solidFill>
                <a:srgbClr val="003300"/>
              </a:solidFill>
              <a:latin typeface="Verdana" pitchFamily="34" charset="0"/>
            </a:endParaRPr>
          </a:p>
          <a:p>
            <a:pPr marL="358775" indent="-358775" eaLnBrk="1" hangingPunct="1">
              <a:spcBef>
                <a:spcPts val="800"/>
              </a:spcBef>
              <a:buNone/>
            </a:pPr>
            <a:endParaRPr lang="ru-RU" sz="12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203575" y="6408738"/>
            <a:ext cx="4248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r>
              <a:rPr kumimoji="0" lang="ru-RU" sz="1200" i="1" dirty="0">
                <a:latin typeface="Calibri" pitchFamily="34" charset="0"/>
              </a:rPr>
              <a:t> </a:t>
            </a:r>
            <a:r>
              <a:rPr kumimoji="0" lang="ru-RU" sz="1000" b="1" i="1" dirty="0" smtClean="0">
                <a:latin typeface="Verdana" pitchFamily="34" charset="0"/>
              </a:rPr>
              <a:t>Киев, УОО, 25 </a:t>
            </a:r>
            <a:r>
              <a:rPr kumimoji="0" lang="ru-RU" sz="1000" b="1" i="1" dirty="0">
                <a:latin typeface="Verdana" pitchFamily="34" charset="0"/>
              </a:rPr>
              <a:t>– </a:t>
            </a:r>
            <a:r>
              <a:rPr kumimoji="0" lang="ru-RU" sz="1000" b="1" i="1" dirty="0" smtClean="0">
                <a:latin typeface="Verdana" pitchFamily="34" charset="0"/>
              </a:rPr>
              <a:t>26 октября 2018</a:t>
            </a:r>
            <a:endParaRPr kumimoji="0" lang="ru-RU" sz="1000" b="1" dirty="0">
              <a:latin typeface="Verdana" pitchFamily="34" charset="0"/>
            </a:endParaRPr>
          </a:p>
        </p:txBody>
      </p:sp>
      <p:pic>
        <p:nvPicPr>
          <p:cNvPr id="7" name="Рисунок 6" descr="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348"/>
            <a:ext cx="1224136" cy="4746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C4115-54D6-4EEB-9642-FBAA62ABDD2A}" type="slidenum">
              <a:rPr lang="ru-RU" smtClean="0"/>
              <a:pPr>
                <a:defRPr/>
              </a:pPr>
              <a:t>99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0415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ployee Orientation">
  <a:themeElements>
    <a:clrScheme name="Employee Orientation 6">
      <a:dk1>
        <a:srgbClr val="003300"/>
      </a:dk1>
      <a:lt1>
        <a:srgbClr val="E4FCF5"/>
      </a:lt1>
      <a:dk2>
        <a:srgbClr val="A50021"/>
      </a:dk2>
      <a:lt2>
        <a:srgbClr val="339966"/>
      </a:lt2>
      <a:accent1>
        <a:srgbClr val="CCFFCC"/>
      </a:accent1>
      <a:accent2>
        <a:srgbClr val="000066"/>
      </a:accent2>
      <a:accent3>
        <a:srgbClr val="EFFDF9"/>
      </a:accent3>
      <a:accent4>
        <a:srgbClr val="002A00"/>
      </a:accent4>
      <a:accent5>
        <a:srgbClr val="E2FFE2"/>
      </a:accent5>
      <a:accent6>
        <a:srgbClr val="00005C"/>
      </a:accent6>
      <a:hlink>
        <a:srgbClr val="777777"/>
      </a:hlink>
      <a:folHlink>
        <a:srgbClr val="CCCCCC"/>
      </a:folHlink>
    </a:clrScheme>
    <a:fontScheme name="Employee Orientation">
      <a:majorFont>
        <a:latin typeface="Arial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Employee Orientation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4">
        <a:dk1>
          <a:srgbClr val="003300"/>
        </a:dk1>
        <a:lt1>
          <a:srgbClr val="CCFFCC"/>
        </a:lt1>
        <a:dk2>
          <a:srgbClr val="A50021"/>
        </a:dk2>
        <a:lt2>
          <a:srgbClr val="339966"/>
        </a:lt2>
        <a:accent1>
          <a:srgbClr val="CCFFCC"/>
        </a:accent1>
        <a:accent2>
          <a:srgbClr val="000066"/>
        </a:accent2>
        <a:accent3>
          <a:srgbClr val="E2FFE2"/>
        </a:accent3>
        <a:accent4>
          <a:srgbClr val="002A00"/>
        </a:accent4>
        <a:accent5>
          <a:srgbClr val="E2FFE2"/>
        </a:accent5>
        <a:accent6>
          <a:srgbClr val="00005C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5">
        <a:dk1>
          <a:srgbClr val="003300"/>
        </a:dk1>
        <a:lt1>
          <a:srgbClr val="F4FEF9"/>
        </a:lt1>
        <a:dk2>
          <a:srgbClr val="A50021"/>
        </a:dk2>
        <a:lt2>
          <a:srgbClr val="339966"/>
        </a:lt2>
        <a:accent1>
          <a:srgbClr val="CCFFCC"/>
        </a:accent1>
        <a:accent2>
          <a:srgbClr val="000066"/>
        </a:accent2>
        <a:accent3>
          <a:srgbClr val="F8FEFB"/>
        </a:accent3>
        <a:accent4>
          <a:srgbClr val="002A00"/>
        </a:accent4>
        <a:accent5>
          <a:srgbClr val="E2FFE2"/>
        </a:accent5>
        <a:accent6>
          <a:srgbClr val="00005C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6">
        <a:dk1>
          <a:srgbClr val="003300"/>
        </a:dk1>
        <a:lt1>
          <a:srgbClr val="E4FCF5"/>
        </a:lt1>
        <a:dk2>
          <a:srgbClr val="A50021"/>
        </a:dk2>
        <a:lt2>
          <a:srgbClr val="339966"/>
        </a:lt2>
        <a:accent1>
          <a:srgbClr val="CCFFCC"/>
        </a:accent1>
        <a:accent2>
          <a:srgbClr val="000066"/>
        </a:accent2>
        <a:accent3>
          <a:srgbClr val="EFFDF9"/>
        </a:accent3>
        <a:accent4>
          <a:srgbClr val="002A00"/>
        </a:accent4>
        <a:accent5>
          <a:srgbClr val="E2FFE2"/>
        </a:accent5>
        <a:accent6>
          <a:srgbClr val="00005C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Employee Orientation</Template>
  <TotalTime>11837</TotalTime>
  <Words>5548</Words>
  <Application>Microsoft Office PowerPoint</Application>
  <PresentationFormat>Экран (4:3)</PresentationFormat>
  <Paragraphs>1377</Paragraphs>
  <Slides>99</Slides>
  <Notes>99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99</vt:i4>
      </vt:variant>
    </vt:vector>
  </HeadingPairs>
  <TitlesOfParts>
    <vt:vector size="107" baseType="lpstr">
      <vt:lpstr>Arial</vt:lpstr>
      <vt:lpstr>Calibri</vt:lpstr>
      <vt:lpstr>Cambria Math</vt:lpstr>
      <vt:lpstr>Times New Roman</vt:lpstr>
      <vt:lpstr>Verdana</vt:lpstr>
      <vt:lpstr>Wingdings</vt:lpstr>
      <vt:lpstr>Employee Orientation</vt:lpstr>
      <vt:lpstr>CorelDraw.Graphic.8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  <vt:lpstr>«Аспекты оценки бизнеса и частичных интересов»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SVETLANA SMOLNIKOVA</dc:creator>
  <cp:lastModifiedBy>Admin</cp:lastModifiedBy>
  <cp:revision>685</cp:revision>
  <dcterms:created xsi:type="dcterms:W3CDTF">2008-10-20T19:58:23Z</dcterms:created>
  <dcterms:modified xsi:type="dcterms:W3CDTF">2018-10-26T05:00:47Z</dcterms:modified>
</cp:coreProperties>
</file>