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08" r:id="rId1"/>
  </p:sldMasterIdLst>
  <p:notesMasterIdLst>
    <p:notesMasterId r:id="rId45"/>
  </p:notesMasterIdLst>
  <p:handoutMasterIdLst>
    <p:handoutMasterId r:id="rId46"/>
  </p:handoutMasterIdLst>
  <p:sldIdLst>
    <p:sldId id="438" r:id="rId2"/>
    <p:sldId id="462" r:id="rId3"/>
    <p:sldId id="535" r:id="rId4"/>
    <p:sldId id="536" r:id="rId5"/>
    <p:sldId id="575" r:id="rId6"/>
    <p:sldId id="574" r:id="rId7"/>
    <p:sldId id="576" r:id="rId8"/>
    <p:sldId id="538" r:id="rId9"/>
    <p:sldId id="537" r:id="rId10"/>
    <p:sldId id="539" r:id="rId11"/>
    <p:sldId id="540" r:id="rId12"/>
    <p:sldId id="542" r:id="rId13"/>
    <p:sldId id="543" r:id="rId14"/>
    <p:sldId id="544" r:id="rId15"/>
    <p:sldId id="545" r:id="rId16"/>
    <p:sldId id="546" r:id="rId17"/>
    <p:sldId id="547" r:id="rId18"/>
    <p:sldId id="548" r:id="rId19"/>
    <p:sldId id="549" r:id="rId20"/>
    <p:sldId id="550" r:id="rId21"/>
    <p:sldId id="561" r:id="rId22"/>
    <p:sldId id="563" r:id="rId23"/>
    <p:sldId id="564" r:id="rId24"/>
    <p:sldId id="562" r:id="rId25"/>
    <p:sldId id="565" r:id="rId26"/>
    <p:sldId id="566" r:id="rId27"/>
    <p:sldId id="567" r:id="rId28"/>
    <p:sldId id="568" r:id="rId29"/>
    <p:sldId id="569" r:id="rId30"/>
    <p:sldId id="571" r:id="rId31"/>
    <p:sldId id="551" r:id="rId32"/>
    <p:sldId id="552" r:id="rId33"/>
    <p:sldId id="553" r:id="rId34"/>
    <p:sldId id="554" r:id="rId35"/>
    <p:sldId id="555" r:id="rId36"/>
    <p:sldId id="556" r:id="rId37"/>
    <p:sldId id="557" r:id="rId38"/>
    <p:sldId id="558" r:id="rId39"/>
    <p:sldId id="559" r:id="rId40"/>
    <p:sldId id="560" r:id="rId41"/>
    <p:sldId id="572" r:id="rId42"/>
    <p:sldId id="573" r:id="rId43"/>
    <p:sldId id="533" r:id="rId44"/>
  </p:sldIdLst>
  <p:sldSz cx="9144000" cy="6858000" type="screen4x3"/>
  <p:notesSz cx="6858000" cy="9144000"/>
  <p:defaultTextStyle>
    <a:defPPr>
      <a:defRPr lang="ru-RU"/>
    </a:defPPr>
    <a:lvl1pPr algn="l" rtl="0" fontAlgn="base">
      <a:spcBef>
        <a:spcPct val="0"/>
      </a:spcBef>
      <a:spcAft>
        <a:spcPct val="0"/>
      </a:spcAft>
      <a:defRPr kumimoji="1" kern="1200">
        <a:solidFill>
          <a:schemeClr val="tx1"/>
        </a:solidFill>
        <a:latin typeface="Times New Roman" pitchFamily="18" charset="0"/>
        <a:ea typeface="+mn-ea"/>
        <a:cs typeface="Arial" charset="0"/>
      </a:defRPr>
    </a:lvl1pPr>
    <a:lvl2pPr marL="457200" algn="l" rtl="0" fontAlgn="base">
      <a:spcBef>
        <a:spcPct val="0"/>
      </a:spcBef>
      <a:spcAft>
        <a:spcPct val="0"/>
      </a:spcAft>
      <a:defRPr kumimoji="1" kern="1200">
        <a:solidFill>
          <a:schemeClr val="tx1"/>
        </a:solidFill>
        <a:latin typeface="Times New Roman" pitchFamily="18" charset="0"/>
        <a:ea typeface="+mn-ea"/>
        <a:cs typeface="Arial" charset="0"/>
      </a:defRPr>
    </a:lvl2pPr>
    <a:lvl3pPr marL="914400" algn="l" rtl="0" fontAlgn="base">
      <a:spcBef>
        <a:spcPct val="0"/>
      </a:spcBef>
      <a:spcAft>
        <a:spcPct val="0"/>
      </a:spcAft>
      <a:defRPr kumimoji="1" kern="1200">
        <a:solidFill>
          <a:schemeClr val="tx1"/>
        </a:solidFill>
        <a:latin typeface="Times New Roman" pitchFamily="18" charset="0"/>
        <a:ea typeface="+mn-ea"/>
        <a:cs typeface="Arial" charset="0"/>
      </a:defRPr>
    </a:lvl3pPr>
    <a:lvl4pPr marL="1371600" algn="l" rtl="0" fontAlgn="base">
      <a:spcBef>
        <a:spcPct val="0"/>
      </a:spcBef>
      <a:spcAft>
        <a:spcPct val="0"/>
      </a:spcAft>
      <a:defRPr kumimoji="1" kern="1200">
        <a:solidFill>
          <a:schemeClr val="tx1"/>
        </a:solidFill>
        <a:latin typeface="Times New Roman" pitchFamily="18" charset="0"/>
        <a:ea typeface="+mn-ea"/>
        <a:cs typeface="Arial" charset="0"/>
      </a:defRPr>
    </a:lvl4pPr>
    <a:lvl5pPr marL="1828800" algn="l" rtl="0" fontAlgn="base">
      <a:spcBef>
        <a:spcPct val="0"/>
      </a:spcBef>
      <a:spcAft>
        <a:spcPct val="0"/>
      </a:spcAft>
      <a:defRPr kumimoji="1" kern="1200">
        <a:solidFill>
          <a:schemeClr val="tx1"/>
        </a:solidFill>
        <a:latin typeface="Times New Roman" pitchFamily="18" charset="0"/>
        <a:ea typeface="+mn-ea"/>
        <a:cs typeface="Arial" charset="0"/>
      </a:defRPr>
    </a:lvl5pPr>
    <a:lvl6pPr marL="2286000" algn="l" defTabSz="914400" rtl="0" eaLnBrk="1" latinLnBrk="0" hangingPunct="1">
      <a:defRPr kumimoji="1" kern="1200">
        <a:solidFill>
          <a:schemeClr val="tx1"/>
        </a:solidFill>
        <a:latin typeface="Times New Roman" pitchFamily="18" charset="0"/>
        <a:ea typeface="+mn-ea"/>
        <a:cs typeface="Arial" charset="0"/>
      </a:defRPr>
    </a:lvl6pPr>
    <a:lvl7pPr marL="2743200" algn="l" defTabSz="914400" rtl="0" eaLnBrk="1" latinLnBrk="0" hangingPunct="1">
      <a:defRPr kumimoji="1" kern="1200">
        <a:solidFill>
          <a:schemeClr val="tx1"/>
        </a:solidFill>
        <a:latin typeface="Times New Roman" pitchFamily="18" charset="0"/>
        <a:ea typeface="+mn-ea"/>
        <a:cs typeface="Arial" charset="0"/>
      </a:defRPr>
    </a:lvl7pPr>
    <a:lvl8pPr marL="3200400" algn="l" defTabSz="914400" rtl="0" eaLnBrk="1" latinLnBrk="0" hangingPunct="1">
      <a:defRPr kumimoji="1" kern="1200">
        <a:solidFill>
          <a:schemeClr val="tx1"/>
        </a:solidFill>
        <a:latin typeface="Times New Roman" pitchFamily="18" charset="0"/>
        <a:ea typeface="+mn-ea"/>
        <a:cs typeface="Arial" charset="0"/>
      </a:defRPr>
    </a:lvl8pPr>
    <a:lvl9pPr marL="3657600" algn="l" defTabSz="914400" rtl="0" eaLnBrk="1" latinLnBrk="0" hangingPunct="1">
      <a:defRPr kumimoji="1"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00"/>
    <a:srgbClr val="236B50"/>
    <a:srgbClr val="00CC99"/>
    <a:srgbClr val="FFCC99"/>
    <a:srgbClr val="FF0000"/>
    <a:srgbClr val="40C0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4" d="100"/>
          <a:sy n="74" d="100"/>
        </p:scale>
        <p:origin x="642"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998"/>
    </p:cViewPr>
  </p:sorterViewPr>
  <p:notesViewPr>
    <p:cSldViewPr>
      <p:cViewPr varScale="1">
        <p:scale>
          <a:sx n="53" d="100"/>
          <a:sy n="53" d="100"/>
        </p:scale>
        <p:origin x="-2898"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22"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kumimoji="0" sz="1200">
                <a:latin typeface="Arial" charset="0"/>
              </a:defRPr>
            </a:lvl1pPr>
          </a:lstStyle>
          <a:p>
            <a:pPr>
              <a:defRPr/>
            </a:pPr>
            <a:endParaRPr lang="ru-RU" dirty="0"/>
          </a:p>
        </p:txBody>
      </p:sp>
      <p:sp>
        <p:nvSpPr>
          <p:cNvPr id="542723" name="Rectangle 3"/>
          <p:cNvSpPr>
            <a:spLocks noGrp="1" noChangeArrowheads="1"/>
          </p:cNvSpPr>
          <p:nvPr>
            <p:ph type="dt" sz="quarter"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kumimoji="0" sz="1200">
                <a:latin typeface="Arial" charset="0"/>
              </a:defRPr>
            </a:lvl1pPr>
          </a:lstStyle>
          <a:p>
            <a:pPr>
              <a:defRPr/>
            </a:pPr>
            <a:endParaRPr lang="ru-RU" dirty="0"/>
          </a:p>
        </p:txBody>
      </p:sp>
      <p:sp>
        <p:nvSpPr>
          <p:cNvPr id="542724" name="Rectangle 4"/>
          <p:cNvSpPr>
            <a:spLocks noGrp="1" noChangeArrowheads="1"/>
          </p:cNvSpPr>
          <p:nvPr>
            <p:ph type="ftr" sz="quarter" idx="2"/>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kumimoji="0" sz="1200">
                <a:latin typeface="Arial" charset="0"/>
              </a:defRPr>
            </a:lvl1pPr>
          </a:lstStyle>
          <a:p>
            <a:pPr>
              <a:defRPr/>
            </a:pPr>
            <a:endParaRPr lang="ru-RU" dirty="0"/>
          </a:p>
        </p:txBody>
      </p:sp>
      <p:sp>
        <p:nvSpPr>
          <p:cNvPr id="542725" name="Rectangle 5"/>
          <p:cNvSpPr>
            <a:spLocks noGrp="1" noChangeArrowheads="1"/>
          </p:cNvSpPr>
          <p:nvPr>
            <p:ph type="sldNum" sz="quarter" idx="3"/>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kumimoji="0" sz="1200">
                <a:latin typeface="Arial" charset="0"/>
              </a:defRPr>
            </a:lvl1pPr>
          </a:lstStyle>
          <a:p>
            <a:pPr>
              <a:defRPr/>
            </a:pPr>
            <a:fld id="{C82BAA88-D35D-4203-B77A-6C5E74FF0DFB}" type="slidenum">
              <a:rPr lang="ru-RU"/>
              <a:pPr>
                <a:defRPr/>
              </a:pPr>
              <a:t>‹#›</a:t>
            </a:fld>
            <a:endParaRPr lang="ru-RU" dirty="0"/>
          </a:p>
        </p:txBody>
      </p:sp>
    </p:spTree>
    <p:extLst>
      <p:ext uri="{BB962C8B-B14F-4D97-AF65-F5344CB8AC3E}">
        <p14:creationId xmlns:p14="http://schemas.microsoft.com/office/powerpoint/2010/main" val="10565366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kumimoji="0" sz="1200">
                <a:latin typeface="Arial" charset="0"/>
              </a:defRPr>
            </a:lvl1pPr>
          </a:lstStyle>
          <a:p>
            <a:pPr>
              <a:defRPr/>
            </a:pPr>
            <a:endParaRPr lang="ru-RU" dirty="0"/>
          </a:p>
        </p:txBody>
      </p:sp>
      <p:sp>
        <p:nvSpPr>
          <p:cNvPr id="5123" name="Rectangle 3"/>
          <p:cNvSpPr>
            <a:spLocks noGrp="1" noChangeArrowheads="1"/>
          </p:cNvSpPr>
          <p:nvPr>
            <p:ph type="dt"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kumimoji="0" sz="1200">
                <a:latin typeface="Arial" charset="0"/>
              </a:defRPr>
            </a:lvl1pPr>
          </a:lstStyle>
          <a:p>
            <a:pPr>
              <a:defRPr/>
            </a:pPr>
            <a:endParaRPr lang="ru-RU" dirty="0"/>
          </a:p>
        </p:txBody>
      </p:sp>
      <p:sp>
        <p:nvSpPr>
          <p:cNvPr id="307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kumimoji="0" sz="1200">
                <a:latin typeface="Arial" charset="0"/>
              </a:defRPr>
            </a:lvl1pPr>
          </a:lstStyle>
          <a:p>
            <a:pPr>
              <a:defRPr/>
            </a:pPr>
            <a:endParaRPr lang="ru-RU" dirty="0"/>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kumimoji="0" sz="1200">
                <a:latin typeface="Arial" charset="0"/>
              </a:defRPr>
            </a:lvl1pPr>
          </a:lstStyle>
          <a:p>
            <a:pPr>
              <a:defRPr/>
            </a:pPr>
            <a:fld id="{BAB912DD-EC96-4A19-8C50-203A293E5560}" type="slidenum">
              <a:rPr lang="ru-RU"/>
              <a:pPr>
                <a:defRPr/>
              </a:pPr>
              <a:t>‹#›</a:t>
            </a:fld>
            <a:endParaRPr lang="ru-RU" dirty="0"/>
          </a:p>
        </p:txBody>
      </p:sp>
    </p:spTree>
    <p:extLst>
      <p:ext uri="{BB962C8B-B14F-4D97-AF65-F5344CB8AC3E}">
        <p14:creationId xmlns:p14="http://schemas.microsoft.com/office/powerpoint/2010/main" val="15723660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Образ слайда 1"/>
          <p:cNvSpPr>
            <a:spLocks noGrp="1" noRot="1" noChangeAspect="1" noTextEdit="1"/>
          </p:cNvSpPr>
          <p:nvPr>
            <p:ph type="sldImg"/>
          </p:nvPr>
        </p:nvSpPr>
        <p:spPr>
          <a:ln/>
        </p:spPr>
      </p:sp>
      <p:sp>
        <p:nvSpPr>
          <p:cNvPr id="31747" name="Заметки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dirty="0" smtClean="0"/>
          </a:p>
        </p:txBody>
      </p:sp>
      <p:sp>
        <p:nvSpPr>
          <p:cNvPr id="31748" name="Номер слайда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cs typeface="Arial" charset="0"/>
              </a:defRPr>
            </a:lvl1pPr>
            <a:lvl2pPr marL="742950" indent="-285750" eaLnBrk="0" hangingPunct="0">
              <a:defRPr kumimoji="1">
                <a:solidFill>
                  <a:schemeClr val="tx1"/>
                </a:solidFill>
                <a:latin typeface="Times New Roman" pitchFamily="18" charset="0"/>
                <a:cs typeface="Arial" charset="0"/>
              </a:defRPr>
            </a:lvl2pPr>
            <a:lvl3pPr marL="1143000" indent="-228600" eaLnBrk="0" hangingPunct="0">
              <a:defRPr kumimoji="1">
                <a:solidFill>
                  <a:schemeClr val="tx1"/>
                </a:solidFill>
                <a:latin typeface="Times New Roman" pitchFamily="18" charset="0"/>
                <a:cs typeface="Arial" charset="0"/>
              </a:defRPr>
            </a:lvl3pPr>
            <a:lvl4pPr marL="1600200" indent="-228600" eaLnBrk="0" hangingPunct="0">
              <a:defRPr kumimoji="1">
                <a:solidFill>
                  <a:schemeClr val="tx1"/>
                </a:solidFill>
                <a:latin typeface="Times New Roman" pitchFamily="18" charset="0"/>
                <a:cs typeface="Arial" charset="0"/>
              </a:defRPr>
            </a:lvl4pPr>
            <a:lvl5pPr marL="2057400" indent="-228600" eaLnBrk="0" hangingPunct="0">
              <a:defRPr kumimoji="1">
                <a:solidFill>
                  <a:schemeClr val="tx1"/>
                </a:solidFill>
                <a:latin typeface="Times New Roman" pitchFamily="18" charset="0"/>
                <a:cs typeface="Arial" charset="0"/>
              </a:defRPr>
            </a:lvl5pPr>
            <a:lvl6pPr marL="2514600" indent="-228600" eaLnBrk="0" fontAlgn="base" hangingPunct="0">
              <a:spcBef>
                <a:spcPct val="0"/>
              </a:spcBef>
              <a:spcAft>
                <a:spcPct val="0"/>
              </a:spcAft>
              <a:defRPr kumimoji="1">
                <a:solidFill>
                  <a:schemeClr val="tx1"/>
                </a:solidFill>
                <a:latin typeface="Times New Roman" pitchFamily="18" charset="0"/>
                <a:cs typeface="Arial" charset="0"/>
              </a:defRPr>
            </a:lvl6pPr>
            <a:lvl7pPr marL="2971800" indent="-228600" eaLnBrk="0" fontAlgn="base" hangingPunct="0">
              <a:spcBef>
                <a:spcPct val="0"/>
              </a:spcBef>
              <a:spcAft>
                <a:spcPct val="0"/>
              </a:spcAft>
              <a:defRPr kumimoji="1">
                <a:solidFill>
                  <a:schemeClr val="tx1"/>
                </a:solidFill>
                <a:latin typeface="Times New Roman" pitchFamily="18" charset="0"/>
                <a:cs typeface="Arial" charset="0"/>
              </a:defRPr>
            </a:lvl7pPr>
            <a:lvl8pPr marL="3429000" indent="-228600" eaLnBrk="0" fontAlgn="base" hangingPunct="0">
              <a:spcBef>
                <a:spcPct val="0"/>
              </a:spcBef>
              <a:spcAft>
                <a:spcPct val="0"/>
              </a:spcAft>
              <a:defRPr kumimoji="1">
                <a:solidFill>
                  <a:schemeClr val="tx1"/>
                </a:solidFill>
                <a:latin typeface="Times New Roman" pitchFamily="18" charset="0"/>
                <a:cs typeface="Arial" charset="0"/>
              </a:defRPr>
            </a:lvl8pPr>
            <a:lvl9pPr marL="3886200" indent="-228600" eaLnBrk="0" fontAlgn="base" hangingPunct="0">
              <a:spcBef>
                <a:spcPct val="0"/>
              </a:spcBef>
              <a:spcAft>
                <a:spcPct val="0"/>
              </a:spcAft>
              <a:defRPr kumimoji="1">
                <a:solidFill>
                  <a:schemeClr val="tx1"/>
                </a:solidFill>
                <a:latin typeface="Times New Roman" pitchFamily="18" charset="0"/>
                <a:cs typeface="Arial" charset="0"/>
              </a:defRPr>
            </a:lvl9pPr>
          </a:lstStyle>
          <a:p>
            <a:pPr eaLnBrk="1" hangingPunct="1"/>
            <a:fld id="{2E7FC88D-D8BA-4B9B-9AFA-387CF64D60ED}" type="slidenum">
              <a:rPr kumimoji="0" lang="ru-RU" smtClean="0">
                <a:latin typeface="Arial" charset="0"/>
              </a:rPr>
              <a:pPr eaLnBrk="1" hangingPunct="1"/>
              <a:t>1</a:t>
            </a:fld>
            <a:endParaRPr kumimoji="0" lang="ru-RU" dirty="0" smtClean="0">
              <a:latin typeface="Arial" charset="0"/>
            </a:endParaRPr>
          </a:p>
        </p:txBody>
      </p:sp>
    </p:spTree>
    <p:extLst>
      <p:ext uri="{BB962C8B-B14F-4D97-AF65-F5344CB8AC3E}">
        <p14:creationId xmlns:p14="http://schemas.microsoft.com/office/powerpoint/2010/main" val="26055966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Образ слайда 1"/>
          <p:cNvSpPr>
            <a:spLocks noGrp="1" noRot="1" noChangeAspect="1" noTextEdit="1"/>
          </p:cNvSpPr>
          <p:nvPr>
            <p:ph type="sldImg"/>
          </p:nvPr>
        </p:nvSpPr>
        <p:spPr>
          <a:ln/>
        </p:spPr>
      </p:sp>
      <p:sp>
        <p:nvSpPr>
          <p:cNvPr id="32771" name="Заметки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smtClean="0"/>
          </a:p>
        </p:txBody>
      </p:sp>
      <p:sp>
        <p:nvSpPr>
          <p:cNvPr id="32772" name="Номер слайда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cs typeface="Arial" charset="0"/>
              </a:defRPr>
            </a:lvl1pPr>
            <a:lvl2pPr marL="742950" indent="-285750" eaLnBrk="0" hangingPunct="0">
              <a:defRPr kumimoji="1">
                <a:solidFill>
                  <a:schemeClr val="tx1"/>
                </a:solidFill>
                <a:latin typeface="Times New Roman" pitchFamily="18" charset="0"/>
                <a:cs typeface="Arial" charset="0"/>
              </a:defRPr>
            </a:lvl2pPr>
            <a:lvl3pPr marL="1143000" indent="-228600" eaLnBrk="0" hangingPunct="0">
              <a:defRPr kumimoji="1">
                <a:solidFill>
                  <a:schemeClr val="tx1"/>
                </a:solidFill>
                <a:latin typeface="Times New Roman" pitchFamily="18" charset="0"/>
                <a:cs typeface="Arial" charset="0"/>
              </a:defRPr>
            </a:lvl3pPr>
            <a:lvl4pPr marL="1600200" indent="-228600" eaLnBrk="0" hangingPunct="0">
              <a:defRPr kumimoji="1">
                <a:solidFill>
                  <a:schemeClr val="tx1"/>
                </a:solidFill>
                <a:latin typeface="Times New Roman" pitchFamily="18" charset="0"/>
                <a:cs typeface="Arial" charset="0"/>
              </a:defRPr>
            </a:lvl4pPr>
            <a:lvl5pPr marL="2057400" indent="-228600" eaLnBrk="0" hangingPunct="0">
              <a:defRPr kumimoji="1">
                <a:solidFill>
                  <a:schemeClr val="tx1"/>
                </a:solidFill>
                <a:latin typeface="Times New Roman" pitchFamily="18" charset="0"/>
                <a:cs typeface="Arial" charset="0"/>
              </a:defRPr>
            </a:lvl5pPr>
            <a:lvl6pPr marL="2514600" indent="-228600" eaLnBrk="0" fontAlgn="base" hangingPunct="0">
              <a:spcBef>
                <a:spcPct val="0"/>
              </a:spcBef>
              <a:spcAft>
                <a:spcPct val="0"/>
              </a:spcAft>
              <a:defRPr kumimoji="1">
                <a:solidFill>
                  <a:schemeClr val="tx1"/>
                </a:solidFill>
                <a:latin typeface="Times New Roman" pitchFamily="18" charset="0"/>
                <a:cs typeface="Arial" charset="0"/>
              </a:defRPr>
            </a:lvl6pPr>
            <a:lvl7pPr marL="2971800" indent="-228600" eaLnBrk="0" fontAlgn="base" hangingPunct="0">
              <a:spcBef>
                <a:spcPct val="0"/>
              </a:spcBef>
              <a:spcAft>
                <a:spcPct val="0"/>
              </a:spcAft>
              <a:defRPr kumimoji="1">
                <a:solidFill>
                  <a:schemeClr val="tx1"/>
                </a:solidFill>
                <a:latin typeface="Times New Roman" pitchFamily="18" charset="0"/>
                <a:cs typeface="Arial" charset="0"/>
              </a:defRPr>
            </a:lvl7pPr>
            <a:lvl8pPr marL="3429000" indent="-228600" eaLnBrk="0" fontAlgn="base" hangingPunct="0">
              <a:spcBef>
                <a:spcPct val="0"/>
              </a:spcBef>
              <a:spcAft>
                <a:spcPct val="0"/>
              </a:spcAft>
              <a:defRPr kumimoji="1">
                <a:solidFill>
                  <a:schemeClr val="tx1"/>
                </a:solidFill>
                <a:latin typeface="Times New Roman" pitchFamily="18" charset="0"/>
                <a:cs typeface="Arial" charset="0"/>
              </a:defRPr>
            </a:lvl8pPr>
            <a:lvl9pPr marL="3886200" indent="-228600" eaLnBrk="0" fontAlgn="base" hangingPunct="0">
              <a:spcBef>
                <a:spcPct val="0"/>
              </a:spcBef>
              <a:spcAft>
                <a:spcPct val="0"/>
              </a:spcAft>
              <a:defRPr kumimoji="1">
                <a:solidFill>
                  <a:schemeClr val="tx1"/>
                </a:solidFill>
                <a:latin typeface="Times New Roman" pitchFamily="18" charset="0"/>
                <a:cs typeface="Arial" charset="0"/>
              </a:defRPr>
            </a:lvl9pPr>
          </a:lstStyle>
          <a:p>
            <a:pPr eaLnBrk="1" hangingPunct="1"/>
            <a:fld id="{92725F31-F633-49CF-992E-A33AFF2616F2}" type="slidenum">
              <a:rPr kumimoji="0" lang="ru-RU" smtClean="0">
                <a:latin typeface="Arial" charset="0"/>
              </a:rPr>
              <a:pPr eaLnBrk="1" hangingPunct="1"/>
              <a:t>2</a:t>
            </a:fld>
            <a:endParaRPr kumimoji="0" lang="ru-RU" smtClean="0">
              <a:latin typeface="Arial" charset="0"/>
            </a:endParaRPr>
          </a:p>
        </p:txBody>
      </p:sp>
    </p:spTree>
    <p:extLst>
      <p:ext uri="{BB962C8B-B14F-4D97-AF65-F5344CB8AC3E}">
        <p14:creationId xmlns:p14="http://schemas.microsoft.com/office/powerpoint/2010/main" val="42148772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Образ слайда 1"/>
          <p:cNvSpPr>
            <a:spLocks noGrp="1" noRot="1" noChangeAspect="1" noTextEdit="1"/>
          </p:cNvSpPr>
          <p:nvPr>
            <p:ph type="sldImg"/>
          </p:nvPr>
        </p:nvSpPr>
        <p:spPr>
          <a:ln/>
        </p:spPr>
      </p:sp>
      <p:sp>
        <p:nvSpPr>
          <p:cNvPr id="32771" name="Заметки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dirty="0" smtClean="0"/>
          </a:p>
        </p:txBody>
      </p:sp>
      <p:sp>
        <p:nvSpPr>
          <p:cNvPr id="32772" name="Номер слайда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cs typeface="Arial" charset="0"/>
              </a:defRPr>
            </a:lvl1pPr>
            <a:lvl2pPr marL="742950" indent="-285750" eaLnBrk="0" hangingPunct="0">
              <a:defRPr kumimoji="1">
                <a:solidFill>
                  <a:schemeClr val="tx1"/>
                </a:solidFill>
                <a:latin typeface="Times New Roman" pitchFamily="18" charset="0"/>
                <a:cs typeface="Arial" charset="0"/>
              </a:defRPr>
            </a:lvl2pPr>
            <a:lvl3pPr marL="1143000" indent="-228600" eaLnBrk="0" hangingPunct="0">
              <a:defRPr kumimoji="1">
                <a:solidFill>
                  <a:schemeClr val="tx1"/>
                </a:solidFill>
                <a:latin typeface="Times New Roman" pitchFamily="18" charset="0"/>
                <a:cs typeface="Arial" charset="0"/>
              </a:defRPr>
            </a:lvl3pPr>
            <a:lvl4pPr marL="1600200" indent="-228600" eaLnBrk="0" hangingPunct="0">
              <a:defRPr kumimoji="1">
                <a:solidFill>
                  <a:schemeClr val="tx1"/>
                </a:solidFill>
                <a:latin typeface="Times New Roman" pitchFamily="18" charset="0"/>
                <a:cs typeface="Arial" charset="0"/>
              </a:defRPr>
            </a:lvl4pPr>
            <a:lvl5pPr marL="2057400" indent="-228600" eaLnBrk="0" hangingPunct="0">
              <a:defRPr kumimoji="1">
                <a:solidFill>
                  <a:schemeClr val="tx1"/>
                </a:solidFill>
                <a:latin typeface="Times New Roman" pitchFamily="18" charset="0"/>
                <a:cs typeface="Arial" charset="0"/>
              </a:defRPr>
            </a:lvl5pPr>
            <a:lvl6pPr marL="2514600" indent="-228600" eaLnBrk="0" fontAlgn="base" hangingPunct="0">
              <a:spcBef>
                <a:spcPct val="0"/>
              </a:spcBef>
              <a:spcAft>
                <a:spcPct val="0"/>
              </a:spcAft>
              <a:defRPr kumimoji="1">
                <a:solidFill>
                  <a:schemeClr val="tx1"/>
                </a:solidFill>
                <a:latin typeface="Times New Roman" pitchFamily="18" charset="0"/>
                <a:cs typeface="Arial" charset="0"/>
              </a:defRPr>
            </a:lvl6pPr>
            <a:lvl7pPr marL="2971800" indent="-228600" eaLnBrk="0" fontAlgn="base" hangingPunct="0">
              <a:spcBef>
                <a:spcPct val="0"/>
              </a:spcBef>
              <a:spcAft>
                <a:spcPct val="0"/>
              </a:spcAft>
              <a:defRPr kumimoji="1">
                <a:solidFill>
                  <a:schemeClr val="tx1"/>
                </a:solidFill>
                <a:latin typeface="Times New Roman" pitchFamily="18" charset="0"/>
                <a:cs typeface="Arial" charset="0"/>
              </a:defRPr>
            </a:lvl7pPr>
            <a:lvl8pPr marL="3429000" indent="-228600" eaLnBrk="0" fontAlgn="base" hangingPunct="0">
              <a:spcBef>
                <a:spcPct val="0"/>
              </a:spcBef>
              <a:spcAft>
                <a:spcPct val="0"/>
              </a:spcAft>
              <a:defRPr kumimoji="1">
                <a:solidFill>
                  <a:schemeClr val="tx1"/>
                </a:solidFill>
                <a:latin typeface="Times New Roman" pitchFamily="18" charset="0"/>
                <a:cs typeface="Arial" charset="0"/>
              </a:defRPr>
            </a:lvl8pPr>
            <a:lvl9pPr marL="3886200" indent="-228600" eaLnBrk="0" fontAlgn="base" hangingPunct="0">
              <a:spcBef>
                <a:spcPct val="0"/>
              </a:spcBef>
              <a:spcAft>
                <a:spcPct val="0"/>
              </a:spcAft>
              <a:defRPr kumimoji="1">
                <a:solidFill>
                  <a:schemeClr val="tx1"/>
                </a:solidFill>
                <a:latin typeface="Times New Roman" pitchFamily="18" charset="0"/>
                <a:cs typeface="Arial" charset="0"/>
              </a:defRPr>
            </a:lvl9pPr>
          </a:lstStyle>
          <a:p>
            <a:pPr eaLnBrk="1" hangingPunct="1"/>
            <a:fld id="{92725F31-F633-49CF-992E-A33AFF2616F2}" type="slidenum">
              <a:rPr kumimoji="0" lang="ru-RU" smtClean="0">
                <a:latin typeface="Arial" charset="0"/>
              </a:rPr>
              <a:pPr eaLnBrk="1" hangingPunct="1"/>
              <a:t>43</a:t>
            </a:fld>
            <a:endParaRPr kumimoji="0" lang="ru-RU" dirty="0" smtClean="0">
              <a:latin typeface="Arial" charset="0"/>
            </a:endParaRPr>
          </a:p>
        </p:txBody>
      </p:sp>
    </p:spTree>
    <p:extLst>
      <p:ext uri="{BB962C8B-B14F-4D97-AF65-F5344CB8AC3E}">
        <p14:creationId xmlns:p14="http://schemas.microsoft.com/office/powerpoint/2010/main" val="3809904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Rectangle 2"/>
          <p:cNvSpPr>
            <a:spLocks noChangeArrowheads="1"/>
          </p:cNvSpPr>
          <p:nvPr/>
        </p:nvSpPr>
        <p:spPr bwMode="auto">
          <a:xfrm>
            <a:off x="1568450" y="4454525"/>
            <a:ext cx="7573963" cy="952500"/>
          </a:xfrm>
          <a:prstGeom prst="rect">
            <a:avLst/>
          </a:prstGeom>
          <a:solidFill>
            <a:schemeClr val="bg2">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sz="2400" dirty="0"/>
          </a:p>
        </p:txBody>
      </p:sp>
      <p:sp>
        <p:nvSpPr>
          <p:cNvPr id="5" name="Rectangle 3"/>
          <p:cNvSpPr>
            <a:spLocks noChangeArrowheads="1"/>
          </p:cNvSpPr>
          <p:nvPr/>
        </p:nvSpPr>
        <p:spPr bwMode="auto">
          <a:xfrm>
            <a:off x="0" y="6415088"/>
            <a:ext cx="9142413" cy="441325"/>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sz="2400" dirty="0"/>
          </a:p>
        </p:txBody>
      </p:sp>
      <p:sp>
        <p:nvSpPr>
          <p:cNvPr id="6" name="Freeform 4"/>
          <p:cNvSpPr>
            <a:spLocks/>
          </p:cNvSpPr>
          <p:nvPr/>
        </p:nvSpPr>
        <p:spPr bwMode="auto">
          <a:xfrm>
            <a:off x="7573963" y="5902325"/>
            <a:ext cx="1570037" cy="955675"/>
          </a:xfrm>
          <a:custGeom>
            <a:avLst/>
            <a:gdLst>
              <a:gd name="T0" fmla="*/ 2147483647 w 989"/>
              <a:gd name="T1" fmla="*/ 0 h 602"/>
              <a:gd name="T2" fmla="*/ 2147483647 w 989"/>
              <a:gd name="T3" fmla="*/ 2147483647 h 602"/>
              <a:gd name="T4" fmla="*/ 2147483647 w 989"/>
              <a:gd name="T5" fmla="*/ 2147483647 h 602"/>
              <a:gd name="T6" fmla="*/ 0 w 989"/>
              <a:gd name="T7" fmla="*/ 2147483647 h 602"/>
              <a:gd name="T8" fmla="*/ 2147483647 w 989"/>
              <a:gd name="T9" fmla="*/ 0 h 60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89" h="602">
                <a:moveTo>
                  <a:pt x="243" y="0"/>
                </a:moveTo>
                <a:lnTo>
                  <a:pt x="988" y="346"/>
                </a:lnTo>
                <a:lnTo>
                  <a:pt x="953" y="600"/>
                </a:lnTo>
                <a:lnTo>
                  <a:pt x="0" y="601"/>
                </a:lnTo>
                <a:lnTo>
                  <a:pt x="243" y="0"/>
                </a:lnTo>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endParaRPr lang="ru-RU" dirty="0"/>
          </a:p>
        </p:txBody>
      </p:sp>
      <p:sp>
        <p:nvSpPr>
          <p:cNvPr id="7" name="Freeform 5"/>
          <p:cNvSpPr>
            <a:spLocks/>
          </p:cNvSpPr>
          <p:nvPr/>
        </p:nvSpPr>
        <p:spPr bwMode="auto">
          <a:xfrm>
            <a:off x="7575550" y="6176963"/>
            <a:ext cx="1568450" cy="681037"/>
          </a:xfrm>
          <a:custGeom>
            <a:avLst/>
            <a:gdLst>
              <a:gd name="T0" fmla="*/ 0 w 988"/>
              <a:gd name="T1" fmla="*/ 2147483647 h 429"/>
              <a:gd name="T2" fmla="*/ 2147483647 w 988"/>
              <a:gd name="T3" fmla="*/ 0 h 429"/>
              <a:gd name="T4" fmla="*/ 2147483647 w 988"/>
              <a:gd name="T5" fmla="*/ 2147483647 h 429"/>
              <a:gd name="T6" fmla="*/ 2147483647 w 988"/>
              <a:gd name="T7" fmla="*/ 2147483647 h 429"/>
              <a:gd name="T8" fmla="*/ 0 w 988"/>
              <a:gd name="T9" fmla="*/ 2147483647 h 4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88" h="429">
                <a:moveTo>
                  <a:pt x="0" y="428"/>
                </a:moveTo>
                <a:lnTo>
                  <a:pt x="427" y="0"/>
                </a:lnTo>
                <a:lnTo>
                  <a:pt x="987" y="219"/>
                </a:lnTo>
                <a:lnTo>
                  <a:pt x="987" y="428"/>
                </a:lnTo>
                <a:lnTo>
                  <a:pt x="0" y="428"/>
                </a:lnTo>
              </a:path>
            </a:pathLst>
          </a:custGeom>
          <a:solidFill>
            <a:schemeClr val="folHlink"/>
          </a:soli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endParaRPr lang="ru-RU" dirty="0"/>
          </a:p>
        </p:txBody>
      </p:sp>
      <p:sp>
        <p:nvSpPr>
          <p:cNvPr id="8" name="Rectangle 6"/>
          <p:cNvSpPr>
            <a:spLocks noChangeArrowheads="1"/>
          </p:cNvSpPr>
          <p:nvPr/>
        </p:nvSpPr>
        <p:spPr bwMode="auto">
          <a:xfrm>
            <a:off x="0" y="0"/>
            <a:ext cx="9142413" cy="1295400"/>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sz="2400" dirty="0"/>
          </a:p>
        </p:txBody>
      </p:sp>
      <p:sp>
        <p:nvSpPr>
          <p:cNvPr id="9" name="Freeform 7"/>
          <p:cNvSpPr>
            <a:spLocks/>
          </p:cNvSpPr>
          <p:nvPr/>
        </p:nvSpPr>
        <p:spPr bwMode="auto">
          <a:xfrm>
            <a:off x="0" y="0"/>
            <a:ext cx="2211388" cy="6858000"/>
          </a:xfrm>
          <a:custGeom>
            <a:avLst/>
            <a:gdLst>
              <a:gd name="T0" fmla="*/ 0 w 1393"/>
              <a:gd name="T1" fmla="*/ 0 h 4320"/>
              <a:gd name="T2" fmla="*/ 2147483647 w 1393"/>
              <a:gd name="T3" fmla="*/ 2147483647 h 4320"/>
              <a:gd name="T4" fmla="*/ 2147483647 w 1393"/>
              <a:gd name="T5" fmla="*/ 2147483647 h 4320"/>
              <a:gd name="T6" fmla="*/ 0 w 1393"/>
              <a:gd name="T7" fmla="*/ 2147483647 h 4320"/>
              <a:gd name="T8" fmla="*/ 0 w 1393"/>
              <a:gd name="T9" fmla="*/ 0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93" h="4320">
                <a:moveTo>
                  <a:pt x="0" y="0"/>
                </a:moveTo>
                <a:lnTo>
                  <a:pt x="1392" y="240"/>
                </a:lnTo>
                <a:lnTo>
                  <a:pt x="288" y="4319"/>
                </a:lnTo>
                <a:lnTo>
                  <a:pt x="0" y="4319"/>
                </a:lnTo>
                <a:lnTo>
                  <a:pt x="0" y="0"/>
                </a:lnTo>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endParaRPr lang="ru-RU" dirty="0"/>
          </a:p>
        </p:txBody>
      </p:sp>
      <p:sp>
        <p:nvSpPr>
          <p:cNvPr id="10" name="Freeform 9"/>
          <p:cNvSpPr>
            <a:spLocks/>
          </p:cNvSpPr>
          <p:nvPr/>
        </p:nvSpPr>
        <p:spPr bwMode="auto">
          <a:xfrm>
            <a:off x="3175" y="-15875"/>
            <a:ext cx="1522413" cy="6873875"/>
          </a:xfrm>
          <a:custGeom>
            <a:avLst/>
            <a:gdLst>
              <a:gd name="T0" fmla="*/ 0 w 959"/>
              <a:gd name="T1" fmla="*/ 0 h 4330"/>
              <a:gd name="T2" fmla="*/ 2147483647 w 959"/>
              <a:gd name="T3" fmla="*/ 2147483647 h 4330"/>
              <a:gd name="T4" fmla="*/ 2147483647 w 959"/>
              <a:gd name="T5" fmla="*/ 2147483647 h 4330"/>
              <a:gd name="T6" fmla="*/ 0 w 959"/>
              <a:gd name="T7" fmla="*/ 2147483647 h 4330"/>
              <a:gd name="T8" fmla="*/ 0 w 959"/>
              <a:gd name="T9" fmla="*/ 0 h 433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59" h="4330">
                <a:moveTo>
                  <a:pt x="0" y="0"/>
                </a:moveTo>
                <a:lnTo>
                  <a:pt x="958" y="346"/>
                </a:lnTo>
                <a:lnTo>
                  <a:pt x="286" y="4329"/>
                </a:lnTo>
                <a:lnTo>
                  <a:pt x="0" y="4329"/>
                </a:lnTo>
                <a:lnTo>
                  <a:pt x="0" y="0"/>
                </a:lnTo>
              </a:path>
            </a:pathLst>
          </a:custGeom>
          <a:solidFill>
            <a:schemeClr val="folHlink"/>
          </a:soli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endParaRPr lang="ru-RU" dirty="0"/>
          </a:p>
        </p:txBody>
      </p:sp>
      <p:sp>
        <p:nvSpPr>
          <p:cNvPr id="536584" name="Rectangle 8"/>
          <p:cNvSpPr>
            <a:spLocks noGrp="1" noChangeArrowheads="1"/>
          </p:cNvSpPr>
          <p:nvPr>
            <p:ph type="ctrTitle" sz="quarter"/>
          </p:nvPr>
        </p:nvSpPr>
        <p:spPr/>
        <p:txBody>
          <a:bodyPr/>
          <a:lstStyle>
            <a:lvl1pPr>
              <a:defRPr/>
            </a:lvl1pPr>
          </a:lstStyle>
          <a:p>
            <a:pPr lvl="0"/>
            <a:r>
              <a:rPr lang="ru-RU" noProof="0" smtClean="0"/>
              <a:t>Образец заголовка</a:t>
            </a:r>
          </a:p>
        </p:txBody>
      </p:sp>
      <p:sp>
        <p:nvSpPr>
          <p:cNvPr id="536589" name="Rectangle 13"/>
          <p:cNvSpPr>
            <a:spLocks noGrp="1" noChangeArrowheads="1"/>
          </p:cNvSpPr>
          <p:nvPr>
            <p:ph type="subTitle" sz="quarter" idx="1"/>
          </p:nvPr>
        </p:nvSpPr>
        <p:spPr>
          <a:xfrm>
            <a:off x="1600200" y="4495800"/>
            <a:ext cx="6781800" cy="914400"/>
          </a:xfrm>
          <a:extLst/>
        </p:spPr>
        <p:txBody>
          <a:bodyPr lIns="91440" tIns="45720" rIns="91440" bIns="45720" anchor="ctr"/>
          <a:lstStyle>
            <a:lvl1pPr marL="0" indent="0">
              <a:buFont typeface="Wingdings" pitchFamily="2" charset="2"/>
              <a:buNone/>
              <a:defRPr sz="2800"/>
            </a:lvl1pPr>
          </a:lstStyle>
          <a:p>
            <a:pPr lvl="0"/>
            <a:r>
              <a:rPr lang="ru-RU" noProof="0" smtClean="0"/>
              <a:t>Образец подзаголовка</a:t>
            </a:r>
          </a:p>
        </p:txBody>
      </p:sp>
      <p:sp>
        <p:nvSpPr>
          <p:cNvPr id="11" name="Rectangle 10"/>
          <p:cNvSpPr>
            <a:spLocks noGrp="1" noChangeArrowheads="1"/>
          </p:cNvSpPr>
          <p:nvPr>
            <p:ph type="sldNum" sz="quarter" idx="10"/>
          </p:nvPr>
        </p:nvSpPr>
        <p:spPr>
          <a:xfrm>
            <a:off x="7772400" y="6415088"/>
            <a:ext cx="1371600" cy="423862"/>
          </a:xfrm>
        </p:spPr>
        <p:txBody>
          <a:bodyPr/>
          <a:lstStyle>
            <a:lvl1pPr>
              <a:defRPr/>
            </a:lvl1pPr>
          </a:lstStyle>
          <a:p>
            <a:pPr>
              <a:defRPr/>
            </a:pPr>
            <a:fld id="{10D7AE5B-A991-4C63-9959-EA1C34BCA492}" type="slidenum">
              <a:rPr lang="ru-RU"/>
              <a:pPr>
                <a:defRPr/>
              </a:pPr>
              <a:t>‹#›</a:t>
            </a:fld>
            <a:endParaRPr lang="ru-RU" dirty="0"/>
          </a:p>
        </p:txBody>
      </p:sp>
      <p:sp>
        <p:nvSpPr>
          <p:cNvPr id="12" name="Rectangle 11"/>
          <p:cNvSpPr>
            <a:spLocks noGrp="1" noChangeArrowheads="1"/>
          </p:cNvSpPr>
          <p:nvPr>
            <p:ph type="ftr" sz="quarter" idx="11"/>
          </p:nvPr>
        </p:nvSpPr>
        <p:spPr/>
        <p:txBody>
          <a:bodyPr/>
          <a:lstStyle>
            <a:lvl1pPr>
              <a:defRPr/>
            </a:lvl1pPr>
          </a:lstStyle>
          <a:p>
            <a:pPr>
              <a:defRPr/>
            </a:pPr>
            <a:endParaRPr lang="ru-RU" dirty="0"/>
          </a:p>
        </p:txBody>
      </p:sp>
      <p:sp>
        <p:nvSpPr>
          <p:cNvPr id="13" name="Rectangle 12"/>
          <p:cNvSpPr>
            <a:spLocks noGrp="1" noChangeArrowheads="1"/>
          </p:cNvSpPr>
          <p:nvPr>
            <p:ph type="dt" sz="quarter" idx="12"/>
          </p:nvPr>
        </p:nvSpPr>
        <p:spPr/>
        <p:txBody>
          <a:bodyPr/>
          <a:lstStyle>
            <a:lvl1pPr>
              <a:defRPr/>
            </a:lvl1pPr>
          </a:lstStyle>
          <a:p>
            <a:pPr>
              <a:defRPr/>
            </a:pPr>
            <a:endParaRPr lang="ru-RU" dirty="0"/>
          </a:p>
        </p:txBody>
      </p:sp>
    </p:spTree>
    <p:extLst>
      <p:ext uri="{BB962C8B-B14F-4D97-AF65-F5344CB8AC3E}">
        <p14:creationId xmlns:p14="http://schemas.microsoft.com/office/powerpoint/2010/main" val="2356453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7"/>
          <p:cNvSpPr>
            <a:spLocks noGrp="1" noChangeArrowheads="1"/>
          </p:cNvSpPr>
          <p:nvPr>
            <p:ph type="dt" sz="half" idx="10"/>
          </p:nvPr>
        </p:nvSpPr>
        <p:spPr>
          <a:ln/>
        </p:spPr>
        <p:txBody>
          <a:bodyPr/>
          <a:lstStyle>
            <a:lvl1pPr>
              <a:defRPr/>
            </a:lvl1pPr>
          </a:lstStyle>
          <a:p>
            <a:pPr>
              <a:defRPr/>
            </a:pPr>
            <a:endParaRPr lang="ru-RU" dirty="0"/>
          </a:p>
        </p:txBody>
      </p:sp>
      <p:sp>
        <p:nvSpPr>
          <p:cNvPr id="5" name="Rectangle 8"/>
          <p:cNvSpPr>
            <a:spLocks noGrp="1" noChangeArrowheads="1"/>
          </p:cNvSpPr>
          <p:nvPr>
            <p:ph type="ftr" sz="quarter" idx="11"/>
          </p:nvPr>
        </p:nvSpPr>
        <p:spPr>
          <a:ln/>
        </p:spPr>
        <p:txBody>
          <a:bodyPr/>
          <a:lstStyle>
            <a:lvl1pPr>
              <a:defRPr/>
            </a:lvl1pPr>
          </a:lstStyle>
          <a:p>
            <a:pPr>
              <a:defRPr/>
            </a:pPr>
            <a:endParaRPr lang="ru-RU" dirty="0"/>
          </a:p>
        </p:txBody>
      </p:sp>
      <p:sp>
        <p:nvSpPr>
          <p:cNvPr id="6" name="Rectangle 12"/>
          <p:cNvSpPr>
            <a:spLocks noGrp="1" noChangeArrowheads="1"/>
          </p:cNvSpPr>
          <p:nvPr>
            <p:ph type="sldNum" sz="quarter" idx="12"/>
          </p:nvPr>
        </p:nvSpPr>
        <p:spPr>
          <a:ln/>
        </p:spPr>
        <p:txBody>
          <a:bodyPr/>
          <a:lstStyle>
            <a:lvl1pPr>
              <a:defRPr/>
            </a:lvl1pPr>
          </a:lstStyle>
          <a:p>
            <a:pPr>
              <a:defRPr/>
            </a:pPr>
            <a:fld id="{04AB8170-8F74-4BFE-A9B4-40660CF4A9D7}" type="slidenum">
              <a:rPr lang="ru-RU"/>
              <a:pPr>
                <a:defRPr/>
              </a:pPr>
              <a:t>‹#›</a:t>
            </a:fld>
            <a:endParaRPr lang="ru-RU" dirty="0"/>
          </a:p>
        </p:txBody>
      </p:sp>
    </p:spTree>
    <p:extLst>
      <p:ext uri="{BB962C8B-B14F-4D97-AF65-F5344CB8AC3E}">
        <p14:creationId xmlns:p14="http://schemas.microsoft.com/office/powerpoint/2010/main" val="422572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269163" y="0"/>
            <a:ext cx="1716087" cy="60785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117725" y="0"/>
            <a:ext cx="4999038" cy="60785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7"/>
          <p:cNvSpPr>
            <a:spLocks noGrp="1" noChangeArrowheads="1"/>
          </p:cNvSpPr>
          <p:nvPr>
            <p:ph type="dt" sz="half" idx="10"/>
          </p:nvPr>
        </p:nvSpPr>
        <p:spPr>
          <a:ln/>
        </p:spPr>
        <p:txBody>
          <a:bodyPr/>
          <a:lstStyle>
            <a:lvl1pPr>
              <a:defRPr/>
            </a:lvl1pPr>
          </a:lstStyle>
          <a:p>
            <a:pPr>
              <a:defRPr/>
            </a:pPr>
            <a:endParaRPr lang="ru-RU" dirty="0"/>
          </a:p>
        </p:txBody>
      </p:sp>
      <p:sp>
        <p:nvSpPr>
          <p:cNvPr id="5" name="Rectangle 8"/>
          <p:cNvSpPr>
            <a:spLocks noGrp="1" noChangeArrowheads="1"/>
          </p:cNvSpPr>
          <p:nvPr>
            <p:ph type="ftr" sz="quarter" idx="11"/>
          </p:nvPr>
        </p:nvSpPr>
        <p:spPr>
          <a:ln/>
        </p:spPr>
        <p:txBody>
          <a:bodyPr/>
          <a:lstStyle>
            <a:lvl1pPr>
              <a:defRPr/>
            </a:lvl1pPr>
          </a:lstStyle>
          <a:p>
            <a:pPr>
              <a:defRPr/>
            </a:pPr>
            <a:endParaRPr lang="ru-RU" dirty="0"/>
          </a:p>
        </p:txBody>
      </p:sp>
      <p:sp>
        <p:nvSpPr>
          <p:cNvPr id="6" name="Rectangle 12"/>
          <p:cNvSpPr>
            <a:spLocks noGrp="1" noChangeArrowheads="1"/>
          </p:cNvSpPr>
          <p:nvPr>
            <p:ph type="sldNum" sz="quarter" idx="12"/>
          </p:nvPr>
        </p:nvSpPr>
        <p:spPr>
          <a:ln/>
        </p:spPr>
        <p:txBody>
          <a:bodyPr/>
          <a:lstStyle>
            <a:lvl1pPr>
              <a:defRPr/>
            </a:lvl1pPr>
          </a:lstStyle>
          <a:p>
            <a:pPr>
              <a:defRPr/>
            </a:pPr>
            <a:fld id="{5116CE09-3365-4C50-B93E-894A1397A4AD}" type="slidenum">
              <a:rPr lang="ru-RU"/>
              <a:pPr>
                <a:defRPr/>
              </a:pPr>
              <a:t>‹#›</a:t>
            </a:fld>
            <a:endParaRPr lang="ru-RU" dirty="0"/>
          </a:p>
        </p:txBody>
      </p:sp>
    </p:spTree>
    <p:extLst>
      <p:ext uri="{BB962C8B-B14F-4D97-AF65-F5344CB8AC3E}">
        <p14:creationId xmlns:p14="http://schemas.microsoft.com/office/powerpoint/2010/main" val="700095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7"/>
          <p:cNvSpPr>
            <a:spLocks noGrp="1" noChangeArrowheads="1"/>
          </p:cNvSpPr>
          <p:nvPr>
            <p:ph type="dt" sz="half" idx="10"/>
          </p:nvPr>
        </p:nvSpPr>
        <p:spPr>
          <a:ln/>
        </p:spPr>
        <p:txBody>
          <a:bodyPr/>
          <a:lstStyle>
            <a:lvl1pPr>
              <a:defRPr/>
            </a:lvl1pPr>
          </a:lstStyle>
          <a:p>
            <a:pPr>
              <a:defRPr/>
            </a:pPr>
            <a:endParaRPr lang="ru-RU" dirty="0"/>
          </a:p>
        </p:txBody>
      </p:sp>
      <p:sp>
        <p:nvSpPr>
          <p:cNvPr id="5" name="Rectangle 8"/>
          <p:cNvSpPr>
            <a:spLocks noGrp="1" noChangeArrowheads="1"/>
          </p:cNvSpPr>
          <p:nvPr>
            <p:ph type="ftr" sz="quarter" idx="11"/>
          </p:nvPr>
        </p:nvSpPr>
        <p:spPr>
          <a:ln/>
        </p:spPr>
        <p:txBody>
          <a:bodyPr/>
          <a:lstStyle>
            <a:lvl1pPr>
              <a:defRPr/>
            </a:lvl1pPr>
          </a:lstStyle>
          <a:p>
            <a:pPr>
              <a:defRPr/>
            </a:pPr>
            <a:endParaRPr lang="ru-RU" dirty="0"/>
          </a:p>
        </p:txBody>
      </p:sp>
      <p:sp>
        <p:nvSpPr>
          <p:cNvPr id="6" name="Rectangle 12"/>
          <p:cNvSpPr>
            <a:spLocks noGrp="1" noChangeArrowheads="1"/>
          </p:cNvSpPr>
          <p:nvPr>
            <p:ph type="sldNum" sz="quarter" idx="12"/>
          </p:nvPr>
        </p:nvSpPr>
        <p:spPr>
          <a:ln/>
        </p:spPr>
        <p:txBody>
          <a:bodyPr/>
          <a:lstStyle>
            <a:lvl1pPr>
              <a:defRPr/>
            </a:lvl1pPr>
          </a:lstStyle>
          <a:p>
            <a:pPr>
              <a:defRPr/>
            </a:pPr>
            <a:fld id="{49BC4115-54D6-4EEB-9642-FBAA62ABDD2A}" type="slidenum">
              <a:rPr lang="ru-RU"/>
              <a:pPr>
                <a:defRPr/>
              </a:pPr>
              <a:t>‹#›</a:t>
            </a:fld>
            <a:endParaRPr lang="ru-RU" dirty="0"/>
          </a:p>
        </p:txBody>
      </p:sp>
    </p:spTree>
    <p:extLst>
      <p:ext uri="{BB962C8B-B14F-4D97-AF65-F5344CB8AC3E}">
        <p14:creationId xmlns:p14="http://schemas.microsoft.com/office/powerpoint/2010/main" val="127333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7"/>
          <p:cNvSpPr>
            <a:spLocks noGrp="1" noChangeArrowheads="1"/>
          </p:cNvSpPr>
          <p:nvPr>
            <p:ph type="dt" sz="half" idx="10"/>
          </p:nvPr>
        </p:nvSpPr>
        <p:spPr>
          <a:ln/>
        </p:spPr>
        <p:txBody>
          <a:bodyPr/>
          <a:lstStyle>
            <a:lvl1pPr>
              <a:defRPr/>
            </a:lvl1pPr>
          </a:lstStyle>
          <a:p>
            <a:pPr>
              <a:defRPr/>
            </a:pPr>
            <a:endParaRPr lang="ru-RU" dirty="0"/>
          </a:p>
        </p:txBody>
      </p:sp>
      <p:sp>
        <p:nvSpPr>
          <p:cNvPr id="5" name="Rectangle 8"/>
          <p:cNvSpPr>
            <a:spLocks noGrp="1" noChangeArrowheads="1"/>
          </p:cNvSpPr>
          <p:nvPr>
            <p:ph type="ftr" sz="quarter" idx="11"/>
          </p:nvPr>
        </p:nvSpPr>
        <p:spPr>
          <a:ln/>
        </p:spPr>
        <p:txBody>
          <a:bodyPr/>
          <a:lstStyle>
            <a:lvl1pPr>
              <a:defRPr/>
            </a:lvl1pPr>
          </a:lstStyle>
          <a:p>
            <a:pPr>
              <a:defRPr/>
            </a:pPr>
            <a:endParaRPr lang="ru-RU" dirty="0"/>
          </a:p>
        </p:txBody>
      </p:sp>
      <p:sp>
        <p:nvSpPr>
          <p:cNvPr id="6" name="Rectangle 12"/>
          <p:cNvSpPr>
            <a:spLocks noGrp="1" noChangeArrowheads="1"/>
          </p:cNvSpPr>
          <p:nvPr>
            <p:ph type="sldNum" sz="quarter" idx="12"/>
          </p:nvPr>
        </p:nvSpPr>
        <p:spPr>
          <a:ln/>
        </p:spPr>
        <p:txBody>
          <a:bodyPr/>
          <a:lstStyle>
            <a:lvl1pPr>
              <a:defRPr/>
            </a:lvl1pPr>
          </a:lstStyle>
          <a:p>
            <a:pPr>
              <a:defRPr/>
            </a:pPr>
            <a:fld id="{E8DD25ED-E8BB-400F-8560-BE5B1EDC194D}" type="slidenum">
              <a:rPr lang="ru-RU"/>
              <a:pPr>
                <a:defRPr/>
              </a:pPr>
              <a:t>‹#›</a:t>
            </a:fld>
            <a:endParaRPr lang="ru-RU" dirty="0"/>
          </a:p>
        </p:txBody>
      </p:sp>
    </p:spTree>
    <p:extLst>
      <p:ext uri="{BB962C8B-B14F-4D97-AF65-F5344CB8AC3E}">
        <p14:creationId xmlns:p14="http://schemas.microsoft.com/office/powerpoint/2010/main" val="1667156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2209800" y="1927225"/>
            <a:ext cx="3311525" cy="41513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5673725" y="1927225"/>
            <a:ext cx="3311525" cy="41513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7"/>
          <p:cNvSpPr>
            <a:spLocks noGrp="1" noChangeArrowheads="1"/>
          </p:cNvSpPr>
          <p:nvPr>
            <p:ph type="dt" sz="half" idx="10"/>
          </p:nvPr>
        </p:nvSpPr>
        <p:spPr>
          <a:ln/>
        </p:spPr>
        <p:txBody>
          <a:bodyPr/>
          <a:lstStyle>
            <a:lvl1pPr>
              <a:defRPr/>
            </a:lvl1pPr>
          </a:lstStyle>
          <a:p>
            <a:pPr>
              <a:defRPr/>
            </a:pPr>
            <a:endParaRPr lang="ru-RU" dirty="0"/>
          </a:p>
        </p:txBody>
      </p:sp>
      <p:sp>
        <p:nvSpPr>
          <p:cNvPr id="6" name="Rectangle 8"/>
          <p:cNvSpPr>
            <a:spLocks noGrp="1" noChangeArrowheads="1"/>
          </p:cNvSpPr>
          <p:nvPr>
            <p:ph type="ftr" sz="quarter" idx="11"/>
          </p:nvPr>
        </p:nvSpPr>
        <p:spPr>
          <a:ln/>
        </p:spPr>
        <p:txBody>
          <a:bodyPr/>
          <a:lstStyle>
            <a:lvl1pPr>
              <a:defRPr/>
            </a:lvl1pPr>
          </a:lstStyle>
          <a:p>
            <a:pPr>
              <a:defRPr/>
            </a:pPr>
            <a:endParaRPr lang="ru-RU" dirty="0"/>
          </a:p>
        </p:txBody>
      </p:sp>
      <p:sp>
        <p:nvSpPr>
          <p:cNvPr id="7" name="Rectangle 12"/>
          <p:cNvSpPr>
            <a:spLocks noGrp="1" noChangeArrowheads="1"/>
          </p:cNvSpPr>
          <p:nvPr>
            <p:ph type="sldNum" sz="quarter" idx="12"/>
          </p:nvPr>
        </p:nvSpPr>
        <p:spPr>
          <a:ln/>
        </p:spPr>
        <p:txBody>
          <a:bodyPr/>
          <a:lstStyle>
            <a:lvl1pPr>
              <a:defRPr/>
            </a:lvl1pPr>
          </a:lstStyle>
          <a:p>
            <a:pPr>
              <a:defRPr/>
            </a:pPr>
            <a:fld id="{AA60E843-1254-4B8C-AADC-7CEBE62E1DC0}" type="slidenum">
              <a:rPr lang="ru-RU"/>
              <a:pPr>
                <a:defRPr/>
              </a:pPr>
              <a:t>‹#›</a:t>
            </a:fld>
            <a:endParaRPr lang="ru-RU" dirty="0"/>
          </a:p>
        </p:txBody>
      </p:sp>
    </p:spTree>
    <p:extLst>
      <p:ext uri="{BB962C8B-B14F-4D97-AF65-F5344CB8AC3E}">
        <p14:creationId xmlns:p14="http://schemas.microsoft.com/office/powerpoint/2010/main" val="2631960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7"/>
          <p:cNvSpPr>
            <a:spLocks noGrp="1" noChangeArrowheads="1"/>
          </p:cNvSpPr>
          <p:nvPr>
            <p:ph type="dt" sz="half" idx="10"/>
          </p:nvPr>
        </p:nvSpPr>
        <p:spPr>
          <a:ln/>
        </p:spPr>
        <p:txBody>
          <a:bodyPr/>
          <a:lstStyle>
            <a:lvl1pPr>
              <a:defRPr/>
            </a:lvl1pPr>
          </a:lstStyle>
          <a:p>
            <a:pPr>
              <a:defRPr/>
            </a:pPr>
            <a:endParaRPr lang="ru-RU" dirty="0"/>
          </a:p>
        </p:txBody>
      </p:sp>
      <p:sp>
        <p:nvSpPr>
          <p:cNvPr id="8" name="Rectangle 8"/>
          <p:cNvSpPr>
            <a:spLocks noGrp="1" noChangeArrowheads="1"/>
          </p:cNvSpPr>
          <p:nvPr>
            <p:ph type="ftr" sz="quarter" idx="11"/>
          </p:nvPr>
        </p:nvSpPr>
        <p:spPr>
          <a:ln/>
        </p:spPr>
        <p:txBody>
          <a:bodyPr/>
          <a:lstStyle>
            <a:lvl1pPr>
              <a:defRPr/>
            </a:lvl1pPr>
          </a:lstStyle>
          <a:p>
            <a:pPr>
              <a:defRPr/>
            </a:pPr>
            <a:endParaRPr lang="ru-RU" dirty="0"/>
          </a:p>
        </p:txBody>
      </p:sp>
      <p:sp>
        <p:nvSpPr>
          <p:cNvPr id="9" name="Rectangle 12"/>
          <p:cNvSpPr>
            <a:spLocks noGrp="1" noChangeArrowheads="1"/>
          </p:cNvSpPr>
          <p:nvPr>
            <p:ph type="sldNum" sz="quarter" idx="12"/>
          </p:nvPr>
        </p:nvSpPr>
        <p:spPr>
          <a:ln/>
        </p:spPr>
        <p:txBody>
          <a:bodyPr/>
          <a:lstStyle>
            <a:lvl1pPr>
              <a:defRPr/>
            </a:lvl1pPr>
          </a:lstStyle>
          <a:p>
            <a:pPr>
              <a:defRPr/>
            </a:pPr>
            <a:fld id="{51A49C34-F676-485C-80D8-0FE09AEB766F}" type="slidenum">
              <a:rPr lang="ru-RU"/>
              <a:pPr>
                <a:defRPr/>
              </a:pPr>
              <a:t>‹#›</a:t>
            </a:fld>
            <a:endParaRPr lang="ru-RU" dirty="0"/>
          </a:p>
        </p:txBody>
      </p:sp>
    </p:spTree>
    <p:extLst>
      <p:ext uri="{BB962C8B-B14F-4D97-AF65-F5344CB8AC3E}">
        <p14:creationId xmlns:p14="http://schemas.microsoft.com/office/powerpoint/2010/main" val="816751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7"/>
          <p:cNvSpPr>
            <a:spLocks noGrp="1" noChangeArrowheads="1"/>
          </p:cNvSpPr>
          <p:nvPr>
            <p:ph type="dt" sz="half" idx="10"/>
          </p:nvPr>
        </p:nvSpPr>
        <p:spPr>
          <a:ln/>
        </p:spPr>
        <p:txBody>
          <a:bodyPr/>
          <a:lstStyle>
            <a:lvl1pPr>
              <a:defRPr/>
            </a:lvl1pPr>
          </a:lstStyle>
          <a:p>
            <a:pPr>
              <a:defRPr/>
            </a:pPr>
            <a:endParaRPr lang="ru-RU" dirty="0"/>
          </a:p>
        </p:txBody>
      </p:sp>
      <p:sp>
        <p:nvSpPr>
          <p:cNvPr id="4" name="Rectangle 8"/>
          <p:cNvSpPr>
            <a:spLocks noGrp="1" noChangeArrowheads="1"/>
          </p:cNvSpPr>
          <p:nvPr>
            <p:ph type="ftr" sz="quarter" idx="11"/>
          </p:nvPr>
        </p:nvSpPr>
        <p:spPr>
          <a:ln/>
        </p:spPr>
        <p:txBody>
          <a:bodyPr/>
          <a:lstStyle>
            <a:lvl1pPr>
              <a:defRPr/>
            </a:lvl1pPr>
          </a:lstStyle>
          <a:p>
            <a:pPr>
              <a:defRPr/>
            </a:pPr>
            <a:endParaRPr lang="ru-RU" dirty="0"/>
          </a:p>
        </p:txBody>
      </p:sp>
      <p:sp>
        <p:nvSpPr>
          <p:cNvPr id="5" name="Rectangle 12"/>
          <p:cNvSpPr>
            <a:spLocks noGrp="1" noChangeArrowheads="1"/>
          </p:cNvSpPr>
          <p:nvPr>
            <p:ph type="sldNum" sz="quarter" idx="12"/>
          </p:nvPr>
        </p:nvSpPr>
        <p:spPr>
          <a:ln/>
        </p:spPr>
        <p:txBody>
          <a:bodyPr/>
          <a:lstStyle>
            <a:lvl1pPr>
              <a:defRPr/>
            </a:lvl1pPr>
          </a:lstStyle>
          <a:p>
            <a:pPr>
              <a:defRPr/>
            </a:pPr>
            <a:fld id="{99A460BB-802E-4A69-9CC7-542AFA708CC4}" type="slidenum">
              <a:rPr lang="ru-RU"/>
              <a:pPr>
                <a:defRPr/>
              </a:pPr>
              <a:t>‹#›</a:t>
            </a:fld>
            <a:endParaRPr lang="ru-RU" dirty="0"/>
          </a:p>
        </p:txBody>
      </p:sp>
    </p:spTree>
    <p:extLst>
      <p:ext uri="{BB962C8B-B14F-4D97-AF65-F5344CB8AC3E}">
        <p14:creationId xmlns:p14="http://schemas.microsoft.com/office/powerpoint/2010/main" val="1206330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endParaRPr lang="ru-RU" dirty="0"/>
          </a:p>
        </p:txBody>
      </p:sp>
      <p:sp>
        <p:nvSpPr>
          <p:cNvPr id="3" name="Rectangle 8"/>
          <p:cNvSpPr>
            <a:spLocks noGrp="1" noChangeArrowheads="1"/>
          </p:cNvSpPr>
          <p:nvPr>
            <p:ph type="ftr" sz="quarter" idx="11"/>
          </p:nvPr>
        </p:nvSpPr>
        <p:spPr>
          <a:ln/>
        </p:spPr>
        <p:txBody>
          <a:bodyPr/>
          <a:lstStyle>
            <a:lvl1pPr>
              <a:defRPr/>
            </a:lvl1pPr>
          </a:lstStyle>
          <a:p>
            <a:pPr>
              <a:defRPr/>
            </a:pPr>
            <a:endParaRPr lang="ru-RU" dirty="0"/>
          </a:p>
        </p:txBody>
      </p:sp>
      <p:sp>
        <p:nvSpPr>
          <p:cNvPr id="4" name="Rectangle 12"/>
          <p:cNvSpPr>
            <a:spLocks noGrp="1" noChangeArrowheads="1"/>
          </p:cNvSpPr>
          <p:nvPr>
            <p:ph type="sldNum" sz="quarter" idx="12"/>
          </p:nvPr>
        </p:nvSpPr>
        <p:spPr>
          <a:ln/>
        </p:spPr>
        <p:txBody>
          <a:bodyPr/>
          <a:lstStyle>
            <a:lvl1pPr>
              <a:defRPr/>
            </a:lvl1pPr>
          </a:lstStyle>
          <a:p>
            <a:pPr>
              <a:defRPr/>
            </a:pPr>
            <a:fld id="{FED96058-7A88-4F22-A46D-42650EDA5608}" type="slidenum">
              <a:rPr lang="ru-RU"/>
              <a:pPr>
                <a:defRPr/>
              </a:pPr>
              <a:t>‹#›</a:t>
            </a:fld>
            <a:endParaRPr lang="ru-RU" dirty="0"/>
          </a:p>
        </p:txBody>
      </p:sp>
    </p:spTree>
    <p:extLst>
      <p:ext uri="{BB962C8B-B14F-4D97-AF65-F5344CB8AC3E}">
        <p14:creationId xmlns:p14="http://schemas.microsoft.com/office/powerpoint/2010/main" val="1019053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7"/>
          <p:cNvSpPr>
            <a:spLocks noGrp="1" noChangeArrowheads="1"/>
          </p:cNvSpPr>
          <p:nvPr>
            <p:ph type="dt" sz="half" idx="10"/>
          </p:nvPr>
        </p:nvSpPr>
        <p:spPr>
          <a:ln/>
        </p:spPr>
        <p:txBody>
          <a:bodyPr/>
          <a:lstStyle>
            <a:lvl1pPr>
              <a:defRPr/>
            </a:lvl1pPr>
          </a:lstStyle>
          <a:p>
            <a:pPr>
              <a:defRPr/>
            </a:pPr>
            <a:endParaRPr lang="ru-RU" dirty="0"/>
          </a:p>
        </p:txBody>
      </p:sp>
      <p:sp>
        <p:nvSpPr>
          <p:cNvPr id="6" name="Rectangle 8"/>
          <p:cNvSpPr>
            <a:spLocks noGrp="1" noChangeArrowheads="1"/>
          </p:cNvSpPr>
          <p:nvPr>
            <p:ph type="ftr" sz="quarter" idx="11"/>
          </p:nvPr>
        </p:nvSpPr>
        <p:spPr>
          <a:ln/>
        </p:spPr>
        <p:txBody>
          <a:bodyPr/>
          <a:lstStyle>
            <a:lvl1pPr>
              <a:defRPr/>
            </a:lvl1pPr>
          </a:lstStyle>
          <a:p>
            <a:pPr>
              <a:defRPr/>
            </a:pPr>
            <a:endParaRPr lang="ru-RU" dirty="0"/>
          </a:p>
        </p:txBody>
      </p:sp>
      <p:sp>
        <p:nvSpPr>
          <p:cNvPr id="7" name="Rectangle 12"/>
          <p:cNvSpPr>
            <a:spLocks noGrp="1" noChangeArrowheads="1"/>
          </p:cNvSpPr>
          <p:nvPr>
            <p:ph type="sldNum" sz="quarter" idx="12"/>
          </p:nvPr>
        </p:nvSpPr>
        <p:spPr>
          <a:ln/>
        </p:spPr>
        <p:txBody>
          <a:bodyPr/>
          <a:lstStyle>
            <a:lvl1pPr>
              <a:defRPr/>
            </a:lvl1pPr>
          </a:lstStyle>
          <a:p>
            <a:pPr>
              <a:defRPr/>
            </a:pPr>
            <a:fld id="{39ED67DC-9CF4-4176-838C-075F8DCE29EA}" type="slidenum">
              <a:rPr lang="ru-RU"/>
              <a:pPr>
                <a:defRPr/>
              </a:pPr>
              <a:t>‹#›</a:t>
            </a:fld>
            <a:endParaRPr lang="ru-RU" dirty="0"/>
          </a:p>
        </p:txBody>
      </p:sp>
    </p:spTree>
    <p:extLst>
      <p:ext uri="{BB962C8B-B14F-4D97-AF65-F5344CB8AC3E}">
        <p14:creationId xmlns:p14="http://schemas.microsoft.com/office/powerpoint/2010/main" val="119784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dirty="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7"/>
          <p:cNvSpPr>
            <a:spLocks noGrp="1" noChangeArrowheads="1"/>
          </p:cNvSpPr>
          <p:nvPr>
            <p:ph type="dt" sz="half" idx="10"/>
          </p:nvPr>
        </p:nvSpPr>
        <p:spPr>
          <a:ln/>
        </p:spPr>
        <p:txBody>
          <a:bodyPr/>
          <a:lstStyle>
            <a:lvl1pPr>
              <a:defRPr/>
            </a:lvl1pPr>
          </a:lstStyle>
          <a:p>
            <a:pPr>
              <a:defRPr/>
            </a:pPr>
            <a:endParaRPr lang="ru-RU" dirty="0"/>
          </a:p>
        </p:txBody>
      </p:sp>
      <p:sp>
        <p:nvSpPr>
          <p:cNvPr id="6" name="Rectangle 8"/>
          <p:cNvSpPr>
            <a:spLocks noGrp="1" noChangeArrowheads="1"/>
          </p:cNvSpPr>
          <p:nvPr>
            <p:ph type="ftr" sz="quarter" idx="11"/>
          </p:nvPr>
        </p:nvSpPr>
        <p:spPr>
          <a:ln/>
        </p:spPr>
        <p:txBody>
          <a:bodyPr/>
          <a:lstStyle>
            <a:lvl1pPr>
              <a:defRPr/>
            </a:lvl1pPr>
          </a:lstStyle>
          <a:p>
            <a:pPr>
              <a:defRPr/>
            </a:pPr>
            <a:endParaRPr lang="ru-RU" dirty="0"/>
          </a:p>
        </p:txBody>
      </p:sp>
      <p:sp>
        <p:nvSpPr>
          <p:cNvPr id="7" name="Rectangle 12"/>
          <p:cNvSpPr>
            <a:spLocks noGrp="1" noChangeArrowheads="1"/>
          </p:cNvSpPr>
          <p:nvPr>
            <p:ph type="sldNum" sz="quarter" idx="12"/>
          </p:nvPr>
        </p:nvSpPr>
        <p:spPr>
          <a:ln/>
        </p:spPr>
        <p:txBody>
          <a:bodyPr/>
          <a:lstStyle>
            <a:lvl1pPr>
              <a:defRPr/>
            </a:lvl1pPr>
          </a:lstStyle>
          <a:p>
            <a:pPr>
              <a:defRPr/>
            </a:pPr>
            <a:fld id="{DD5EB6C9-D0AB-42B4-BCBE-5F94D624D55D}" type="slidenum">
              <a:rPr lang="ru-RU"/>
              <a:pPr>
                <a:defRPr/>
              </a:pPr>
              <a:t>‹#›</a:t>
            </a:fld>
            <a:endParaRPr lang="ru-RU" dirty="0"/>
          </a:p>
        </p:txBody>
      </p:sp>
    </p:spTree>
    <p:extLst>
      <p:ext uri="{BB962C8B-B14F-4D97-AF65-F5344CB8AC3E}">
        <p14:creationId xmlns:p14="http://schemas.microsoft.com/office/powerpoint/2010/main" val="1680146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415088"/>
            <a:ext cx="9142413" cy="441325"/>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sz="2400" dirty="0"/>
          </a:p>
        </p:txBody>
      </p:sp>
      <p:sp>
        <p:nvSpPr>
          <p:cNvPr id="1027" name="Freeform 3"/>
          <p:cNvSpPr>
            <a:spLocks/>
          </p:cNvSpPr>
          <p:nvPr/>
        </p:nvSpPr>
        <p:spPr bwMode="auto">
          <a:xfrm>
            <a:off x="7573963" y="5902325"/>
            <a:ext cx="1570037" cy="955675"/>
          </a:xfrm>
          <a:custGeom>
            <a:avLst/>
            <a:gdLst>
              <a:gd name="T0" fmla="*/ 2147483647 w 989"/>
              <a:gd name="T1" fmla="*/ 0 h 602"/>
              <a:gd name="T2" fmla="*/ 2147483647 w 989"/>
              <a:gd name="T3" fmla="*/ 2147483647 h 602"/>
              <a:gd name="T4" fmla="*/ 2147483647 w 989"/>
              <a:gd name="T5" fmla="*/ 2147483647 h 602"/>
              <a:gd name="T6" fmla="*/ 0 w 989"/>
              <a:gd name="T7" fmla="*/ 2147483647 h 602"/>
              <a:gd name="T8" fmla="*/ 2147483647 w 989"/>
              <a:gd name="T9" fmla="*/ 0 h 60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89" h="602">
                <a:moveTo>
                  <a:pt x="243" y="0"/>
                </a:moveTo>
                <a:lnTo>
                  <a:pt x="988" y="346"/>
                </a:lnTo>
                <a:lnTo>
                  <a:pt x="953" y="600"/>
                </a:lnTo>
                <a:lnTo>
                  <a:pt x="0" y="601"/>
                </a:lnTo>
                <a:lnTo>
                  <a:pt x="243" y="0"/>
                </a:lnTo>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endParaRPr lang="ru-RU" dirty="0"/>
          </a:p>
        </p:txBody>
      </p:sp>
      <p:sp>
        <p:nvSpPr>
          <p:cNvPr id="1028" name="Freeform 4"/>
          <p:cNvSpPr>
            <a:spLocks/>
          </p:cNvSpPr>
          <p:nvPr/>
        </p:nvSpPr>
        <p:spPr bwMode="auto">
          <a:xfrm>
            <a:off x="7575550" y="6176963"/>
            <a:ext cx="1568450" cy="681037"/>
          </a:xfrm>
          <a:custGeom>
            <a:avLst/>
            <a:gdLst>
              <a:gd name="T0" fmla="*/ 0 w 988"/>
              <a:gd name="T1" fmla="*/ 2147483647 h 429"/>
              <a:gd name="T2" fmla="*/ 2147483647 w 988"/>
              <a:gd name="T3" fmla="*/ 0 h 429"/>
              <a:gd name="T4" fmla="*/ 2147483647 w 988"/>
              <a:gd name="T5" fmla="*/ 2147483647 h 429"/>
              <a:gd name="T6" fmla="*/ 2147483647 w 988"/>
              <a:gd name="T7" fmla="*/ 2147483647 h 429"/>
              <a:gd name="T8" fmla="*/ 0 w 988"/>
              <a:gd name="T9" fmla="*/ 2147483647 h 4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88" h="429">
                <a:moveTo>
                  <a:pt x="0" y="428"/>
                </a:moveTo>
                <a:lnTo>
                  <a:pt x="427" y="0"/>
                </a:lnTo>
                <a:lnTo>
                  <a:pt x="987" y="219"/>
                </a:lnTo>
                <a:lnTo>
                  <a:pt x="987" y="428"/>
                </a:lnTo>
                <a:lnTo>
                  <a:pt x="0" y="428"/>
                </a:lnTo>
              </a:path>
            </a:pathLst>
          </a:custGeom>
          <a:solidFill>
            <a:schemeClr val="folHlink"/>
          </a:soli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a:lstStyle/>
          <a:p>
            <a:endParaRPr lang="ru-RU" dirty="0"/>
          </a:p>
        </p:txBody>
      </p:sp>
      <p:sp>
        <p:nvSpPr>
          <p:cNvPr id="1029" name="Rectangle 5"/>
          <p:cNvSpPr>
            <a:spLocks noChangeArrowheads="1"/>
          </p:cNvSpPr>
          <p:nvPr/>
        </p:nvSpPr>
        <p:spPr bwMode="auto">
          <a:xfrm>
            <a:off x="0" y="0"/>
            <a:ext cx="9142413" cy="1295400"/>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sz="2400" dirty="0"/>
          </a:p>
        </p:txBody>
      </p:sp>
      <p:sp>
        <p:nvSpPr>
          <p:cNvPr id="1030" name="Freeform 6"/>
          <p:cNvSpPr>
            <a:spLocks/>
          </p:cNvSpPr>
          <p:nvPr/>
        </p:nvSpPr>
        <p:spPr bwMode="auto">
          <a:xfrm>
            <a:off x="0" y="0"/>
            <a:ext cx="2211388" cy="6858000"/>
          </a:xfrm>
          <a:custGeom>
            <a:avLst/>
            <a:gdLst>
              <a:gd name="T0" fmla="*/ 0 w 1393"/>
              <a:gd name="T1" fmla="*/ 0 h 4320"/>
              <a:gd name="T2" fmla="*/ 2147483647 w 1393"/>
              <a:gd name="T3" fmla="*/ 2147483647 h 4320"/>
              <a:gd name="T4" fmla="*/ 2147483647 w 1393"/>
              <a:gd name="T5" fmla="*/ 2147483647 h 4320"/>
              <a:gd name="T6" fmla="*/ 0 w 1393"/>
              <a:gd name="T7" fmla="*/ 2147483647 h 4320"/>
              <a:gd name="T8" fmla="*/ 0 w 1393"/>
              <a:gd name="T9" fmla="*/ 0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93" h="4320">
                <a:moveTo>
                  <a:pt x="0" y="0"/>
                </a:moveTo>
                <a:lnTo>
                  <a:pt x="1392" y="240"/>
                </a:lnTo>
                <a:lnTo>
                  <a:pt x="288" y="4319"/>
                </a:lnTo>
                <a:lnTo>
                  <a:pt x="0" y="4319"/>
                </a:lnTo>
                <a:lnTo>
                  <a:pt x="0" y="0"/>
                </a:lnTo>
              </a:path>
            </a:pathLst>
          </a:custGeom>
          <a:solidFill>
            <a:schemeClr val="tx1">
              <a:alpha val="50195"/>
            </a:schemeClr>
          </a:soli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endParaRPr lang="ru-RU" dirty="0"/>
          </a:p>
        </p:txBody>
      </p:sp>
      <p:sp>
        <p:nvSpPr>
          <p:cNvPr id="535559" name="Rectangle 7"/>
          <p:cNvSpPr>
            <a:spLocks noGrp="1" noChangeArrowheads="1"/>
          </p:cNvSpPr>
          <p:nvPr>
            <p:ph type="dt" sz="half" idx="2"/>
          </p:nvPr>
        </p:nvSpPr>
        <p:spPr bwMode="auto">
          <a:xfrm>
            <a:off x="579438" y="6415088"/>
            <a:ext cx="1593850" cy="441325"/>
          </a:xfrm>
          <a:prstGeom prst="rect">
            <a:avLst/>
          </a:prstGeom>
          <a:noFill/>
          <a:ln>
            <a:noFill/>
          </a:ln>
          <a:effectLst/>
          <a:extLst/>
        </p:spPr>
        <p:txBody>
          <a:bodyPr vert="horz" wrap="none" lIns="92075" tIns="46038" rIns="92075" bIns="46038" numCol="1" anchor="ctr" anchorCtr="0" compatLnSpc="1">
            <a:prstTxWarp prst="textNoShape">
              <a:avLst/>
            </a:prstTxWarp>
          </a:bodyPr>
          <a:lstStyle>
            <a:lvl1pPr algn="ctr">
              <a:defRPr kumimoji="0" sz="1400"/>
            </a:lvl1pPr>
          </a:lstStyle>
          <a:p>
            <a:pPr>
              <a:defRPr/>
            </a:pPr>
            <a:endParaRPr lang="ru-RU" dirty="0"/>
          </a:p>
        </p:txBody>
      </p:sp>
      <p:sp>
        <p:nvSpPr>
          <p:cNvPr id="535560" name="Rectangle 8"/>
          <p:cNvSpPr>
            <a:spLocks noGrp="1" noChangeArrowheads="1"/>
          </p:cNvSpPr>
          <p:nvPr>
            <p:ph type="ftr" sz="quarter" idx="3"/>
          </p:nvPr>
        </p:nvSpPr>
        <p:spPr bwMode="auto">
          <a:xfrm>
            <a:off x="2227263" y="6415088"/>
            <a:ext cx="5091112" cy="441325"/>
          </a:xfrm>
          <a:prstGeom prst="rect">
            <a:avLst/>
          </a:prstGeom>
          <a:noFill/>
          <a:ln>
            <a:noFill/>
          </a:ln>
          <a:effectLst/>
          <a:extLst/>
        </p:spPr>
        <p:txBody>
          <a:bodyPr vert="horz" wrap="none" lIns="92075" tIns="46038" rIns="92075" bIns="46038" numCol="1" anchor="ctr" anchorCtr="0" compatLnSpc="1">
            <a:prstTxWarp prst="textNoShape">
              <a:avLst/>
            </a:prstTxWarp>
          </a:bodyPr>
          <a:lstStyle>
            <a:lvl1pPr>
              <a:defRPr kumimoji="0" sz="1400"/>
            </a:lvl1pPr>
          </a:lstStyle>
          <a:p>
            <a:pPr>
              <a:defRPr/>
            </a:pPr>
            <a:endParaRPr lang="ru-RU" dirty="0"/>
          </a:p>
        </p:txBody>
      </p:sp>
      <p:sp>
        <p:nvSpPr>
          <p:cNvPr id="1033" name="Rectangle 9"/>
          <p:cNvSpPr>
            <a:spLocks noGrp="1" noChangeArrowheads="1"/>
          </p:cNvSpPr>
          <p:nvPr>
            <p:ph type="title"/>
          </p:nvPr>
        </p:nvSpPr>
        <p:spPr bwMode="auto">
          <a:xfrm>
            <a:off x="2117725" y="0"/>
            <a:ext cx="6867525" cy="1065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b" anchorCtr="0" compatLnSpc="1">
            <a:prstTxWarp prst="textNoShape">
              <a:avLst/>
            </a:prstTxWarp>
          </a:bodyPr>
          <a:lstStyle/>
          <a:p>
            <a:pPr lvl="0"/>
            <a:r>
              <a:rPr lang="ru-RU" smtClean="0"/>
              <a:t>Образец заголовка</a:t>
            </a:r>
          </a:p>
        </p:txBody>
      </p:sp>
      <p:sp>
        <p:nvSpPr>
          <p:cNvPr id="1034" name="Freeform 10"/>
          <p:cNvSpPr>
            <a:spLocks/>
          </p:cNvSpPr>
          <p:nvPr/>
        </p:nvSpPr>
        <p:spPr bwMode="auto">
          <a:xfrm>
            <a:off x="0" y="-15875"/>
            <a:ext cx="1522413" cy="6873875"/>
          </a:xfrm>
          <a:custGeom>
            <a:avLst/>
            <a:gdLst>
              <a:gd name="T0" fmla="*/ 0 w 959"/>
              <a:gd name="T1" fmla="*/ 0 h 4330"/>
              <a:gd name="T2" fmla="*/ 2147483647 w 959"/>
              <a:gd name="T3" fmla="*/ 2147483647 h 4330"/>
              <a:gd name="T4" fmla="*/ 2147483647 w 959"/>
              <a:gd name="T5" fmla="*/ 2147483647 h 4330"/>
              <a:gd name="T6" fmla="*/ 0 w 959"/>
              <a:gd name="T7" fmla="*/ 2147483647 h 4330"/>
              <a:gd name="T8" fmla="*/ 0 w 959"/>
              <a:gd name="T9" fmla="*/ 0 h 433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59" h="4330">
                <a:moveTo>
                  <a:pt x="0" y="0"/>
                </a:moveTo>
                <a:lnTo>
                  <a:pt x="958" y="346"/>
                </a:lnTo>
                <a:lnTo>
                  <a:pt x="286" y="4329"/>
                </a:lnTo>
                <a:lnTo>
                  <a:pt x="0" y="4329"/>
                </a:lnTo>
                <a:lnTo>
                  <a:pt x="0" y="0"/>
                </a:lnTo>
              </a:path>
            </a:pathLst>
          </a:custGeom>
          <a:solidFill>
            <a:schemeClr val="folHlink"/>
          </a:soli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a:lstStyle/>
          <a:p>
            <a:endParaRPr lang="ru-RU" dirty="0"/>
          </a:p>
        </p:txBody>
      </p:sp>
      <p:sp>
        <p:nvSpPr>
          <p:cNvPr id="1035" name="Rectangle 11"/>
          <p:cNvSpPr>
            <a:spLocks noGrp="1" noChangeArrowheads="1"/>
          </p:cNvSpPr>
          <p:nvPr>
            <p:ph type="body" idx="1"/>
          </p:nvPr>
        </p:nvSpPr>
        <p:spPr bwMode="auto">
          <a:xfrm>
            <a:off x="2209800" y="1927225"/>
            <a:ext cx="6775450" cy="415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535564" name="Rectangle 12"/>
          <p:cNvSpPr>
            <a:spLocks noGrp="1" noChangeArrowheads="1"/>
          </p:cNvSpPr>
          <p:nvPr>
            <p:ph type="sldNum" sz="quarter" idx="4"/>
          </p:nvPr>
        </p:nvSpPr>
        <p:spPr bwMode="auto">
          <a:xfrm>
            <a:off x="7923213" y="6415088"/>
            <a:ext cx="969962" cy="423862"/>
          </a:xfrm>
          <a:prstGeom prst="rect">
            <a:avLst/>
          </a:prstGeom>
          <a:noFill/>
          <a:ln>
            <a:noFill/>
          </a:ln>
          <a:effectLst/>
          <a:extLst/>
        </p:spPr>
        <p:txBody>
          <a:bodyPr vert="horz" wrap="none" lIns="92075" tIns="46038" rIns="92075" bIns="46038" numCol="1" anchor="ctr" anchorCtr="0" compatLnSpc="1">
            <a:prstTxWarp prst="textNoShape">
              <a:avLst/>
            </a:prstTxWarp>
          </a:bodyPr>
          <a:lstStyle>
            <a:lvl1pPr algn="ctr">
              <a:defRPr kumimoji="0" sz="1400"/>
            </a:lvl1pPr>
          </a:lstStyle>
          <a:p>
            <a:pPr>
              <a:defRPr/>
            </a:pPr>
            <a:fld id="{AF64197A-D032-46C2-8722-7B1D3377D7F4}" type="slidenum">
              <a:rPr lang="ru-RU"/>
              <a:pPr>
                <a:defRPr/>
              </a:pPr>
              <a:t>‹#›</a:t>
            </a:fld>
            <a:endParaRPr lang="ru-RU" dirty="0"/>
          </a:p>
        </p:txBody>
      </p:sp>
    </p:spTree>
  </p:cSld>
  <p:clrMap bg1="lt1" tx1="dk1" bg2="lt2" tx2="dk2" accent1="accent1" accent2="accent2" accent3="accent3" accent4="accent4" accent5="accent5" accent6="accent6" hlink="hlink" folHlink="folHlink"/>
  <p:sldLayoutIdLst>
    <p:sldLayoutId id="2147483963" r:id="rId1"/>
    <p:sldLayoutId id="2147483953" r:id="rId2"/>
    <p:sldLayoutId id="2147483954" r:id="rId3"/>
    <p:sldLayoutId id="2147483955" r:id="rId4"/>
    <p:sldLayoutId id="2147483956" r:id="rId5"/>
    <p:sldLayoutId id="2147483957" r:id="rId6"/>
    <p:sldLayoutId id="2147483958" r:id="rId7"/>
    <p:sldLayoutId id="2147483959" r:id="rId8"/>
    <p:sldLayoutId id="2147483960" r:id="rId9"/>
    <p:sldLayoutId id="2147483961" r:id="rId10"/>
    <p:sldLayoutId id="2147483962" r:id="rId11"/>
  </p:sldLayoutIdLst>
  <p:hf hdr="0" ftr="0" dt="0"/>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cs typeface="Arial" charset="0"/>
        </a:defRPr>
      </a:lvl2pPr>
      <a:lvl3pPr algn="l" rtl="0" eaLnBrk="0" fontAlgn="base" hangingPunct="0">
        <a:spcBef>
          <a:spcPct val="0"/>
        </a:spcBef>
        <a:spcAft>
          <a:spcPct val="0"/>
        </a:spcAft>
        <a:defRPr sz="3600">
          <a:solidFill>
            <a:schemeClr val="tx2"/>
          </a:solidFill>
          <a:latin typeface="Arial" charset="0"/>
          <a:cs typeface="Arial" charset="0"/>
        </a:defRPr>
      </a:lvl3pPr>
      <a:lvl4pPr algn="l" rtl="0" eaLnBrk="0" fontAlgn="base" hangingPunct="0">
        <a:spcBef>
          <a:spcPct val="0"/>
        </a:spcBef>
        <a:spcAft>
          <a:spcPct val="0"/>
        </a:spcAft>
        <a:defRPr sz="3600">
          <a:solidFill>
            <a:schemeClr val="tx2"/>
          </a:solidFill>
          <a:latin typeface="Arial" charset="0"/>
          <a:cs typeface="Arial" charset="0"/>
        </a:defRPr>
      </a:lvl4pPr>
      <a:lvl5pPr algn="l" rtl="0" eaLnBrk="0" fontAlgn="base" hangingPunct="0">
        <a:spcBef>
          <a:spcPct val="0"/>
        </a:spcBef>
        <a:spcAft>
          <a:spcPct val="0"/>
        </a:spcAft>
        <a:defRPr sz="3600">
          <a:solidFill>
            <a:schemeClr val="tx2"/>
          </a:solidFill>
          <a:latin typeface="Arial" charset="0"/>
          <a:cs typeface="Arial" charset="0"/>
        </a:defRPr>
      </a:lvl5pPr>
      <a:lvl6pPr marL="457200" algn="l" rtl="0" fontAlgn="base">
        <a:spcBef>
          <a:spcPct val="0"/>
        </a:spcBef>
        <a:spcAft>
          <a:spcPct val="0"/>
        </a:spcAft>
        <a:defRPr sz="3600">
          <a:solidFill>
            <a:schemeClr val="tx2"/>
          </a:solidFill>
          <a:latin typeface="Arial" charset="0"/>
          <a:cs typeface="Arial" charset="0"/>
        </a:defRPr>
      </a:lvl6pPr>
      <a:lvl7pPr marL="914400" algn="l" rtl="0" fontAlgn="base">
        <a:spcBef>
          <a:spcPct val="0"/>
        </a:spcBef>
        <a:spcAft>
          <a:spcPct val="0"/>
        </a:spcAft>
        <a:defRPr sz="3600">
          <a:solidFill>
            <a:schemeClr val="tx2"/>
          </a:solidFill>
          <a:latin typeface="Arial" charset="0"/>
          <a:cs typeface="Arial" charset="0"/>
        </a:defRPr>
      </a:lvl7pPr>
      <a:lvl8pPr marL="1371600" algn="l" rtl="0" fontAlgn="base">
        <a:spcBef>
          <a:spcPct val="0"/>
        </a:spcBef>
        <a:spcAft>
          <a:spcPct val="0"/>
        </a:spcAft>
        <a:defRPr sz="3600">
          <a:solidFill>
            <a:schemeClr val="tx2"/>
          </a:solidFill>
          <a:latin typeface="Arial" charset="0"/>
          <a:cs typeface="Arial" charset="0"/>
        </a:defRPr>
      </a:lvl8pPr>
      <a:lvl9pPr marL="1828800" algn="l" rtl="0" fontAlgn="base">
        <a:spcBef>
          <a:spcPct val="0"/>
        </a:spcBef>
        <a:spcAft>
          <a:spcPct val="0"/>
        </a:spcAft>
        <a:defRPr sz="36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lr>
          <a:schemeClr val="folHlink"/>
        </a:buClr>
        <a:buSzPct val="85000"/>
        <a:buFont typeface="Wingdings" pitchFamily="2" charset="2"/>
        <a:buChar char="u"/>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folHlink"/>
        </a:buClr>
        <a:buSzPct val="85000"/>
        <a:buFont typeface="Wingdings" pitchFamily="2" charset="2"/>
        <a:buChar char="n"/>
        <a:defRPr sz="2000">
          <a:solidFill>
            <a:schemeClr val="tx1"/>
          </a:solidFill>
          <a:latin typeface="+mn-lt"/>
          <a:cs typeface="+mn-cs"/>
        </a:defRPr>
      </a:lvl2pPr>
      <a:lvl3pPr marL="1085850" indent="-228600" algn="l" rtl="0" eaLnBrk="0" fontAlgn="base" hangingPunct="0">
        <a:spcBef>
          <a:spcPct val="20000"/>
        </a:spcBef>
        <a:spcAft>
          <a:spcPct val="0"/>
        </a:spcAft>
        <a:buClr>
          <a:schemeClr val="folHlink"/>
        </a:buClr>
        <a:buSzPct val="80000"/>
        <a:buFont typeface="Wingdings" pitchFamily="2" charset="2"/>
        <a:buChar char="l"/>
        <a:defRPr sz="2400">
          <a:solidFill>
            <a:schemeClr val="tx1"/>
          </a:solidFill>
          <a:latin typeface="+mn-lt"/>
          <a:cs typeface="+mn-cs"/>
        </a:defRPr>
      </a:lvl3pPr>
      <a:lvl4pPr marL="1428750" indent="-228600" algn="l" rtl="0" eaLnBrk="0" fontAlgn="base" hangingPunct="0">
        <a:spcBef>
          <a:spcPct val="20000"/>
        </a:spcBef>
        <a:spcAft>
          <a:spcPct val="0"/>
        </a:spcAft>
        <a:buClr>
          <a:schemeClr val="folHlink"/>
        </a:buClr>
        <a:buSzPct val="80000"/>
        <a:buFont typeface="Wingdings" pitchFamily="2" charset="2"/>
        <a:buChar char="n"/>
        <a:defRPr sz="1600">
          <a:solidFill>
            <a:schemeClr val="tx1"/>
          </a:solidFill>
          <a:latin typeface="+mn-lt"/>
          <a:cs typeface="+mn-cs"/>
        </a:defRPr>
      </a:lvl4pPr>
      <a:lvl5pPr marL="1771650" indent="-228600" algn="l" rtl="0" eaLnBrk="0" fontAlgn="base" hangingPunct="0">
        <a:spcBef>
          <a:spcPct val="20000"/>
        </a:spcBef>
        <a:spcAft>
          <a:spcPct val="0"/>
        </a:spcAft>
        <a:buClr>
          <a:schemeClr val="folHlink"/>
        </a:buClr>
        <a:buSzPct val="70000"/>
        <a:buFont typeface="Wingdings" pitchFamily="2" charset="2"/>
        <a:buChar char="l"/>
        <a:defRPr sz="1600">
          <a:solidFill>
            <a:schemeClr val="tx1"/>
          </a:solidFill>
          <a:latin typeface="+mn-lt"/>
          <a:cs typeface="+mn-cs"/>
        </a:defRPr>
      </a:lvl5pPr>
      <a:lvl6pPr marL="2228850" indent="-228600" algn="l" rtl="0" fontAlgn="base">
        <a:spcBef>
          <a:spcPct val="20000"/>
        </a:spcBef>
        <a:spcAft>
          <a:spcPct val="0"/>
        </a:spcAft>
        <a:buClr>
          <a:schemeClr val="folHlink"/>
        </a:buClr>
        <a:buSzPct val="70000"/>
        <a:buFont typeface="Wingdings" pitchFamily="2" charset="2"/>
        <a:buChar char="l"/>
        <a:defRPr sz="1600">
          <a:solidFill>
            <a:schemeClr val="tx1"/>
          </a:solidFill>
          <a:latin typeface="+mn-lt"/>
          <a:cs typeface="+mn-cs"/>
        </a:defRPr>
      </a:lvl6pPr>
      <a:lvl7pPr marL="2686050" indent="-228600" algn="l" rtl="0" fontAlgn="base">
        <a:spcBef>
          <a:spcPct val="20000"/>
        </a:spcBef>
        <a:spcAft>
          <a:spcPct val="0"/>
        </a:spcAft>
        <a:buClr>
          <a:schemeClr val="folHlink"/>
        </a:buClr>
        <a:buSzPct val="70000"/>
        <a:buFont typeface="Wingdings" pitchFamily="2" charset="2"/>
        <a:buChar char="l"/>
        <a:defRPr sz="1600">
          <a:solidFill>
            <a:schemeClr val="tx1"/>
          </a:solidFill>
          <a:latin typeface="+mn-lt"/>
          <a:cs typeface="+mn-cs"/>
        </a:defRPr>
      </a:lvl7pPr>
      <a:lvl8pPr marL="3143250" indent="-228600" algn="l" rtl="0" fontAlgn="base">
        <a:spcBef>
          <a:spcPct val="20000"/>
        </a:spcBef>
        <a:spcAft>
          <a:spcPct val="0"/>
        </a:spcAft>
        <a:buClr>
          <a:schemeClr val="folHlink"/>
        </a:buClr>
        <a:buSzPct val="70000"/>
        <a:buFont typeface="Wingdings" pitchFamily="2" charset="2"/>
        <a:buChar char="l"/>
        <a:defRPr sz="1600">
          <a:solidFill>
            <a:schemeClr val="tx1"/>
          </a:solidFill>
          <a:latin typeface="+mn-lt"/>
          <a:cs typeface="+mn-cs"/>
        </a:defRPr>
      </a:lvl8pPr>
      <a:lvl9pPr marL="3600450" indent="-228600" algn="l" rtl="0" fontAlgn="base">
        <a:spcBef>
          <a:spcPct val="20000"/>
        </a:spcBef>
        <a:spcAft>
          <a:spcPct val="0"/>
        </a:spcAft>
        <a:buClr>
          <a:schemeClr val="folHlink"/>
        </a:buClr>
        <a:buSzPct val="70000"/>
        <a:buFont typeface="Wingdings" pitchFamily="2" charset="2"/>
        <a:buChar char="l"/>
        <a:defRPr sz="1600">
          <a:solidFill>
            <a:schemeClr val="tx1"/>
          </a:solidFill>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png"/><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2.png"/><Relationship Id="rId5" Type="http://schemas.openxmlformats.org/officeDocument/2006/relationships/image" Target="../media/image1.wmf"/><Relationship Id="rId4" Type="http://schemas.openxmlformats.org/officeDocument/2006/relationships/oleObject" Target="../embeddings/oleObject2.bin"/></Relationships>
</file>

<file path=ppt/slides/_rels/slide2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2.xml"/><Relationship Id="rId4" Type="http://schemas.openxmlformats.org/officeDocument/2006/relationships/image" Target="../media/image14.emf"/></Relationships>
</file>

<file path=ppt/slides/_rels/slide42.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5.emf"/><Relationship Id="rId1" Type="http://schemas.openxmlformats.org/officeDocument/2006/relationships/slideLayout" Target="../slideLayouts/slideLayout2.xml"/><Relationship Id="rId4" Type="http://schemas.openxmlformats.org/officeDocument/2006/relationships/image" Target="../media/image17.emf"/></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2.png"/><Relationship Id="rId5" Type="http://schemas.openxmlformats.org/officeDocument/2006/relationships/image" Target="../media/image1.wmf"/><Relationship Id="rId4" Type="http://schemas.openxmlformats.org/officeDocument/2006/relationships/oleObject" Target="../embeddings/oleObject4.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0" y="31575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ru-RU" dirty="0"/>
          </a:p>
        </p:txBody>
      </p:sp>
      <p:graphicFrame>
        <p:nvGraphicFramePr>
          <p:cNvPr id="3075" name="Object 3"/>
          <p:cNvGraphicFramePr>
            <a:graphicFrameLocks noChangeAspect="1"/>
          </p:cNvGraphicFramePr>
          <p:nvPr/>
        </p:nvGraphicFramePr>
        <p:xfrm>
          <a:off x="2268538" y="260350"/>
          <a:ext cx="2089150" cy="360363"/>
        </p:xfrm>
        <a:graphic>
          <a:graphicData uri="http://schemas.openxmlformats.org/presentationml/2006/ole">
            <mc:AlternateContent xmlns:mc="http://schemas.openxmlformats.org/markup-compatibility/2006">
              <mc:Choice xmlns:v="urn:schemas-microsoft-com:vml" Requires="v">
                <p:oleObj spid="_x0000_s3219" r:id="rId4" imgW="4648200" imgH="885825" progId="CorelDraw.Graphic.8">
                  <p:embed/>
                </p:oleObj>
              </mc:Choice>
              <mc:Fallback>
                <p:oleObj r:id="rId4" imgW="4648200" imgH="885825" progId="CorelDraw.Graphic.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68538" y="260350"/>
                        <a:ext cx="2089150"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077" name="Rectangle 5"/>
          <p:cNvSpPr>
            <a:spLocks noGrp="1" noChangeArrowheads="1"/>
          </p:cNvSpPr>
          <p:nvPr>
            <p:ph type="body" idx="1"/>
          </p:nvPr>
        </p:nvSpPr>
        <p:spPr>
          <a:xfrm>
            <a:off x="1979613" y="1285875"/>
            <a:ext cx="6737350" cy="5000625"/>
          </a:xfrm>
        </p:spPr>
        <p:txBody>
          <a:bodyPr/>
          <a:lstStyle/>
          <a:p>
            <a:pPr marL="552450" indent="-552450" algn="ctr" eaLnBrk="1" hangingPunct="1">
              <a:lnSpc>
                <a:spcPct val="80000"/>
              </a:lnSpc>
              <a:buFont typeface="Wingdings" pitchFamily="2" charset="2"/>
              <a:buNone/>
              <a:defRPr/>
            </a:pPr>
            <a:endParaRPr lang="ru-RU" sz="2100" b="1" dirty="0" smtClean="0">
              <a:solidFill>
                <a:schemeClr val="tx2"/>
              </a:solidFill>
            </a:endParaRPr>
          </a:p>
          <a:p>
            <a:pPr marL="0" indent="0" algn="r" eaLnBrk="1" hangingPunct="1">
              <a:spcBef>
                <a:spcPts val="600"/>
              </a:spcBef>
              <a:buFont typeface="Wingdings" pitchFamily="2" charset="2"/>
              <a:buNone/>
              <a:defRPr/>
            </a:pPr>
            <a:endParaRPr lang="ru-RU" sz="1400" b="1" dirty="0" smtClean="0">
              <a:solidFill>
                <a:srgbClr val="003300"/>
              </a:solidFill>
              <a:latin typeface="Verdana" pitchFamily="34" charset="0"/>
            </a:endParaRPr>
          </a:p>
          <a:p>
            <a:pPr marL="0" indent="0" algn="r" eaLnBrk="1" hangingPunct="1">
              <a:spcBef>
                <a:spcPts val="600"/>
              </a:spcBef>
              <a:buFont typeface="Wingdings" pitchFamily="2" charset="2"/>
              <a:buNone/>
              <a:defRPr/>
            </a:pPr>
            <a:endParaRPr lang="ru-RU" sz="1400" b="1" dirty="0" smtClean="0">
              <a:solidFill>
                <a:srgbClr val="003300"/>
              </a:solidFill>
              <a:latin typeface="Verdana" pitchFamily="34" charset="0"/>
            </a:endParaRPr>
          </a:p>
          <a:p>
            <a:pPr marL="0" indent="0" algn="r" eaLnBrk="1" hangingPunct="1">
              <a:spcBef>
                <a:spcPts val="600"/>
              </a:spcBef>
              <a:buFont typeface="Wingdings" pitchFamily="2" charset="2"/>
              <a:buNone/>
              <a:defRPr/>
            </a:pPr>
            <a:endParaRPr lang="ru-RU" b="1" dirty="0" smtClean="0">
              <a:solidFill>
                <a:srgbClr val="003300"/>
              </a:solidFill>
              <a:latin typeface="Verdana" pitchFamily="34" charset="0"/>
            </a:endParaRPr>
          </a:p>
          <a:p>
            <a:pPr marL="0" indent="0" algn="ctr" eaLnBrk="1" hangingPunct="1">
              <a:spcBef>
                <a:spcPts val="600"/>
              </a:spcBef>
              <a:buClr>
                <a:srgbClr val="CCCCCC"/>
              </a:buClr>
              <a:buNone/>
              <a:defRPr/>
            </a:pPr>
            <a:r>
              <a:rPr lang="uk-UA" sz="2000" b="1" dirty="0"/>
              <a:t>ПРОФЕСІЙНИЙ ТРЕНІНГ «АКТУАЛЬНІ ПИТАННЯ ВИЗНАЧЕННЯ ВАРТОСТІ БІЗНЕСУ, В ТОМУ ЧИСЛІ ДЛЯ ПРОЦЕДУР SQUEEZE-OUT ТА SELL-OUT» </a:t>
            </a:r>
            <a:endParaRPr lang="uk-UA" sz="2000" b="1" dirty="0" smtClean="0"/>
          </a:p>
          <a:p>
            <a:pPr marL="0" indent="0" algn="ctr" eaLnBrk="1" hangingPunct="1">
              <a:spcBef>
                <a:spcPts val="600"/>
              </a:spcBef>
              <a:buClr>
                <a:srgbClr val="CCCCCC"/>
              </a:buClr>
              <a:buNone/>
              <a:defRPr/>
            </a:pPr>
            <a:endParaRPr lang="uk-UA" sz="2000" b="1" dirty="0">
              <a:solidFill>
                <a:srgbClr val="003300"/>
              </a:solidFill>
              <a:latin typeface="Verdana" pitchFamily="34" charset="0"/>
            </a:endParaRPr>
          </a:p>
          <a:p>
            <a:pPr marL="0" indent="0" algn="ctr" eaLnBrk="1" hangingPunct="1">
              <a:spcBef>
                <a:spcPts val="600"/>
              </a:spcBef>
              <a:buClr>
                <a:srgbClr val="CCCCCC"/>
              </a:buClr>
              <a:buFont typeface="Wingdings" pitchFamily="2" charset="2"/>
              <a:buNone/>
              <a:defRPr/>
            </a:pPr>
            <a:endParaRPr lang="ru-RU" sz="1600" b="1" dirty="0" smtClean="0">
              <a:solidFill>
                <a:srgbClr val="003300"/>
              </a:solidFill>
              <a:latin typeface="Verdana" pitchFamily="34" charset="0"/>
            </a:endParaRPr>
          </a:p>
          <a:p>
            <a:pPr marL="0" indent="0" algn="r" eaLnBrk="1" hangingPunct="1">
              <a:spcBef>
                <a:spcPts val="0"/>
              </a:spcBef>
              <a:buClr>
                <a:srgbClr val="CCCCCC"/>
              </a:buClr>
              <a:buNone/>
              <a:defRPr/>
            </a:pPr>
            <a:r>
              <a:rPr lang="uk-UA" sz="950" b="1" dirty="0" smtClean="0">
                <a:solidFill>
                  <a:srgbClr val="003300"/>
                </a:solidFill>
                <a:latin typeface="Verdana" pitchFamily="34" charset="0"/>
              </a:rPr>
              <a:t>Ольга Кухарська</a:t>
            </a:r>
          </a:p>
          <a:p>
            <a:pPr marL="0" indent="0" algn="r" eaLnBrk="1" hangingPunct="1">
              <a:spcBef>
                <a:spcPts val="0"/>
              </a:spcBef>
              <a:buClr>
                <a:srgbClr val="CCCCCC"/>
              </a:buClr>
              <a:buNone/>
              <a:defRPr/>
            </a:pPr>
            <a:r>
              <a:rPr lang="uk-UA" sz="950" b="1" dirty="0" smtClean="0">
                <a:solidFill>
                  <a:srgbClr val="003300"/>
                </a:solidFill>
                <a:latin typeface="Verdana" pitchFamily="34" charset="0"/>
              </a:rPr>
              <a:t>Директор ТОВ «Увекон Інтелект»</a:t>
            </a:r>
          </a:p>
          <a:p>
            <a:pPr marL="0" indent="0" algn="r" eaLnBrk="1" hangingPunct="1">
              <a:spcBef>
                <a:spcPts val="0"/>
              </a:spcBef>
              <a:buClr>
                <a:srgbClr val="CCCCCC"/>
              </a:buClr>
              <a:buNone/>
              <a:defRPr/>
            </a:pPr>
            <a:r>
              <a:rPr lang="uk-UA" sz="950" b="1" dirty="0" smtClean="0">
                <a:solidFill>
                  <a:srgbClr val="003300"/>
                </a:solidFill>
                <a:latin typeface="Verdana" pitchFamily="34" charset="0"/>
              </a:rPr>
              <a:t>Заслужений оцінювач УТО</a:t>
            </a:r>
          </a:p>
          <a:p>
            <a:pPr marL="0" indent="0" algn="r" eaLnBrk="1" hangingPunct="1">
              <a:spcBef>
                <a:spcPts val="0"/>
              </a:spcBef>
              <a:buClr>
                <a:srgbClr val="CCCCCC"/>
              </a:buClr>
              <a:buNone/>
              <a:defRPr/>
            </a:pPr>
            <a:r>
              <a:rPr lang="uk-UA" sz="950" b="1" dirty="0" err="1" smtClean="0">
                <a:solidFill>
                  <a:srgbClr val="003300"/>
                </a:solidFill>
                <a:latin typeface="Verdana" pitchFamily="34" charset="0"/>
              </a:rPr>
              <a:t>к.е.н</a:t>
            </a:r>
            <a:r>
              <a:rPr lang="uk-UA" sz="950" b="1" dirty="0" smtClean="0">
                <a:solidFill>
                  <a:srgbClr val="003300"/>
                </a:solidFill>
                <a:latin typeface="Verdana" pitchFamily="34" charset="0"/>
              </a:rPr>
              <a:t>.</a:t>
            </a:r>
          </a:p>
          <a:p>
            <a:pPr marL="0" indent="0" algn="r" eaLnBrk="1" hangingPunct="1">
              <a:spcBef>
                <a:spcPts val="0"/>
              </a:spcBef>
              <a:buClr>
                <a:srgbClr val="CCCCCC"/>
              </a:buClr>
              <a:buNone/>
              <a:defRPr/>
            </a:pPr>
            <a:r>
              <a:rPr lang="uk-UA" sz="950" b="1" dirty="0" smtClean="0">
                <a:solidFill>
                  <a:srgbClr val="003300"/>
                </a:solidFill>
                <a:latin typeface="Verdana" pitchFamily="34" charset="0"/>
              </a:rPr>
              <a:t>Член Комітету по стандартах та методології  УТО</a:t>
            </a:r>
          </a:p>
          <a:p>
            <a:pPr marL="0" indent="0" algn="r" eaLnBrk="1" hangingPunct="1">
              <a:spcBef>
                <a:spcPts val="0"/>
              </a:spcBef>
              <a:buClr>
                <a:srgbClr val="CCCCCC"/>
              </a:buClr>
              <a:buNone/>
              <a:defRPr/>
            </a:pPr>
            <a:endParaRPr lang="uk-UA" sz="950" b="1" dirty="0" smtClean="0">
              <a:solidFill>
                <a:srgbClr val="003300"/>
              </a:solidFill>
              <a:latin typeface="Verdana" pitchFamily="34" charset="0"/>
            </a:endParaRPr>
          </a:p>
          <a:p>
            <a:pPr marL="0" indent="0" algn="r" eaLnBrk="1" hangingPunct="1">
              <a:spcBef>
                <a:spcPts val="0"/>
              </a:spcBef>
              <a:buClr>
                <a:srgbClr val="CCCCCC"/>
              </a:buClr>
              <a:buNone/>
              <a:defRPr/>
            </a:pPr>
            <a:r>
              <a:rPr lang="uk-UA" sz="950" b="1" dirty="0" smtClean="0">
                <a:solidFill>
                  <a:srgbClr val="003300"/>
                </a:solidFill>
                <a:latin typeface="Verdana" pitchFamily="34" charset="0"/>
              </a:rPr>
              <a:t>Андрій </a:t>
            </a:r>
            <a:r>
              <a:rPr lang="uk-UA" sz="950" b="1" dirty="0" err="1" smtClean="0">
                <a:solidFill>
                  <a:srgbClr val="003300"/>
                </a:solidFill>
                <a:latin typeface="Verdana" pitchFamily="34" charset="0"/>
              </a:rPr>
              <a:t>Чиркін</a:t>
            </a:r>
            <a:r>
              <a:rPr lang="uk-UA" sz="950" b="1" dirty="0" smtClean="0">
                <a:solidFill>
                  <a:srgbClr val="003300"/>
                </a:solidFill>
                <a:latin typeface="Verdana" pitchFamily="34" charset="0"/>
              </a:rPr>
              <a:t> </a:t>
            </a:r>
          </a:p>
          <a:p>
            <a:pPr marL="0" indent="0" algn="r" eaLnBrk="1" hangingPunct="1">
              <a:spcBef>
                <a:spcPts val="0"/>
              </a:spcBef>
              <a:buClr>
                <a:srgbClr val="CCCCCC"/>
              </a:buClr>
              <a:buNone/>
              <a:defRPr/>
            </a:pPr>
            <a:r>
              <a:rPr lang="uk-UA" sz="950" b="1" dirty="0" smtClean="0">
                <a:solidFill>
                  <a:srgbClr val="003300"/>
                </a:solidFill>
                <a:latin typeface="Verdana" pitchFamily="34" charset="0"/>
              </a:rPr>
              <a:t>		                                          Директор ТОВ «</a:t>
            </a:r>
            <a:r>
              <a:rPr lang="uk-UA" sz="950" b="1" dirty="0" err="1" smtClean="0">
                <a:solidFill>
                  <a:srgbClr val="003300"/>
                </a:solidFill>
                <a:latin typeface="Verdana" pitchFamily="34" charset="0"/>
              </a:rPr>
              <a:t>Увекон-Харків</a:t>
            </a:r>
            <a:r>
              <a:rPr lang="uk-UA" sz="950" b="1" dirty="0" smtClean="0">
                <a:solidFill>
                  <a:srgbClr val="003300"/>
                </a:solidFill>
                <a:latin typeface="Verdana" pitchFamily="34" charset="0"/>
              </a:rPr>
              <a:t>»</a:t>
            </a:r>
          </a:p>
          <a:p>
            <a:pPr marL="0" indent="0" algn="r" eaLnBrk="1" hangingPunct="1">
              <a:spcBef>
                <a:spcPts val="0"/>
              </a:spcBef>
              <a:buClr>
                <a:srgbClr val="CCCCCC"/>
              </a:buClr>
              <a:buNone/>
              <a:defRPr/>
            </a:pPr>
            <a:r>
              <a:rPr lang="uk-UA" sz="950" b="1" dirty="0" smtClean="0">
                <a:solidFill>
                  <a:srgbClr val="003300"/>
                </a:solidFill>
                <a:latin typeface="Verdana" pitchFamily="34" charset="0"/>
              </a:rPr>
              <a:t>Член Експертної Ради УТО</a:t>
            </a:r>
          </a:p>
          <a:p>
            <a:pPr marL="0" indent="0" algn="r" eaLnBrk="1" hangingPunct="1">
              <a:spcBef>
                <a:spcPts val="0"/>
              </a:spcBef>
              <a:buClr>
                <a:srgbClr val="CCCCCC"/>
              </a:buClr>
              <a:buNone/>
              <a:defRPr/>
            </a:pPr>
            <a:r>
              <a:rPr lang="uk-UA" sz="950" b="1" dirty="0" smtClean="0">
                <a:solidFill>
                  <a:srgbClr val="003300"/>
                </a:solidFill>
                <a:latin typeface="Verdana" pitchFamily="34" charset="0"/>
              </a:rPr>
              <a:t>Заслужений оцінювач УТО</a:t>
            </a:r>
          </a:p>
          <a:p>
            <a:pPr marL="0" indent="0" algn="r" eaLnBrk="1" hangingPunct="1">
              <a:spcBef>
                <a:spcPts val="0"/>
              </a:spcBef>
              <a:buClr>
                <a:srgbClr val="CCCCCC"/>
              </a:buClr>
              <a:buNone/>
              <a:defRPr/>
            </a:pPr>
            <a:r>
              <a:rPr lang="uk-UA" sz="950" b="1" dirty="0" smtClean="0">
                <a:solidFill>
                  <a:srgbClr val="003300"/>
                </a:solidFill>
                <a:latin typeface="Verdana" pitchFamily="34" charset="0"/>
              </a:rPr>
              <a:t>MRICS</a:t>
            </a:r>
          </a:p>
          <a:p>
            <a:pPr marL="0" indent="0" algn="r" eaLnBrk="1" hangingPunct="1">
              <a:spcBef>
                <a:spcPts val="0"/>
              </a:spcBef>
              <a:buClr>
                <a:srgbClr val="CCCCCC"/>
              </a:buClr>
              <a:buNone/>
              <a:defRPr/>
            </a:pPr>
            <a:r>
              <a:rPr lang="en-US" sz="950" b="1" dirty="0" smtClean="0">
                <a:solidFill>
                  <a:srgbClr val="003300"/>
                </a:solidFill>
                <a:latin typeface="Verdana" pitchFamily="34" charset="0"/>
              </a:rPr>
              <a:t>REV</a:t>
            </a:r>
            <a:endParaRPr lang="ru-RU" sz="950" b="1" dirty="0">
              <a:solidFill>
                <a:srgbClr val="003300"/>
              </a:solidFill>
              <a:latin typeface="Verdana" pitchFamily="34" charset="0"/>
            </a:endParaRPr>
          </a:p>
          <a:p>
            <a:pPr marL="0" indent="0" algn="ctr" eaLnBrk="1" hangingPunct="1">
              <a:spcBef>
                <a:spcPts val="600"/>
              </a:spcBef>
              <a:buClr>
                <a:srgbClr val="CCCCCC"/>
              </a:buClr>
              <a:buFont typeface="Wingdings" pitchFamily="2" charset="2"/>
              <a:buNone/>
              <a:defRPr/>
            </a:pPr>
            <a:endParaRPr lang="ru-RU" sz="2000" b="1" dirty="0" smtClean="0">
              <a:solidFill>
                <a:srgbClr val="003300"/>
              </a:solidFill>
              <a:latin typeface="Verdana" pitchFamily="34" charset="0"/>
            </a:endParaRPr>
          </a:p>
          <a:p>
            <a:pPr marL="0" indent="0" algn="ctr" eaLnBrk="1" hangingPunct="1">
              <a:spcBef>
                <a:spcPts val="600"/>
              </a:spcBef>
              <a:buClr>
                <a:srgbClr val="CCCCCC"/>
              </a:buClr>
              <a:buFont typeface="Wingdings" pitchFamily="2" charset="2"/>
              <a:buNone/>
              <a:defRPr/>
            </a:pPr>
            <a:endParaRPr lang="ru-RU" sz="2000" b="1" dirty="0">
              <a:solidFill>
                <a:srgbClr val="003300"/>
              </a:solidFill>
              <a:latin typeface="Verdana" pitchFamily="34" charset="0"/>
            </a:endParaRPr>
          </a:p>
          <a:p>
            <a:pPr marL="0" indent="0" algn="ctr" eaLnBrk="1" hangingPunct="1">
              <a:spcBef>
                <a:spcPts val="600"/>
              </a:spcBef>
              <a:buClr>
                <a:srgbClr val="CCCCCC"/>
              </a:buClr>
              <a:buFont typeface="Wingdings" pitchFamily="2" charset="2"/>
              <a:buNone/>
              <a:defRPr/>
            </a:pPr>
            <a:endParaRPr lang="ru-RU" sz="1000" b="1" dirty="0" smtClean="0"/>
          </a:p>
        </p:txBody>
      </p:sp>
      <p:sp>
        <p:nvSpPr>
          <p:cNvPr id="3078" name="TextBox 4"/>
          <p:cNvSpPr txBox="1">
            <a:spLocks noChangeArrowheads="1"/>
          </p:cNvSpPr>
          <p:nvPr/>
        </p:nvSpPr>
        <p:spPr bwMode="auto">
          <a:xfrm>
            <a:off x="3203575" y="6408738"/>
            <a:ext cx="424874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Times New Roman" pitchFamily="18" charset="0"/>
                <a:cs typeface="Arial" charset="0"/>
              </a:defRPr>
            </a:lvl1pPr>
            <a:lvl2pPr marL="742950" indent="-285750" eaLnBrk="0" hangingPunct="0">
              <a:defRPr kumimoji="1">
                <a:solidFill>
                  <a:schemeClr val="tx1"/>
                </a:solidFill>
                <a:latin typeface="Times New Roman" pitchFamily="18" charset="0"/>
                <a:cs typeface="Arial" charset="0"/>
              </a:defRPr>
            </a:lvl2pPr>
            <a:lvl3pPr marL="1143000" indent="-228600" eaLnBrk="0" hangingPunct="0">
              <a:defRPr kumimoji="1">
                <a:solidFill>
                  <a:schemeClr val="tx1"/>
                </a:solidFill>
                <a:latin typeface="Times New Roman" pitchFamily="18" charset="0"/>
                <a:cs typeface="Arial" charset="0"/>
              </a:defRPr>
            </a:lvl3pPr>
            <a:lvl4pPr marL="1600200" indent="-228600" eaLnBrk="0" hangingPunct="0">
              <a:defRPr kumimoji="1">
                <a:solidFill>
                  <a:schemeClr val="tx1"/>
                </a:solidFill>
                <a:latin typeface="Times New Roman" pitchFamily="18" charset="0"/>
                <a:cs typeface="Arial" charset="0"/>
              </a:defRPr>
            </a:lvl4pPr>
            <a:lvl5pPr marL="2057400" indent="-228600" eaLnBrk="0" hangingPunct="0">
              <a:defRPr kumimoji="1">
                <a:solidFill>
                  <a:schemeClr val="tx1"/>
                </a:solidFill>
                <a:latin typeface="Times New Roman" pitchFamily="18" charset="0"/>
                <a:cs typeface="Arial" charset="0"/>
              </a:defRPr>
            </a:lvl5pPr>
            <a:lvl6pPr marL="2514600" indent="-228600" eaLnBrk="0" fontAlgn="base" hangingPunct="0">
              <a:spcBef>
                <a:spcPct val="0"/>
              </a:spcBef>
              <a:spcAft>
                <a:spcPct val="0"/>
              </a:spcAft>
              <a:defRPr kumimoji="1">
                <a:solidFill>
                  <a:schemeClr val="tx1"/>
                </a:solidFill>
                <a:latin typeface="Times New Roman" pitchFamily="18" charset="0"/>
                <a:cs typeface="Arial" charset="0"/>
              </a:defRPr>
            </a:lvl6pPr>
            <a:lvl7pPr marL="2971800" indent="-228600" eaLnBrk="0" fontAlgn="base" hangingPunct="0">
              <a:spcBef>
                <a:spcPct val="0"/>
              </a:spcBef>
              <a:spcAft>
                <a:spcPct val="0"/>
              </a:spcAft>
              <a:defRPr kumimoji="1">
                <a:solidFill>
                  <a:schemeClr val="tx1"/>
                </a:solidFill>
                <a:latin typeface="Times New Roman" pitchFamily="18" charset="0"/>
                <a:cs typeface="Arial" charset="0"/>
              </a:defRPr>
            </a:lvl7pPr>
            <a:lvl8pPr marL="3429000" indent="-228600" eaLnBrk="0" fontAlgn="base" hangingPunct="0">
              <a:spcBef>
                <a:spcPct val="0"/>
              </a:spcBef>
              <a:spcAft>
                <a:spcPct val="0"/>
              </a:spcAft>
              <a:defRPr kumimoji="1">
                <a:solidFill>
                  <a:schemeClr val="tx1"/>
                </a:solidFill>
                <a:latin typeface="Times New Roman" pitchFamily="18" charset="0"/>
                <a:cs typeface="Arial" charset="0"/>
              </a:defRPr>
            </a:lvl8pPr>
            <a:lvl9pPr marL="3886200" indent="-228600" eaLnBrk="0" fontAlgn="base" hangingPunct="0">
              <a:spcBef>
                <a:spcPct val="0"/>
              </a:spcBef>
              <a:spcAft>
                <a:spcPct val="0"/>
              </a:spcAft>
              <a:defRPr kumimoji="1">
                <a:solidFill>
                  <a:schemeClr val="tx1"/>
                </a:solidFill>
                <a:latin typeface="Times New Roman" pitchFamily="18" charset="0"/>
                <a:cs typeface="Arial" charset="0"/>
              </a:defRPr>
            </a:lvl9pPr>
          </a:lstStyle>
          <a:p>
            <a:pPr algn="r" eaLnBrk="1" hangingPunct="1"/>
            <a:r>
              <a:rPr kumimoji="0" lang="ru-RU" sz="1600" b="1" i="1" dirty="0">
                <a:latin typeface="Calibri" pitchFamily="34" charset="0"/>
              </a:rPr>
              <a:t> </a:t>
            </a:r>
            <a:r>
              <a:rPr kumimoji="0" lang="ru-RU" sz="1100" b="1" i="1" dirty="0">
                <a:latin typeface="Verdana" pitchFamily="34" charset="0"/>
              </a:rPr>
              <a:t>Киев, </a:t>
            </a:r>
            <a:r>
              <a:rPr kumimoji="0" lang="ru-RU" sz="1100" b="1" i="1" dirty="0" smtClean="0">
                <a:latin typeface="Verdana" pitchFamily="34" charset="0"/>
              </a:rPr>
              <a:t>24 </a:t>
            </a:r>
            <a:r>
              <a:rPr kumimoji="0" lang="ru-RU" sz="1100" b="1" i="1" dirty="0">
                <a:latin typeface="Verdana" pitchFamily="34" charset="0"/>
              </a:rPr>
              <a:t>– </a:t>
            </a:r>
            <a:r>
              <a:rPr kumimoji="0" lang="ru-RU" sz="1100" b="1" i="1" dirty="0" smtClean="0">
                <a:latin typeface="Verdana" pitchFamily="34" charset="0"/>
              </a:rPr>
              <a:t>25 октября 2018</a:t>
            </a:r>
            <a:endParaRPr kumimoji="0" lang="ru-RU" sz="1100" b="1" dirty="0">
              <a:latin typeface="Verdana" pitchFamily="34" charset="0"/>
            </a:endParaRPr>
          </a:p>
        </p:txBody>
      </p:sp>
      <p:pic>
        <p:nvPicPr>
          <p:cNvPr id="7" name="Рисунок 6" descr="Logo"/>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652120" y="260349"/>
            <a:ext cx="1080120" cy="360364"/>
          </a:xfrm>
          <a:prstGeom prst="rect">
            <a:avLst/>
          </a:prstGeom>
          <a:noFill/>
        </p:spPr>
      </p:pic>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1400" b="1" i="1" dirty="0"/>
              <a:t>ПРОФЕСІЙНИЙ ТРЕНІНГ «АКТУАЛЬНІ ПИТАННЯ ВИЗНАЧЕННЯ ВАРТОСТІ БІЗНЕСУ, В ТОМУ ЧИСЛІ ДЛЯ ПРОЦЕДУР SQUEEZE-OUT ТА SELL-OUT»</a:t>
            </a:r>
            <a:r>
              <a:rPr lang="uk-UA" sz="1400" b="1" dirty="0"/>
              <a:t> </a:t>
            </a:r>
            <a:endParaRPr lang="ru-RU" sz="1400" dirty="0"/>
          </a:p>
        </p:txBody>
      </p:sp>
      <p:sp>
        <p:nvSpPr>
          <p:cNvPr id="3" name="Объект 2"/>
          <p:cNvSpPr>
            <a:spLocks noGrp="1"/>
          </p:cNvSpPr>
          <p:nvPr>
            <p:ph idx="1"/>
          </p:nvPr>
        </p:nvSpPr>
        <p:spPr>
          <a:xfrm>
            <a:off x="2209800" y="1340769"/>
            <a:ext cx="6775450" cy="4737770"/>
          </a:xfrm>
        </p:spPr>
        <p:txBody>
          <a:bodyPr/>
          <a:lstStyle/>
          <a:p>
            <a:pPr marL="0" lvl="0" indent="0">
              <a:buNone/>
            </a:pPr>
            <a:r>
              <a:rPr lang="ru-RU" sz="1200" b="1" i="1" dirty="0" smtClean="0">
                <a:latin typeface="Verdana" panose="020B0604030504040204" pitchFamily="34" charset="0"/>
                <a:ea typeface="Verdana" panose="020B0604030504040204" pitchFamily="34" charset="0"/>
                <a:cs typeface="Verdana" panose="020B0604030504040204" pitchFamily="34" charset="0"/>
              </a:rPr>
              <a:t>Классификация</a:t>
            </a:r>
            <a:r>
              <a:rPr lang="en-US" sz="1200" b="1" i="1" dirty="0" smtClean="0">
                <a:latin typeface="Verdana" panose="020B0604030504040204" pitchFamily="34" charset="0"/>
                <a:ea typeface="Verdana" panose="020B0604030504040204" pitchFamily="34" charset="0"/>
                <a:cs typeface="Verdana" panose="020B0604030504040204" pitchFamily="34" charset="0"/>
              </a:rPr>
              <a:t> </a:t>
            </a:r>
            <a:r>
              <a:rPr lang="ru-RU" sz="1200" b="1" i="1" dirty="0" smtClean="0">
                <a:latin typeface="Verdana" panose="020B0604030504040204" pitchFamily="34" charset="0"/>
                <a:ea typeface="Verdana" panose="020B0604030504040204" pitchFamily="34" charset="0"/>
                <a:cs typeface="Verdana" panose="020B0604030504040204" pitchFamily="34" charset="0"/>
              </a:rPr>
              <a:t>ОИС по </a:t>
            </a:r>
            <a:r>
              <a:rPr lang="ru-RU" sz="1200" b="1" i="1" dirty="0">
                <a:latin typeface="Verdana" panose="020B0604030504040204" pitchFamily="34" charset="0"/>
                <a:ea typeface="Verdana" panose="020B0604030504040204" pitchFamily="34" charset="0"/>
                <a:cs typeface="Verdana" panose="020B0604030504040204" pitchFamily="34" charset="0"/>
              </a:rPr>
              <a:t>областям использования</a:t>
            </a:r>
            <a:r>
              <a:rPr lang="ru-RU" sz="1200" b="1" i="1" dirty="0" smtClean="0">
                <a:latin typeface="Verdana" panose="020B0604030504040204" pitchFamily="34" charset="0"/>
                <a:ea typeface="Verdana" panose="020B0604030504040204" pitchFamily="34" charset="0"/>
                <a:cs typeface="Verdana" panose="020B0604030504040204" pitchFamily="34" charset="0"/>
              </a:rPr>
              <a:t>:</a:t>
            </a:r>
          </a:p>
          <a:p>
            <a:pPr marL="0" lvl="0" indent="0">
              <a:buNone/>
            </a:pPr>
            <a:endParaRPr lang="ru-RU" sz="1200" dirty="0">
              <a:latin typeface="Verdana" panose="020B0604030504040204" pitchFamily="34" charset="0"/>
              <a:ea typeface="Verdana" panose="020B0604030504040204" pitchFamily="34" charset="0"/>
              <a:cs typeface="Verdana" panose="020B0604030504040204" pitchFamily="34" charset="0"/>
            </a:endParaRPr>
          </a:p>
          <a:p>
            <a:pPr lvl="0">
              <a:buFont typeface="Wingdings" panose="05000000000000000000" pitchFamily="2" charset="2"/>
              <a:buChar char="Ø"/>
            </a:pPr>
            <a:r>
              <a:rPr lang="ru-RU" sz="1200" dirty="0">
                <a:latin typeface="Verdana" panose="020B0604030504040204" pitchFamily="34" charset="0"/>
                <a:ea typeface="Verdana" panose="020B0604030504040204" pitchFamily="34" charset="0"/>
                <a:cs typeface="Verdana" panose="020B0604030504040204" pitchFamily="34" charset="0"/>
              </a:rPr>
              <a:t>путем изготовления продукции или оказания услуг;</a:t>
            </a:r>
          </a:p>
          <a:p>
            <a:pPr lvl="0">
              <a:buFont typeface="Wingdings" panose="05000000000000000000" pitchFamily="2" charset="2"/>
              <a:buChar char="Ø"/>
            </a:pPr>
            <a:r>
              <a:rPr lang="ru-RU" sz="1200" dirty="0">
                <a:latin typeface="Verdana" panose="020B0604030504040204" pitchFamily="34" charset="0"/>
                <a:ea typeface="Verdana" panose="020B0604030504040204" pitchFamily="34" charset="0"/>
                <a:cs typeface="Verdana" panose="020B0604030504040204" pitchFamily="34" charset="0"/>
              </a:rPr>
              <a:t>как способ, реализованный в технологии изготовления;</a:t>
            </a:r>
          </a:p>
          <a:p>
            <a:pPr lvl="0">
              <a:buFont typeface="Wingdings" panose="05000000000000000000" pitchFamily="2" charset="2"/>
              <a:buChar char="Ø"/>
            </a:pPr>
            <a:r>
              <a:rPr lang="ru-RU" sz="1200" dirty="0">
                <a:latin typeface="Verdana" panose="020B0604030504040204" pitchFamily="34" charset="0"/>
                <a:ea typeface="Verdana" panose="020B0604030504040204" pitchFamily="34" charset="0"/>
                <a:cs typeface="Verdana" panose="020B0604030504040204" pitchFamily="34" charset="0"/>
              </a:rPr>
              <a:t>как вспомогательное приспособление к основному производственному оборудованию;</a:t>
            </a:r>
          </a:p>
          <a:p>
            <a:pPr lvl="0">
              <a:buFont typeface="Wingdings" panose="05000000000000000000" pitchFamily="2" charset="2"/>
              <a:buChar char="Ø"/>
            </a:pPr>
            <a:r>
              <a:rPr lang="ru-RU" sz="1200" dirty="0">
                <a:latin typeface="Verdana" panose="020B0604030504040204" pitchFamily="34" charset="0"/>
                <a:ea typeface="Verdana" panose="020B0604030504040204" pitchFamily="34" charset="0"/>
                <a:cs typeface="Verdana" panose="020B0604030504040204" pitchFamily="34" charset="0"/>
              </a:rPr>
              <a:t>как материал, полуфабрикат или комплектующий для производства продукции или оказания услуг;</a:t>
            </a:r>
          </a:p>
          <a:p>
            <a:pPr lvl="0">
              <a:buFont typeface="Wingdings" panose="05000000000000000000" pitchFamily="2" charset="2"/>
              <a:buChar char="Ø"/>
            </a:pPr>
            <a:r>
              <a:rPr lang="ru-RU" sz="1200" dirty="0">
                <a:latin typeface="Verdana" panose="020B0604030504040204" pitchFamily="34" charset="0"/>
                <a:ea typeface="Verdana" panose="020B0604030504040204" pitchFamily="34" charset="0"/>
                <a:cs typeface="Verdana" panose="020B0604030504040204" pitchFamily="34" charset="0"/>
              </a:rPr>
              <a:t>при управлении персоналом предприятия;</a:t>
            </a:r>
          </a:p>
          <a:p>
            <a:pPr lvl="0">
              <a:buFont typeface="Wingdings" panose="05000000000000000000" pitchFamily="2" charset="2"/>
              <a:buChar char="Ø"/>
            </a:pPr>
            <a:r>
              <a:rPr lang="ru-RU" sz="1200" dirty="0">
                <a:latin typeface="Verdana" panose="020B0604030504040204" pitchFamily="34" charset="0"/>
                <a:ea typeface="Verdana" panose="020B0604030504040204" pitchFamily="34" charset="0"/>
                <a:cs typeface="Verdana" panose="020B0604030504040204" pitchFamily="34" charset="0"/>
              </a:rPr>
              <a:t>при управлении основным или вспомогательным производством;</a:t>
            </a:r>
          </a:p>
          <a:p>
            <a:pPr lvl="0">
              <a:buFont typeface="Wingdings" panose="05000000000000000000" pitchFamily="2" charset="2"/>
              <a:buChar char="Ø"/>
            </a:pPr>
            <a:r>
              <a:rPr lang="ru-RU" sz="1200" dirty="0">
                <a:latin typeface="Verdana" panose="020B0604030504040204" pitchFamily="34" charset="0"/>
                <a:ea typeface="Verdana" panose="020B0604030504040204" pitchFamily="34" charset="0"/>
                <a:cs typeface="Verdana" panose="020B0604030504040204" pitchFamily="34" charset="0"/>
              </a:rPr>
              <a:t>для обеспечения экологической безопасности при осуществлении производственных процессов;</a:t>
            </a:r>
          </a:p>
          <a:p>
            <a:pPr lvl="0">
              <a:buFont typeface="Wingdings" panose="05000000000000000000" pitchFamily="2" charset="2"/>
              <a:buChar char="Ø"/>
            </a:pPr>
            <a:r>
              <a:rPr lang="ru-RU" sz="1200" dirty="0" smtClean="0">
                <a:latin typeface="Verdana" panose="020B0604030504040204" pitchFamily="34" charset="0"/>
                <a:ea typeface="Verdana" panose="020B0604030504040204" pitchFamily="34" charset="0"/>
                <a:cs typeface="Verdana" panose="020B0604030504040204" pitchFamily="34" charset="0"/>
              </a:rPr>
              <a:t>другие.</a:t>
            </a:r>
          </a:p>
          <a:p>
            <a:pPr lvl="0">
              <a:buFont typeface="Wingdings" panose="05000000000000000000" pitchFamily="2" charset="2"/>
              <a:buChar char="Ø"/>
            </a:pPr>
            <a:endParaRPr lang="ru-RU" sz="1200" dirty="0">
              <a:latin typeface="Verdana" panose="020B0604030504040204" pitchFamily="34" charset="0"/>
              <a:ea typeface="Verdana" panose="020B0604030504040204" pitchFamily="34" charset="0"/>
              <a:cs typeface="Verdana" panose="020B0604030504040204" pitchFamily="34" charset="0"/>
            </a:endParaRPr>
          </a:p>
          <a:p>
            <a:pPr marL="0" lvl="0" indent="0">
              <a:buNone/>
            </a:pPr>
            <a:r>
              <a:rPr lang="ru-RU" sz="1200" b="1" i="1" dirty="0" smtClean="0">
                <a:latin typeface="Verdana" panose="020B0604030504040204" pitchFamily="34" charset="0"/>
                <a:ea typeface="Verdana" panose="020B0604030504040204" pitchFamily="34" charset="0"/>
                <a:cs typeface="Verdana" panose="020B0604030504040204" pitchFamily="34" charset="0"/>
              </a:rPr>
              <a:t>Классификация </a:t>
            </a:r>
            <a:r>
              <a:rPr lang="ru-RU" sz="1200" b="1" i="1" dirty="0">
                <a:latin typeface="Verdana" panose="020B0604030504040204" pitchFamily="34" charset="0"/>
                <a:ea typeface="Verdana" panose="020B0604030504040204" pitchFamily="34" charset="0"/>
                <a:cs typeface="Verdana" panose="020B0604030504040204" pitchFamily="34" charset="0"/>
              </a:rPr>
              <a:t>группам законодательной охраны</a:t>
            </a:r>
            <a:r>
              <a:rPr lang="ru-RU" sz="1200" b="1" i="1" dirty="0" smtClean="0">
                <a:latin typeface="Verdana" panose="020B0604030504040204" pitchFamily="34" charset="0"/>
                <a:ea typeface="Verdana" panose="020B0604030504040204" pitchFamily="34" charset="0"/>
                <a:cs typeface="Verdana" panose="020B0604030504040204" pitchFamily="34" charset="0"/>
              </a:rPr>
              <a:t>:</a:t>
            </a:r>
          </a:p>
          <a:p>
            <a:pPr marL="0" lvl="0" indent="0">
              <a:buNone/>
            </a:pPr>
            <a:endParaRPr lang="ru-RU" sz="1200" dirty="0">
              <a:latin typeface="Verdana" panose="020B0604030504040204" pitchFamily="34" charset="0"/>
              <a:ea typeface="Verdana" panose="020B0604030504040204" pitchFamily="34" charset="0"/>
              <a:cs typeface="Verdana" panose="020B0604030504040204" pitchFamily="34" charset="0"/>
            </a:endParaRPr>
          </a:p>
          <a:p>
            <a:pPr lvl="0">
              <a:buFont typeface="Wingdings" panose="05000000000000000000" pitchFamily="2" charset="2"/>
              <a:buChar char="Ø"/>
            </a:pPr>
            <a:r>
              <a:rPr lang="ru-RU" sz="1200" dirty="0">
                <a:latin typeface="Verdana" panose="020B0604030504040204" pitchFamily="34" charset="0"/>
                <a:ea typeface="Verdana" panose="020B0604030504040204" pitchFamily="34" charset="0"/>
                <a:cs typeface="Verdana" panose="020B0604030504040204" pitchFamily="34" charset="0"/>
              </a:rPr>
              <a:t>охраняемые патентным правом;</a:t>
            </a:r>
          </a:p>
          <a:p>
            <a:pPr lvl="0">
              <a:buFont typeface="Wingdings" panose="05000000000000000000" pitchFamily="2" charset="2"/>
              <a:buChar char="Ø"/>
            </a:pPr>
            <a:r>
              <a:rPr lang="ru-RU" sz="1200" dirty="0">
                <a:latin typeface="Verdana" panose="020B0604030504040204" pitchFamily="34" charset="0"/>
                <a:ea typeface="Verdana" panose="020B0604030504040204" pitchFamily="34" charset="0"/>
                <a:cs typeface="Verdana" panose="020B0604030504040204" pitchFamily="34" charset="0"/>
              </a:rPr>
              <a:t>охраняемые авторским правом;</a:t>
            </a:r>
          </a:p>
          <a:p>
            <a:pPr lvl="0">
              <a:buFont typeface="Wingdings" panose="05000000000000000000" pitchFamily="2" charset="2"/>
              <a:buChar char="Ø"/>
            </a:pPr>
            <a:r>
              <a:rPr lang="ru-RU" sz="1200" dirty="0">
                <a:latin typeface="Verdana" panose="020B0604030504040204" pitchFamily="34" charset="0"/>
                <a:ea typeface="Verdana" panose="020B0604030504040204" pitchFamily="34" charset="0"/>
                <a:cs typeface="Verdana" panose="020B0604030504040204" pitchFamily="34" charset="0"/>
              </a:rPr>
              <a:t>охраняемые законом о коммерческой тайне.</a:t>
            </a:r>
          </a:p>
          <a:p>
            <a:pPr lvl="0">
              <a:buFont typeface="Wingdings" panose="05000000000000000000" pitchFamily="2" charset="2"/>
              <a:buChar char="Ø"/>
            </a:pPr>
            <a:r>
              <a:rPr lang="ru-RU" sz="1200" dirty="0" smtClean="0">
                <a:latin typeface="Verdana" panose="020B0604030504040204" pitchFamily="34" charset="0"/>
                <a:ea typeface="Verdana" panose="020B0604030504040204" pitchFamily="34" charset="0"/>
                <a:cs typeface="Verdana" panose="020B0604030504040204" pitchFamily="34" charset="0"/>
              </a:rPr>
              <a:t>другие.</a:t>
            </a:r>
            <a:endParaRPr lang="ru-RU" sz="1200"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ru-RU" sz="1200" dirty="0">
              <a:latin typeface="Verdana" panose="020B0604030504040204" pitchFamily="34" charset="0"/>
              <a:ea typeface="Verdana" panose="020B0604030504040204" pitchFamily="34" charset="0"/>
              <a:cs typeface="Verdana" panose="020B0604030504040204" pitchFamily="34" charset="0"/>
            </a:endParaRPr>
          </a:p>
        </p:txBody>
      </p:sp>
      <p:sp>
        <p:nvSpPr>
          <p:cNvPr id="4" name="Номер слайда 3"/>
          <p:cNvSpPr>
            <a:spLocks noGrp="1"/>
          </p:cNvSpPr>
          <p:nvPr>
            <p:ph type="sldNum" sz="quarter" idx="12"/>
          </p:nvPr>
        </p:nvSpPr>
        <p:spPr/>
        <p:txBody>
          <a:bodyPr/>
          <a:lstStyle/>
          <a:p>
            <a:pPr>
              <a:defRPr/>
            </a:pPr>
            <a:fld id="{49BC4115-54D6-4EEB-9642-FBAA62ABDD2A}" type="slidenum">
              <a:rPr lang="ru-RU" smtClean="0"/>
              <a:pPr>
                <a:defRPr/>
              </a:pPr>
              <a:t>10</a:t>
            </a:fld>
            <a:endParaRPr lang="ru-RU" dirty="0"/>
          </a:p>
        </p:txBody>
      </p:sp>
    </p:spTree>
    <p:extLst>
      <p:ext uri="{BB962C8B-B14F-4D97-AF65-F5344CB8AC3E}">
        <p14:creationId xmlns:p14="http://schemas.microsoft.com/office/powerpoint/2010/main" val="14452835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1400" b="1" i="1" dirty="0"/>
              <a:t>ПРОФЕСІЙНИЙ ТРЕНІНГ «АКТУАЛЬНІ ПИТАННЯ ВИЗНАЧЕННЯ ВАРТОСТІ БІЗНЕСУ, В ТОМУ ЧИСЛІ ДЛЯ ПРОЦЕДУР SQUEEZE-OUT ТА SELL-OUT»</a:t>
            </a:r>
            <a:r>
              <a:rPr lang="uk-UA" sz="1400" b="1" dirty="0"/>
              <a:t> </a:t>
            </a:r>
            <a:endParaRPr lang="ru-RU" sz="1400" dirty="0">
              <a:latin typeface="Verdana" panose="020B0604030504040204" pitchFamily="34" charset="0"/>
              <a:ea typeface="Verdana" panose="020B0604030504040204" pitchFamily="34" charset="0"/>
              <a:cs typeface="Verdana" panose="020B0604030504040204" pitchFamily="34" charset="0"/>
            </a:endParaRPr>
          </a:p>
        </p:txBody>
      </p:sp>
      <p:sp>
        <p:nvSpPr>
          <p:cNvPr id="3" name="Объект 2"/>
          <p:cNvSpPr>
            <a:spLocks noGrp="1"/>
          </p:cNvSpPr>
          <p:nvPr>
            <p:ph idx="1"/>
          </p:nvPr>
        </p:nvSpPr>
        <p:spPr>
          <a:xfrm>
            <a:off x="2209800" y="1412777"/>
            <a:ext cx="6775450" cy="4665762"/>
          </a:xfrm>
        </p:spPr>
        <p:txBody>
          <a:bodyPr/>
          <a:lstStyle/>
          <a:p>
            <a:pPr marL="0" lvl="0" indent="0">
              <a:buNone/>
            </a:pPr>
            <a:r>
              <a:rPr lang="ru-RU" sz="1200" b="1" i="1" dirty="0" smtClean="0">
                <a:latin typeface="Verdana" panose="020B0604030504040204" pitchFamily="34" charset="0"/>
                <a:ea typeface="Verdana" panose="020B0604030504040204" pitchFamily="34" charset="0"/>
                <a:cs typeface="Verdana" panose="020B0604030504040204" pitchFamily="34" charset="0"/>
              </a:rPr>
              <a:t>Классификация по </a:t>
            </a:r>
            <a:r>
              <a:rPr lang="ru-RU" sz="1200" b="1" i="1" dirty="0">
                <a:latin typeface="Verdana" panose="020B0604030504040204" pitchFamily="34" charset="0"/>
                <a:ea typeface="Verdana" panose="020B0604030504040204" pitchFamily="34" charset="0"/>
                <a:cs typeface="Verdana" panose="020B0604030504040204" pitchFamily="34" charset="0"/>
              </a:rPr>
              <a:t>владельцам:</a:t>
            </a:r>
            <a:endParaRPr lang="ru-RU" sz="1200" dirty="0">
              <a:latin typeface="Verdana" panose="020B0604030504040204" pitchFamily="34" charset="0"/>
              <a:ea typeface="Verdana" panose="020B0604030504040204" pitchFamily="34" charset="0"/>
              <a:cs typeface="Verdana" panose="020B0604030504040204" pitchFamily="34" charset="0"/>
            </a:endParaRPr>
          </a:p>
          <a:p>
            <a:pPr lvl="0">
              <a:buFont typeface="Wingdings" panose="05000000000000000000" pitchFamily="2" charset="2"/>
              <a:buChar char="Ø"/>
            </a:pPr>
            <a:r>
              <a:rPr lang="ru-RU" sz="1200" dirty="0" smtClean="0">
                <a:latin typeface="Verdana" panose="020B0604030504040204" pitchFamily="34" charset="0"/>
                <a:ea typeface="Verdana" panose="020B0604030504040204" pitchFamily="34" charset="0"/>
                <a:cs typeface="Verdana" panose="020B0604030504040204" pitchFamily="34" charset="0"/>
              </a:rPr>
              <a:t>ОИС</a:t>
            </a:r>
            <a:r>
              <a:rPr lang="ru-RU" sz="1200" dirty="0">
                <a:latin typeface="Verdana" panose="020B0604030504040204" pitchFamily="34" charset="0"/>
                <a:ea typeface="Verdana" panose="020B0604030504040204" pitchFamily="34" charset="0"/>
                <a:cs typeface="Verdana" panose="020B0604030504040204" pitchFamily="34" charset="0"/>
              </a:rPr>
              <a:t>, исключительные права на которые принадлежат предприятию;</a:t>
            </a:r>
          </a:p>
          <a:p>
            <a:pPr lvl="0">
              <a:buFont typeface="Wingdings" panose="05000000000000000000" pitchFamily="2" charset="2"/>
              <a:buChar char="Ø"/>
            </a:pPr>
            <a:r>
              <a:rPr lang="ru-RU" sz="1200" dirty="0">
                <a:latin typeface="Verdana" panose="020B0604030504040204" pitchFamily="34" charset="0"/>
                <a:ea typeface="Verdana" panose="020B0604030504040204" pitchFamily="34" charset="0"/>
                <a:cs typeface="Verdana" panose="020B0604030504040204" pitchFamily="34" charset="0"/>
              </a:rPr>
              <a:t>ОИС, исключительные права на которые принадлежат другим предприятиям;</a:t>
            </a:r>
          </a:p>
          <a:p>
            <a:pPr lvl="0">
              <a:buFont typeface="Wingdings" panose="05000000000000000000" pitchFamily="2" charset="2"/>
              <a:buChar char="Ø"/>
            </a:pPr>
            <a:r>
              <a:rPr lang="ru-RU" sz="1200" dirty="0">
                <a:latin typeface="Verdana" panose="020B0604030504040204" pitchFamily="34" charset="0"/>
                <a:ea typeface="Verdana" panose="020B0604030504040204" pitchFamily="34" charset="0"/>
                <a:cs typeface="Verdana" panose="020B0604030504040204" pitchFamily="34" charset="0"/>
              </a:rPr>
              <a:t>ОИС, исключительные права на которые принадлежат физическим лицам.</a:t>
            </a:r>
          </a:p>
          <a:p>
            <a:pPr marL="0" indent="0">
              <a:buNone/>
            </a:pPr>
            <a:endParaRPr lang="ru-RU" sz="12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b="1" dirty="0">
                <a:latin typeface="Verdana" panose="020B0604030504040204" pitchFamily="34" charset="0"/>
                <a:ea typeface="Verdana" panose="020B0604030504040204" pitchFamily="34" charset="0"/>
                <a:cs typeface="Verdana" panose="020B0604030504040204" pitchFamily="34" charset="0"/>
              </a:rPr>
              <a:t>Инвентаризация ОИС / НА в рамках действующего предприятия с целью выявления активов, которые участвуют в создании </a:t>
            </a:r>
            <a:r>
              <a:rPr lang="ru-RU" sz="1200" b="1" dirty="0" smtClean="0">
                <a:latin typeface="Verdana" panose="020B0604030504040204" pitchFamily="34" charset="0"/>
                <a:ea typeface="Verdana" panose="020B0604030504040204" pitchFamily="34" charset="0"/>
                <a:cs typeface="Verdana" panose="020B0604030504040204" pitchFamily="34" charset="0"/>
              </a:rPr>
              <a:t>прибыли</a:t>
            </a:r>
          </a:p>
          <a:p>
            <a:pPr marL="0" indent="0">
              <a:buNone/>
            </a:pPr>
            <a:endParaRPr lang="ru-RU" sz="1200" b="1"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Каждый </a:t>
            </a:r>
            <a:r>
              <a:rPr lang="ru-RU" sz="1200" dirty="0">
                <a:latin typeface="Verdana" panose="020B0604030504040204" pitchFamily="34" charset="0"/>
                <a:ea typeface="Verdana" panose="020B0604030504040204" pitchFamily="34" charset="0"/>
                <a:cs typeface="Verdana" panose="020B0604030504040204" pitchFamily="34" charset="0"/>
              </a:rPr>
              <a:t>раз при оценке объекты ИС необходимо рассматривать с точки зрения соответствия следующим </a:t>
            </a:r>
            <a:r>
              <a:rPr lang="ru-RU" sz="1200" b="1" dirty="0">
                <a:latin typeface="Verdana" panose="020B0604030504040204" pitchFamily="34" charset="0"/>
                <a:ea typeface="Verdana" panose="020B0604030504040204" pitchFamily="34" charset="0"/>
                <a:cs typeface="Verdana" panose="020B0604030504040204" pitchFamily="34" charset="0"/>
              </a:rPr>
              <a:t>принципам</a:t>
            </a:r>
            <a:r>
              <a:rPr lang="ru-RU" sz="1200" dirty="0">
                <a:latin typeface="Verdana" panose="020B0604030504040204" pitchFamily="34" charset="0"/>
                <a:ea typeface="Verdana" panose="020B0604030504040204" pitchFamily="34" charset="0"/>
                <a:cs typeface="Verdana" panose="020B0604030504040204" pitchFamily="34" charset="0"/>
              </a:rPr>
              <a:t>:</a:t>
            </a:r>
          </a:p>
          <a:p>
            <a:pPr lvl="0">
              <a:buFont typeface="Wingdings" panose="05000000000000000000" pitchFamily="2" charset="2"/>
              <a:buChar char="Ø"/>
            </a:pPr>
            <a:r>
              <a:rPr lang="ru-RU" sz="1200" dirty="0">
                <a:latin typeface="Verdana" panose="020B0604030504040204" pitchFamily="34" charset="0"/>
                <a:ea typeface="Verdana" panose="020B0604030504040204" pitchFamily="34" charset="0"/>
                <a:cs typeface="Verdana" panose="020B0604030504040204" pitchFamily="34" charset="0"/>
              </a:rPr>
              <a:t>объект оценки может быть выделен в имущественном комплексе и при необходимости может быть передан иному </a:t>
            </a:r>
            <a:r>
              <a:rPr lang="ru-RU" sz="1200" dirty="0" smtClean="0">
                <a:latin typeface="Verdana" panose="020B0604030504040204" pitchFamily="34" charset="0"/>
                <a:ea typeface="Verdana" panose="020B0604030504040204" pitchFamily="34" charset="0"/>
                <a:cs typeface="Verdana" panose="020B0604030504040204" pitchFamily="34" charset="0"/>
              </a:rPr>
              <a:t>собственнику (отделим);</a:t>
            </a:r>
            <a:endParaRPr lang="ru-RU" sz="1200" dirty="0">
              <a:latin typeface="Verdana" panose="020B0604030504040204" pitchFamily="34" charset="0"/>
              <a:ea typeface="Verdana" panose="020B0604030504040204" pitchFamily="34" charset="0"/>
              <a:cs typeface="Verdana" panose="020B0604030504040204" pitchFamily="34" charset="0"/>
            </a:endParaRPr>
          </a:p>
          <a:p>
            <a:pPr lvl="0">
              <a:buFont typeface="Wingdings" panose="05000000000000000000" pitchFamily="2" charset="2"/>
              <a:buChar char="Ø"/>
            </a:pPr>
            <a:r>
              <a:rPr lang="ru-RU" sz="1200" dirty="0">
                <a:latin typeface="Verdana" panose="020B0604030504040204" pitchFamily="34" charset="0"/>
                <a:ea typeface="Verdana" panose="020B0604030504040204" pitchFamily="34" charset="0"/>
                <a:cs typeface="Verdana" panose="020B0604030504040204" pitchFamily="34" charset="0"/>
              </a:rPr>
              <a:t>объект оценки имеет реальную полезность для конкретного субъекта хозяйствования, которую можно подтвердить документально;</a:t>
            </a:r>
          </a:p>
          <a:p>
            <a:pPr lvl="0">
              <a:buFont typeface="Wingdings" panose="05000000000000000000" pitchFamily="2" charset="2"/>
              <a:buChar char="Ø"/>
            </a:pPr>
            <a:r>
              <a:rPr lang="ru-RU" sz="1200" dirty="0">
                <a:latin typeface="Verdana" panose="020B0604030504040204" pitchFamily="34" charset="0"/>
                <a:ea typeface="Verdana" panose="020B0604030504040204" pitchFamily="34" charset="0"/>
                <a:cs typeface="Verdana" panose="020B0604030504040204" pitchFamily="34" charset="0"/>
              </a:rPr>
              <a:t>объект оценки может быть замещен иным объектом собственности аналогичной полезности;</a:t>
            </a:r>
          </a:p>
          <a:p>
            <a:pPr lvl="0">
              <a:buFont typeface="Wingdings" panose="05000000000000000000" pitchFamily="2" charset="2"/>
              <a:buChar char="Ø"/>
            </a:pPr>
            <a:r>
              <a:rPr lang="ru-RU" sz="1200" dirty="0">
                <a:latin typeface="Verdana" panose="020B0604030504040204" pitchFamily="34" charset="0"/>
                <a:ea typeface="Verdana" panose="020B0604030504040204" pitchFamily="34" charset="0"/>
                <a:cs typeface="Verdana" panose="020B0604030504040204" pitchFamily="34" charset="0"/>
              </a:rPr>
              <a:t>возможное использование объекта оценки приведет к планируемым денежным поступлениям.</a:t>
            </a:r>
          </a:p>
          <a:p>
            <a:pPr marL="0" indent="0">
              <a:buNone/>
            </a:pPr>
            <a:endParaRPr lang="ru-RU" dirty="0"/>
          </a:p>
        </p:txBody>
      </p:sp>
      <p:sp>
        <p:nvSpPr>
          <p:cNvPr id="4" name="Номер слайда 3"/>
          <p:cNvSpPr>
            <a:spLocks noGrp="1"/>
          </p:cNvSpPr>
          <p:nvPr>
            <p:ph type="sldNum" sz="quarter" idx="12"/>
          </p:nvPr>
        </p:nvSpPr>
        <p:spPr/>
        <p:txBody>
          <a:bodyPr/>
          <a:lstStyle/>
          <a:p>
            <a:pPr>
              <a:defRPr/>
            </a:pPr>
            <a:fld id="{49BC4115-54D6-4EEB-9642-FBAA62ABDD2A}" type="slidenum">
              <a:rPr lang="ru-RU" smtClean="0"/>
              <a:pPr>
                <a:defRPr/>
              </a:pPr>
              <a:t>11</a:t>
            </a:fld>
            <a:endParaRPr lang="ru-RU" dirty="0"/>
          </a:p>
        </p:txBody>
      </p:sp>
    </p:spTree>
    <p:extLst>
      <p:ext uri="{BB962C8B-B14F-4D97-AF65-F5344CB8AC3E}">
        <p14:creationId xmlns:p14="http://schemas.microsoft.com/office/powerpoint/2010/main" val="19763480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1200" b="1" i="1" dirty="0"/>
              <a:t>ПРОФЕСІЙНИЙ ТРЕНІНГ «АКТУАЛЬНІ ПИТАННЯ ВИЗНАЧЕННЯ ВАРТОСТІ БІЗНЕСУ, В ТОМУ ЧИСЛІ ДЛЯ ПРОЦЕДУР SQUEEZE-OUT ТА SELL-OUT»</a:t>
            </a:r>
            <a:r>
              <a:rPr lang="uk-UA" sz="1200" b="1" dirty="0"/>
              <a:t> </a:t>
            </a:r>
            <a:endParaRPr lang="ru-RU" sz="1200" dirty="0"/>
          </a:p>
        </p:txBody>
      </p:sp>
      <p:sp>
        <p:nvSpPr>
          <p:cNvPr id="3" name="Объект 2"/>
          <p:cNvSpPr>
            <a:spLocks noGrp="1"/>
          </p:cNvSpPr>
          <p:nvPr>
            <p:ph idx="1"/>
          </p:nvPr>
        </p:nvSpPr>
        <p:spPr>
          <a:xfrm>
            <a:off x="2209800" y="1268761"/>
            <a:ext cx="6775450" cy="4809778"/>
          </a:xfrm>
        </p:spPr>
        <p:txBody>
          <a:bodyPr/>
          <a:lstStyle/>
          <a:p>
            <a:pPr marL="0" indent="0">
              <a:buNone/>
            </a:pPr>
            <a:r>
              <a:rPr lang="ru-RU" sz="1200" b="1" dirty="0" smtClean="0">
                <a:latin typeface="Verdana" panose="020B0604030504040204" pitchFamily="34" charset="0"/>
                <a:ea typeface="Verdana" panose="020B0604030504040204" pitchFamily="34" charset="0"/>
                <a:cs typeface="Verdana" panose="020B0604030504040204" pitchFamily="34" charset="0"/>
              </a:rPr>
              <a:t>Практические </a:t>
            </a:r>
            <a:r>
              <a:rPr lang="ru-RU" sz="1200" b="1" dirty="0">
                <a:latin typeface="Verdana" panose="020B0604030504040204" pitchFamily="34" charset="0"/>
                <a:ea typeface="Verdana" panose="020B0604030504040204" pitchFamily="34" charset="0"/>
                <a:cs typeface="Verdana" panose="020B0604030504040204" pitchFamily="34" charset="0"/>
              </a:rPr>
              <a:t>аспекты экспертизы ОИС и НА, определение юридического </a:t>
            </a:r>
            <a:r>
              <a:rPr lang="ru-RU" sz="1200" b="1" dirty="0" smtClean="0">
                <a:latin typeface="Verdana" panose="020B0604030504040204" pitchFamily="34" charset="0"/>
                <a:ea typeface="Verdana" panose="020B0604030504040204" pitchFamily="34" charset="0"/>
                <a:cs typeface="Verdana" panose="020B0604030504040204" pitchFamily="34" charset="0"/>
              </a:rPr>
              <a:t>и экономического </a:t>
            </a:r>
            <a:r>
              <a:rPr lang="ru-RU" sz="1200" b="1" dirty="0">
                <a:latin typeface="Verdana" panose="020B0604030504040204" pitchFamily="34" charset="0"/>
                <a:ea typeface="Verdana" panose="020B0604030504040204" pitchFamily="34" charset="0"/>
                <a:cs typeface="Verdana" panose="020B0604030504040204" pitchFamily="34" charset="0"/>
              </a:rPr>
              <a:t>сроков </a:t>
            </a:r>
            <a:r>
              <a:rPr lang="ru-RU" sz="1200" b="1" dirty="0" smtClean="0">
                <a:latin typeface="Verdana" panose="020B0604030504040204" pitchFamily="34" charset="0"/>
                <a:ea typeface="Verdana" panose="020B0604030504040204" pitchFamily="34" charset="0"/>
                <a:cs typeface="Verdana" panose="020B0604030504040204" pitchFamily="34" charset="0"/>
              </a:rPr>
              <a:t>службы</a:t>
            </a:r>
          </a:p>
          <a:p>
            <a:pPr marL="0" indent="0">
              <a:buNone/>
            </a:pPr>
            <a:endParaRPr lang="ru-RU" sz="1200" b="1"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При экспертизе прав на ОИС как объектов НМА необходимо руководствоваться следующим:</a:t>
            </a:r>
          </a:p>
          <a:p>
            <a:pPr lvl="0"/>
            <a:r>
              <a:rPr lang="ru-RU" sz="1200" dirty="0">
                <a:latin typeface="Verdana" panose="020B0604030504040204" pitchFamily="34" charset="0"/>
                <a:ea typeface="Verdana" panose="020B0604030504040204" pitchFamily="34" charset="0"/>
                <a:cs typeface="Verdana" panose="020B0604030504040204" pitchFamily="34" charset="0"/>
              </a:rPr>
              <a:t>НМА являются </a:t>
            </a:r>
            <a:r>
              <a:rPr lang="ru-RU" sz="1200" b="1" i="1" dirty="0">
                <a:latin typeface="Verdana" panose="020B0604030504040204" pitchFamily="34" charset="0"/>
                <a:ea typeface="Verdana" panose="020B0604030504040204" pitchFamily="34" charset="0"/>
                <a:cs typeface="Verdana" panose="020B0604030504040204" pitchFamily="34" charset="0"/>
              </a:rPr>
              <a:t>права </a:t>
            </a:r>
            <a:r>
              <a:rPr lang="ru-RU" sz="1200" dirty="0">
                <a:latin typeface="Verdana" panose="020B0604030504040204" pitchFamily="34" charset="0"/>
                <a:ea typeface="Verdana" panose="020B0604030504040204" pitchFamily="34" charset="0"/>
                <a:cs typeface="Verdana" panose="020B0604030504040204" pitchFamily="34" charset="0"/>
              </a:rPr>
              <a:t>на те или иные объекты нематериальной собственности, а не сами эти объекты;</a:t>
            </a:r>
          </a:p>
          <a:p>
            <a:pPr lvl="0"/>
            <a:r>
              <a:rPr lang="ru-RU" sz="1200" dirty="0">
                <a:latin typeface="Verdana" panose="020B0604030504040204" pitchFamily="34" charset="0"/>
                <a:ea typeface="Verdana" panose="020B0604030504040204" pitchFamily="34" charset="0"/>
                <a:cs typeface="Verdana" panose="020B0604030504040204" pitchFamily="34" charset="0"/>
              </a:rPr>
              <a:t>Права, определяемые как НМА, могут </a:t>
            </a:r>
            <a:r>
              <a:rPr lang="ru-RU" sz="1200" dirty="0" smtClean="0">
                <a:latin typeface="Verdana" panose="020B0604030504040204" pitchFamily="34" charset="0"/>
                <a:ea typeface="Verdana" panose="020B0604030504040204" pitchFamily="34" charset="0"/>
                <a:cs typeface="Verdana" panose="020B0604030504040204" pitchFamily="34" charset="0"/>
              </a:rPr>
              <a:t>возникать </a:t>
            </a:r>
            <a:r>
              <a:rPr lang="ru-RU" sz="1200" b="1" i="1" dirty="0">
                <a:latin typeface="Verdana" panose="020B0604030504040204" pitchFamily="34" charset="0"/>
                <a:ea typeface="Verdana" panose="020B0604030504040204" pitchFamily="34" charset="0"/>
                <a:cs typeface="Verdana" panose="020B0604030504040204" pitchFamily="34" charset="0"/>
              </a:rPr>
              <a:t>из охранных документов (патентов, свидетельств) или договоров</a:t>
            </a:r>
            <a:r>
              <a:rPr lang="ru-RU" sz="1200" b="1" dirty="0">
                <a:latin typeface="Verdana" panose="020B0604030504040204" pitchFamily="34" charset="0"/>
                <a:ea typeface="Verdana" panose="020B0604030504040204" pitchFamily="34" charset="0"/>
                <a:cs typeface="Verdana" panose="020B0604030504040204" pitchFamily="34" charset="0"/>
              </a:rPr>
              <a:t>;</a:t>
            </a:r>
          </a:p>
          <a:p>
            <a:pPr lvl="0"/>
            <a:r>
              <a:rPr lang="ru-RU" sz="1200" dirty="0">
                <a:latin typeface="Verdana" panose="020B0604030504040204" pitchFamily="34" charset="0"/>
                <a:ea typeface="Verdana" panose="020B0604030504040204" pitchFamily="34" charset="0"/>
                <a:cs typeface="Verdana" panose="020B0604030504040204" pitchFamily="34" charset="0"/>
              </a:rPr>
              <a:t>К НМА могут быть отнесены только права, </a:t>
            </a:r>
            <a:r>
              <a:rPr lang="ru-RU" sz="1200" b="1" i="1" dirty="0">
                <a:latin typeface="Verdana" panose="020B0604030504040204" pitchFamily="34" charset="0"/>
                <a:ea typeface="Verdana" panose="020B0604030504040204" pitchFamily="34" charset="0"/>
                <a:cs typeface="Verdana" panose="020B0604030504040204" pitchFamily="34" charset="0"/>
              </a:rPr>
              <a:t>у которых не истек юридический срок действия по охранному документу</a:t>
            </a:r>
            <a:r>
              <a:rPr lang="ru-RU" sz="1200" i="1" dirty="0">
                <a:latin typeface="Verdana" panose="020B0604030504040204" pitchFamily="34" charset="0"/>
                <a:ea typeface="Verdana" panose="020B0604030504040204" pitchFamily="34" charset="0"/>
                <a:cs typeface="Verdana" panose="020B0604030504040204" pitchFamily="34" charset="0"/>
              </a:rPr>
              <a:t> (согласно действующему законодательству).</a:t>
            </a:r>
            <a:endParaRPr lang="ru-RU" sz="1200"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Анализируются следующие материалы:</a:t>
            </a: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а) документы, подтверждающие права предприятия, включая охранные документы, договора и соглашения: документы, связанные с выполнением научно-исследовательских, опытно-конструкторских и технологических работ. Таким документами могут быть:</a:t>
            </a:r>
          </a:p>
          <a:p>
            <a:pPr lvl="0"/>
            <a:r>
              <a:rPr lang="ru-RU" sz="1200" i="1" dirty="0">
                <a:latin typeface="Verdana" panose="020B0604030504040204" pitchFamily="34" charset="0"/>
                <a:ea typeface="Verdana" panose="020B0604030504040204" pitchFamily="34" charset="0"/>
                <a:cs typeface="Verdana" panose="020B0604030504040204" pitchFamily="34" charset="0"/>
              </a:rPr>
              <a:t>патент:</a:t>
            </a:r>
            <a:r>
              <a:rPr lang="ru-RU" sz="1200" dirty="0">
                <a:latin typeface="Verdana" panose="020B0604030504040204" pitchFamily="34" charset="0"/>
                <a:ea typeface="Verdana" panose="020B0604030504040204" pitchFamily="34" charset="0"/>
                <a:cs typeface="Verdana" panose="020B0604030504040204" pitchFamily="34" charset="0"/>
              </a:rPr>
              <a:t> на изобретение, на полезную модель, на промышленный образец;</a:t>
            </a:r>
          </a:p>
          <a:p>
            <a:pPr lvl="0"/>
            <a:r>
              <a:rPr lang="ru-RU" sz="1200" i="1" dirty="0">
                <a:latin typeface="Verdana" panose="020B0604030504040204" pitchFamily="34" charset="0"/>
                <a:ea typeface="Verdana" panose="020B0604030504040204" pitchFamily="34" charset="0"/>
                <a:cs typeface="Verdana" panose="020B0604030504040204" pitchFamily="34" charset="0"/>
              </a:rPr>
              <a:t>свидетельство</a:t>
            </a:r>
            <a:r>
              <a:rPr lang="ru-RU" sz="1200" dirty="0">
                <a:latin typeface="Verdana" panose="020B0604030504040204" pitchFamily="34" charset="0"/>
                <a:ea typeface="Verdana" panose="020B0604030504040204" pitchFamily="34" charset="0"/>
                <a:cs typeface="Verdana" panose="020B0604030504040204" pitchFamily="34" charset="0"/>
              </a:rPr>
              <a:t>: на знак для товаров и услуг; наименование места происхождения товара;</a:t>
            </a:r>
          </a:p>
          <a:p>
            <a:pPr lvl="0"/>
            <a:r>
              <a:rPr lang="ru-RU" sz="1200" i="1" dirty="0">
                <a:latin typeface="Verdana" panose="020B0604030504040204" pitchFamily="34" charset="0"/>
                <a:ea typeface="Verdana" panose="020B0604030504040204" pitchFamily="34" charset="0"/>
                <a:cs typeface="Verdana" panose="020B0604030504040204" pitchFamily="34" charset="0"/>
              </a:rPr>
              <a:t>свидетельство:</a:t>
            </a:r>
            <a:r>
              <a:rPr lang="ru-RU" sz="1200" dirty="0">
                <a:latin typeface="Verdana" panose="020B0604030504040204" pitchFamily="34" charset="0"/>
                <a:ea typeface="Verdana" panose="020B0604030504040204" pitchFamily="34" charset="0"/>
                <a:cs typeface="Verdana" panose="020B0604030504040204" pitchFamily="34" charset="0"/>
              </a:rPr>
              <a:t> об официальной регистрации программы для ЭВМ, базы данных, топологии интегральных микросхем; </a:t>
            </a:r>
          </a:p>
          <a:p>
            <a:pPr marL="0" indent="0">
              <a:buNone/>
            </a:pPr>
            <a:endParaRPr lang="ru-RU" sz="1200" dirty="0">
              <a:latin typeface="Verdana" panose="020B0604030504040204" pitchFamily="34" charset="0"/>
              <a:ea typeface="Verdana" panose="020B0604030504040204" pitchFamily="34" charset="0"/>
              <a:cs typeface="Verdana" panose="020B0604030504040204" pitchFamily="34" charset="0"/>
            </a:endParaRPr>
          </a:p>
        </p:txBody>
      </p:sp>
      <p:sp>
        <p:nvSpPr>
          <p:cNvPr id="4" name="Номер слайда 3"/>
          <p:cNvSpPr>
            <a:spLocks noGrp="1"/>
          </p:cNvSpPr>
          <p:nvPr>
            <p:ph type="sldNum" sz="quarter" idx="12"/>
          </p:nvPr>
        </p:nvSpPr>
        <p:spPr/>
        <p:txBody>
          <a:bodyPr/>
          <a:lstStyle/>
          <a:p>
            <a:pPr>
              <a:defRPr/>
            </a:pPr>
            <a:fld id="{49BC4115-54D6-4EEB-9642-FBAA62ABDD2A}" type="slidenum">
              <a:rPr lang="ru-RU" smtClean="0"/>
              <a:pPr>
                <a:defRPr/>
              </a:pPr>
              <a:t>12</a:t>
            </a:fld>
            <a:endParaRPr lang="ru-RU" dirty="0"/>
          </a:p>
        </p:txBody>
      </p:sp>
    </p:spTree>
    <p:extLst>
      <p:ext uri="{BB962C8B-B14F-4D97-AF65-F5344CB8AC3E}">
        <p14:creationId xmlns:p14="http://schemas.microsoft.com/office/powerpoint/2010/main" val="24769133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1200" b="1" i="1" dirty="0"/>
              <a:t>ПРОФЕСІЙНИЙ ТРЕНІНГ «АКТУАЛЬНІ ПИТАННЯ ВИЗНАЧЕННЯ ВАРТОСТІ БІЗНЕСУ, В ТОМУ ЧИСЛІ ДЛЯ ПРОЦЕДУР SQUEEZE-OUT ТА SELL-OUT»</a:t>
            </a:r>
            <a:r>
              <a:rPr lang="uk-UA" sz="1200" b="1" dirty="0"/>
              <a:t> </a:t>
            </a:r>
            <a:endParaRPr lang="ru-RU" sz="1200" dirty="0"/>
          </a:p>
        </p:txBody>
      </p:sp>
      <p:sp>
        <p:nvSpPr>
          <p:cNvPr id="3" name="Объект 2"/>
          <p:cNvSpPr>
            <a:spLocks noGrp="1"/>
          </p:cNvSpPr>
          <p:nvPr>
            <p:ph idx="1"/>
          </p:nvPr>
        </p:nvSpPr>
        <p:spPr>
          <a:xfrm>
            <a:off x="2209800" y="1268761"/>
            <a:ext cx="6775450" cy="4809778"/>
          </a:xfrm>
        </p:spPr>
        <p:txBody>
          <a:bodyPr/>
          <a:lstStyle/>
          <a:p>
            <a:pPr lvl="0"/>
            <a:r>
              <a:rPr lang="ru-RU" sz="1200" i="1" dirty="0">
                <a:latin typeface="Verdana" panose="020B0604030504040204" pitchFamily="34" charset="0"/>
                <a:ea typeface="Verdana" panose="020B0604030504040204" pitchFamily="34" charset="0"/>
                <a:cs typeface="Verdana" panose="020B0604030504040204" pitchFamily="34" charset="0"/>
              </a:rPr>
              <a:t>договор об уступке патента</a:t>
            </a:r>
            <a:r>
              <a:rPr lang="ru-RU" sz="1200" dirty="0">
                <a:latin typeface="Verdana" panose="020B0604030504040204" pitchFamily="34" charset="0"/>
                <a:ea typeface="Verdana" panose="020B0604030504040204" pitchFamily="34" charset="0"/>
                <a:cs typeface="Verdana" panose="020B0604030504040204" pitchFamily="34" charset="0"/>
              </a:rPr>
              <a:t>: на изобретение, на полезную модель или на промышленный образец;</a:t>
            </a:r>
          </a:p>
          <a:p>
            <a:pPr lvl="0"/>
            <a:r>
              <a:rPr lang="ru-RU" sz="1200" i="1" dirty="0">
                <a:latin typeface="Verdana" panose="020B0604030504040204" pitchFamily="34" charset="0"/>
                <a:ea typeface="Verdana" panose="020B0604030504040204" pitchFamily="34" charset="0"/>
                <a:cs typeface="Verdana" panose="020B0604030504040204" pitchFamily="34" charset="0"/>
              </a:rPr>
              <a:t>договор об уступке знака</a:t>
            </a:r>
            <a:r>
              <a:rPr lang="ru-RU" sz="1200" dirty="0">
                <a:latin typeface="Verdana" panose="020B0604030504040204" pitchFamily="34" charset="0"/>
                <a:ea typeface="Verdana" panose="020B0604030504040204" pitchFamily="34" charset="0"/>
                <a:cs typeface="Verdana" panose="020B0604030504040204" pitchFamily="34" charset="0"/>
              </a:rPr>
              <a:t> для товаров и услуг;</a:t>
            </a:r>
          </a:p>
          <a:p>
            <a:pPr lvl="0"/>
            <a:r>
              <a:rPr lang="ru-RU" sz="1200" i="1" dirty="0">
                <a:latin typeface="Verdana" panose="020B0604030504040204" pitchFamily="34" charset="0"/>
                <a:ea typeface="Verdana" panose="020B0604030504040204" pitchFamily="34" charset="0"/>
                <a:cs typeface="Verdana" panose="020B0604030504040204" pitchFamily="34" charset="0"/>
              </a:rPr>
              <a:t>договор о полной уступке</a:t>
            </a:r>
            <a:r>
              <a:rPr lang="ru-RU" sz="1200" dirty="0">
                <a:latin typeface="Verdana" panose="020B0604030504040204" pitchFamily="34" charset="0"/>
                <a:ea typeface="Verdana" panose="020B0604030504040204" pitchFamily="34" charset="0"/>
                <a:cs typeface="Verdana" panose="020B0604030504040204" pitchFamily="34" charset="0"/>
              </a:rPr>
              <a:t> всех имущественных прав на зарегистрированную программу для ЭВМ, на зарегистрированную базу данных, на топологию интегральных микросхем;</a:t>
            </a:r>
          </a:p>
          <a:p>
            <a:pPr lvl="0"/>
            <a:r>
              <a:rPr lang="ru-RU" sz="1200" i="1" dirty="0">
                <a:latin typeface="Verdana" panose="020B0604030504040204" pitchFamily="34" charset="0"/>
                <a:ea typeface="Verdana" panose="020B0604030504040204" pitchFamily="34" charset="0"/>
                <a:cs typeface="Verdana" panose="020B0604030504040204" pitchFamily="34" charset="0"/>
              </a:rPr>
              <a:t>договор (соглашение) о передаче исключительных прав на произведения</a:t>
            </a:r>
            <a:r>
              <a:rPr lang="ru-RU" sz="1200" dirty="0">
                <a:latin typeface="Verdana" panose="020B0604030504040204" pitchFamily="34" charset="0"/>
                <a:ea typeface="Verdana" panose="020B0604030504040204" pitchFamily="34" charset="0"/>
                <a:cs typeface="Verdana" panose="020B0604030504040204" pitchFamily="34" charset="0"/>
              </a:rPr>
              <a:t> науки, литературы, искусства;</a:t>
            </a:r>
          </a:p>
          <a:p>
            <a:pPr lvl="0"/>
            <a:r>
              <a:rPr lang="ru-RU" sz="1200" i="1" dirty="0">
                <a:latin typeface="Verdana" panose="020B0604030504040204" pitchFamily="34" charset="0"/>
                <a:ea typeface="Verdana" panose="020B0604030504040204" pitchFamily="34" charset="0"/>
                <a:cs typeface="Verdana" panose="020B0604030504040204" pitchFamily="34" charset="0"/>
              </a:rPr>
              <a:t>договор о передаче ноу-хау</a:t>
            </a:r>
            <a:r>
              <a:rPr lang="ru-RU" sz="1200" dirty="0">
                <a:latin typeface="Verdana" panose="020B0604030504040204" pitchFamily="34" charset="0"/>
                <a:ea typeface="Verdana" panose="020B0604030504040204" pitchFamily="34" charset="0"/>
                <a:cs typeface="Verdana" panose="020B0604030504040204" pitchFamily="34" charset="0"/>
              </a:rPr>
              <a:t>;</a:t>
            </a:r>
          </a:p>
          <a:p>
            <a:pPr lvl="0"/>
            <a:r>
              <a:rPr lang="ru-RU" sz="1200" i="1" dirty="0">
                <a:latin typeface="Verdana" panose="020B0604030504040204" pitchFamily="34" charset="0"/>
                <a:ea typeface="Verdana" panose="020B0604030504040204" pitchFamily="34" charset="0"/>
                <a:cs typeface="Verdana" panose="020B0604030504040204" pitchFamily="34" charset="0"/>
              </a:rPr>
              <a:t>лицензионное соглашение</a:t>
            </a:r>
            <a:r>
              <a:rPr lang="ru-RU" sz="1200" dirty="0">
                <a:latin typeface="Verdana" panose="020B0604030504040204" pitchFamily="34" charset="0"/>
                <a:ea typeface="Verdana" panose="020B0604030504040204" pitchFamily="34" charset="0"/>
                <a:cs typeface="Verdana" panose="020B0604030504040204" pitchFamily="34" charset="0"/>
              </a:rPr>
              <a:t> (договор) о предоставлении права на использование: изобретения, полезной модели, промышленного образца, знака для товаров и услуг; договор о передаче имущественных прав на зарегистрированные : программу для ЭВМ, базы данных, топологию интегральных микросхем;</a:t>
            </a:r>
          </a:p>
          <a:p>
            <a:pPr lvl="0"/>
            <a:r>
              <a:rPr lang="ru-RU" sz="1200" i="1" dirty="0" smtClean="0">
                <a:latin typeface="Verdana" panose="020B0604030504040204" pitchFamily="34" charset="0"/>
                <a:ea typeface="Verdana" panose="020B0604030504040204" pitchFamily="34" charset="0"/>
                <a:cs typeface="Verdana" panose="020B0604030504040204" pitchFamily="34" charset="0"/>
              </a:rPr>
              <a:t>авторский </a:t>
            </a:r>
            <a:r>
              <a:rPr lang="ru-RU" sz="1200" i="1" dirty="0">
                <a:latin typeface="Verdana" panose="020B0604030504040204" pitchFamily="34" charset="0"/>
                <a:ea typeface="Verdana" panose="020B0604030504040204" pitchFamily="34" charset="0"/>
                <a:cs typeface="Verdana" panose="020B0604030504040204" pitchFamily="34" charset="0"/>
              </a:rPr>
              <a:t>договор о передаче исключительных</a:t>
            </a:r>
            <a:r>
              <a:rPr lang="ru-RU" sz="1200" dirty="0">
                <a:latin typeface="Verdana" panose="020B0604030504040204" pitchFamily="34" charset="0"/>
                <a:ea typeface="Verdana" panose="020B0604030504040204" pitchFamily="34" charset="0"/>
                <a:cs typeface="Verdana" panose="020B0604030504040204" pitchFamily="34" charset="0"/>
              </a:rPr>
              <a:t> (неисключительных) прав;</a:t>
            </a:r>
          </a:p>
          <a:p>
            <a:pPr lvl="0"/>
            <a:r>
              <a:rPr lang="ru-RU" sz="1200" i="1" dirty="0">
                <a:latin typeface="Verdana" panose="020B0604030504040204" pitchFamily="34" charset="0"/>
                <a:ea typeface="Verdana" panose="020B0604030504040204" pitchFamily="34" charset="0"/>
                <a:cs typeface="Verdana" panose="020B0604030504040204" pitchFamily="34" charset="0"/>
              </a:rPr>
              <a:t>договор на выполнение</a:t>
            </a:r>
            <a:r>
              <a:rPr lang="ru-RU" sz="1200" dirty="0">
                <a:latin typeface="Verdana" panose="020B0604030504040204" pitchFamily="34" charset="0"/>
                <a:ea typeface="Verdana" panose="020B0604030504040204" pitchFamily="34" charset="0"/>
                <a:cs typeface="Verdana" panose="020B0604030504040204" pitchFamily="34" charset="0"/>
              </a:rPr>
              <a:t>: научно-исследовательских работ, опытно-конструкторских работ, технологических работ;</a:t>
            </a:r>
          </a:p>
          <a:p>
            <a:pPr lvl="0"/>
            <a:r>
              <a:rPr lang="ru-RU" sz="1200" i="1" dirty="0">
                <a:latin typeface="Verdana" panose="020B0604030504040204" pitchFamily="34" charset="0"/>
                <a:ea typeface="Verdana" panose="020B0604030504040204" pitchFamily="34" charset="0"/>
                <a:cs typeface="Verdana" panose="020B0604030504040204" pitchFamily="34" charset="0"/>
              </a:rPr>
              <a:t>договора на создание</a:t>
            </a:r>
            <a:r>
              <a:rPr lang="ru-RU" sz="1200" dirty="0">
                <a:latin typeface="Verdana" panose="020B0604030504040204" pitchFamily="34" charset="0"/>
                <a:ea typeface="Verdana" panose="020B0604030504040204" pitchFamily="34" charset="0"/>
                <a:cs typeface="Verdana" panose="020B0604030504040204" pitchFamily="34" charset="0"/>
              </a:rPr>
              <a:t> (передачу) научно-технической продукции;</a:t>
            </a:r>
          </a:p>
          <a:p>
            <a:pPr lvl="0"/>
            <a:r>
              <a:rPr lang="ru-RU" sz="1200" i="1" dirty="0" smtClean="0">
                <a:latin typeface="Verdana" panose="020B0604030504040204" pitchFamily="34" charset="0"/>
                <a:ea typeface="Verdana" panose="020B0604030504040204" pitchFamily="34" charset="0"/>
                <a:cs typeface="Verdana" panose="020B0604030504040204" pitchFamily="34" charset="0"/>
              </a:rPr>
              <a:t>иные</a:t>
            </a:r>
            <a:r>
              <a:rPr lang="ru-RU" sz="1200" dirty="0" smtClean="0">
                <a:latin typeface="Verdana" panose="020B0604030504040204" pitchFamily="34" charset="0"/>
                <a:ea typeface="Verdana" panose="020B0604030504040204" pitchFamily="34" charset="0"/>
                <a:cs typeface="Verdana" panose="020B0604030504040204" pitchFamily="34" charset="0"/>
              </a:rPr>
              <a:t> договоры </a:t>
            </a:r>
            <a:r>
              <a:rPr lang="ru-RU" sz="1200" dirty="0">
                <a:latin typeface="Verdana" panose="020B0604030504040204" pitchFamily="34" charset="0"/>
                <a:ea typeface="Verdana" panose="020B0604030504040204" pitchFamily="34" charset="0"/>
                <a:cs typeface="Verdana" panose="020B0604030504040204" pitchFamily="34" charset="0"/>
              </a:rPr>
              <a:t>и </a:t>
            </a:r>
            <a:r>
              <a:rPr lang="ru-RU" sz="1200" dirty="0" smtClean="0">
                <a:latin typeface="Verdana" panose="020B0604030504040204" pitchFamily="34" charset="0"/>
                <a:ea typeface="Verdana" panose="020B0604030504040204" pitchFamily="34" charset="0"/>
                <a:cs typeface="Verdana" panose="020B0604030504040204" pitchFamily="34" charset="0"/>
              </a:rPr>
              <a:t>соглашения</a:t>
            </a:r>
            <a:r>
              <a:rPr lang="ru-RU" sz="1200" dirty="0">
                <a:latin typeface="Verdana" panose="020B0604030504040204" pitchFamily="34" charset="0"/>
                <a:ea typeface="Verdana" panose="020B0604030504040204" pitchFamily="34" charset="0"/>
                <a:cs typeface="Verdana" panose="020B0604030504040204" pitchFamily="34" charset="0"/>
              </a:rPr>
              <a:t>.</a:t>
            </a:r>
          </a:p>
        </p:txBody>
      </p:sp>
      <p:sp>
        <p:nvSpPr>
          <p:cNvPr id="4" name="Номер слайда 3"/>
          <p:cNvSpPr>
            <a:spLocks noGrp="1"/>
          </p:cNvSpPr>
          <p:nvPr>
            <p:ph type="sldNum" sz="quarter" idx="12"/>
          </p:nvPr>
        </p:nvSpPr>
        <p:spPr/>
        <p:txBody>
          <a:bodyPr/>
          <a:lstStyle/>
          <a:p>
            <a:pPr>
              <a:defRPr/>
            </a:pPr>
            <a:fld id="{49BC4115-54D6-4EEB-9642-FBAA62ABDD2A}" type="slidenum">
              <a:rPr lang="ru-RU" smtClean="0"/>
              <a:pPr>
                <a:defRPr/>
              </a:pPr>
              <a:t>13</a:t>
            </a:fld>
            <a:endParaRPr lang="ru-RU" dirty="0"/>
          </a:p>
        </p:txBody>
      </p:sp>
    </p:spTree>
    <p:extLst>
      <p:ext uri="{BB962C8B-B14F-4D97-AF65-F5344CB8AC3E}">
        <p14:creationId xmlns:p14="http://schemas.microsoft.com/office/powerpoint/2010/main" val="3163408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1200" b="1" i="1" dirty="0"/>
              <a:t>ПРОФЕСІЙНИЙ ТРЕНІНГ «АКТУАЛЬНІ ПИТАННЯ ВИЗНАЧЕННЯ ВАРТОСТІ БІЗНЕСУ, В ТОМУ ЧИСЛІ ДЛЯ ПРОЦЕДУР SQUEEZE-OUT ТА SELL-OUT»</a:t>
            </a:r>
            <a:r>
              <a:rPr lang="uk-UA" sz="1200" b="1" dirty="0"/>
              <a:t> </a:t>
            </a:r>
            <a:endParaRPr lang="ru-RU" sz="1200" dirty="0"/>
          </a:p>
        </p:txBody>
      </p:sp>
      <p:sp>
        <p:nvSpPr>
          <p:cNvPr id="3" name="Объект 2"/>
          <p:cNvSpPr>
            <a:spLocks noGrp="1"/>
          </p:cNvSpPr>
          <p:nvPr>
            <p:ph idx="1"/>
          </p:nvPr>
        </p:nvSpPr>
        <p:spPr>
          <a:xfrm>
            <a:off x="2209800" y="1268761"/>
            <a:ext cx="6775450" cy="4809778"/>
          </a:xfrm>
        </p:spPr>
        <p:txBody>
          <a:bodyPr/>
          <a:lstStyle/>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б) первичные учетные документы, отражающие факт поступления или выбытия соответствующих объектов учета. Такими документами могут быть:</a:t>
            </a:r>
          </a:p>
          <a:p>
            <a:pPr lvl="0"/>
            <a:r>
              <a:rPr lang="ru-RU" sz="1200" dirty="0">
                <a:latin typeface="Verdana" panose="020B0604030504040204" pitchFamily="34" charset="0"/>
                <a:ea typeface="Verdana" panose="020B0604030504040204" pitchFamily="34" charset="0"/>
                <a:cs typeface="Verdana" panose="020B0604030504040204" pitchFamily="34" charset="0"/>
              </a:rPr>
              <a:t>акт приемки </a:t>
            </a:r>
            <a:r>
              <a:rPr lang="ru-RU" sz="1200" dirty="0" smtClean="0">
                <a:latin typeface="Verdana" panose="020B0604030504040204" pitchFamily="34" charset="0"/>
                <a:ea typeface="Verdana" panose="020B0604030504040204" pitchFamily="34" charset="0"/>
                <a:cs typeface="Verdana" panose="020B0604030504040204" pitchFamily="34" charset="0"/>
              </a:rPr>
              <a:t>(оприходования) </a:t>
            </a:r>
            <a:r>
              <a:rPr lang="ru-RU" sz="1200" dirty="0">
                <a:latin typeface="Verdana" panose="020B0604030504040204" pitchFamily="34" charset="0"/>
                <a:ea typeface="Verdana" panose="020B0604030504040204" pitchFamily="34" charset="0"/>
                <a:cs typeface="Verdana" panose="020B0604030504040204" pitchFamily="34" charset="0"/>
              </a:rPr>
              <a:t>НМА;</a:t>
            </a:r>
          </a:p>
          <a:p>
            <a:pPr lvl="0"/>
            <a:r>
              <a:rPr lang="ru-RU" sz="1200" dirty="0">
                <a:latin typeface="Verdana" panose="020B0604030504040204" pitchFamily="34" charset="0"/>
                <a:ea typeface="Verdana" panose="020B0604030504040204" pitchFamily="34" charset="0"/>
                <a:cs typeface="Verdana" panose="020B0604030504040204" pitchFamily="34" charset="0"/>
              </a:rPr>
              <a:t>акт оценки стоимости НМА;</a:t>
            </a:r>
          </a:p>
          <a:p>
            <a:pPr lvl="0"/>
            <a:r>
              <a:rPr lang="ru-RU" sz="1200" dirty="0">
                <a:latin typeface="Verdana" panose="020B0604030504040204" pitchFamily="34" charset="0"/>
                <a:ea typeface="Verdana" panose="020B0604030504040204" pitchFamily="34" charset="0"/>
                <a:cs typeface="Verdana" panose="020B0604030504040204" pitchFamily="34" charset="0"/>
              </a:rPr>
              <a:t>акт выбытия НМА;</a:t>
            </a:r>
          </a:p>
          <a:p>
            <a:pPr lvl="0"/>
            <a:r>
              <a:rPr lang="ru-RU" sz="1200" dirty="0">
                <a:latin typeface="Verdana" panose="020B0604030504040204" pitchFamily="34" charset="0"/>
                <a:ea typeface="Verdana" panose="020B0604030504040204" pitchFamily="34" charset="0"/>
                <a:cs typeface="Verdana" panose="020B0604030504040204" pitchFamily="34" charset="0"/>
              </a:rPr>
              <a:t>акт списания НМА.</a:t>
            </a:r>
          </a:p>
          <a:p>
            <a:pPr marL="0" indent="0">
              <a:buNone/>
            </a:pPr>
            <a:endParaRPr lang="ru-RU" sz="12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в</a:t>
            </a:r>
            <a:r>
              <a:rPr lang="ru-RU" sz="1200" dirty="0">
                <a:latin typeface="Verdana" panose="020B0604030504040204" pitchFamily="34" charset="0"/>
                <a:ea typeface="Verdana" panose="020B0604030504040204" pitchFamily="34" charset="0"/>
                <a:cs typeface="Verdana" panose="020B0604030504040204" pitchFamily="34" charset="0"/>
              </a:rPr>
              <a:t>) иные документы (отчеты о НИР, о выполнении патентных исследований, трудовые договора и соглашения, служебные задания, договора гражданско-правового характера</a:t>
            </a:r>
            <a:r>
              <a:rPr lang="ru-RU" sz="1200" dirty="0" smtClean="0">
                <a:latin typeface="Verdana" panose="020B0604030504040204" pitchFamily="34" charset="0"/>
                <a:ea typeface="Verdana" panose="020B0604030504040204" pitchFamily="34" charset="0"/>
                <a:cs typeface="Verdana" panose="020B0604030504040204" pitchFamily="34" charset="0"/>
              </a:rPr>
              <a:t>).         </a:t>
            </a:r>
          </a:p>
          <a:p>
            <a:endParaRPr lang="ru-RU" sz="1200"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i="1" dirty="0">
                <a:latin typeface="Verdana" panose="020B0604030504040204" pitchFamily="34" charset="0"/>
                <a:ea typeface="Verdana" panose="020B0604030504040204" pitchFamily="34" charset="0"/>
                <a:cs typeface="Verdana" panose="020B0604030504040204" pitchFamily="34" charset="0"/>
              </a:rPr>
              <a:t>Определение формальных признаков ОИС</a:t>
            </a:r>
            <a:endParaRPr lang="ru-RU" sz="1200"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На основе анализа правоустанавливающих документов определяются формальные признаки ОИС, источники поступления, включая условия поступления (приобретения) ОИС. Формальными признаками являются:</a:t>
            </a:r>
          </a:p>
          <a:p>
            <a:pPr lvl="0"/>
            <a:r>
              <a:rPr lang="ru-RU" sz="1200" dirty="0">
                <a:latin typeface="Verdana" panose="020B0604030504040204" pitchFamily="34" charset="0"/>
                <a:ea typeface="Verdana" panose="020B0604030504040204" pitchFamily="34" charset="0"/>
                <a:cs typeface="Verdana" panose="020B0604030504040204" pitchFamily="34" charset="0"/>
              </a:rPr>
              <a:t>наименование;</a:t>
            </a:r>
          </a:p>
          <a:p>
            <a:pPr lvl="0"/>
            <a:r>
              <a:rPr lang="ru-RU" sz="1200" dirty="0">
                <a:latin typeface="Verdana" panose="020B0604030504040204" pitchFamily="34" charset="0"/>
                <a:ea typeface="Verdana" panose="020B0604030504040204" pitchFamily="34" charset="0"/>
                <a:cs typeface="Verdana" panose="020B0604030504040204" pitchFamily="34" charset="0"/>
              </a:rPr>
              <a:t>источник финансирования;</a:t>
            </a:r>
          </a:p>
          <a:p>
            <a:pPr lvl="0"/>
            <a:r>
              <a:rPr lang="ru-RU" sz="1200" dirty="0">
                <a:latin typeface="Verdana" panose="020B0604030504040204" pitchFamily="34" charset="0"/>
                <a:ea typeface="Verdana" panose="020B0604030504040204" pitchFamily="34" charset="0"/>
                <a:cs typeface="Verdana" panose="020B0604030504040204" pitchFamily="34" charset="0"/>
              </a:rPr>
              <a:t>правообладатель;</a:t>
            </a:r>
          </a:p>
          <a:p>
            <a:pPr lvl="0"/>
            <a:r>
              <a:rPr lang="ru-RU" sz="1200" dirty="0">
                <a:latin typeface="Verdana" panose="020B0604030504040204" pitchFamily="34" charset="0"/>
                <a:ea typeface="Verdana" panose="020B0604030504040204" pitchFamily="34" charset="0"/>
                <a:cs typeface="Verdana" panose="020B0604030504040204" pitchFamily="34" charset="0"/>
              </a:rPr>
              <a:t>автор(ы);</a:t>
            </a:r>
          </a:p>
          <a:p>
            <a:pPr lvl="0"/>
            <a:r>
              <a:rPr lang="ru-RU" sz="1200" dirty="0">
                <a:latin typeface="Verdana" panose="020B0604030504040204" pitchFamily="34" charset="0"/>
                <a:ea typeface="Verdana" panose="020B0604030504040204" pitchFamily="34" charset="0"/>
                <a:cs typeface="Verdana" panose="020B0604030504040204" pitchFamily="34" charset="0"/>
              </a:rPr>
              <a:t>дата и место регистрации;</a:t>
            </a:r>
          </a:p>
          <a:p>
            <a:pPr lvl="0"/>
            <a:r>
              <a:rPr lang="ru-RU" sz="1200" dirty="0">
                <a:latin typeface="Verdana" panose="020B0604030504040204" pitchFamily="34" charset="0"/>
                <a:ea typeface="Verdana" panose="020B0604030504040204" pitchFamily="34" charset="0"/>
                <a:cs typeface="Verdana" panose="020B0604030504040204" pitchFamily="34" charset="0"/>
              </a:rPr>
              <a:t>срок действия охраны. </a:t>
            </a:r>
          </a:p>
          <a:p>
            <a:pPr marL="0" indent="0">
              <a:buNone/>
            </a:pPr>
            <a:endParaRPr lang="ru-RU" sz="12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ru-RU" sz="1200" dirty="0">
              <a:latin typeface="Verdana" panose="020B0604030504040204" pitchFamily="34" charset="0"/>
              <a:ea typeface="Verdana" panose="020B0604030504040204" pitchFamily="34" charset="0"/>
              <a:cs typeface="Verdana" panose="020B0604030504040204" pitchFamily="34" charset="0"/>
            </a:endParaRPr>
          </a:p>
        </p:txBody>
      </p:sp>
      <p:sp>
        <p:nvSpPr>
          <p:cNvPr id="4" name="Номер слайда 3"/>
          <p:cNvSpPr>
            <a:spLocks noGrp="1"/>
          </p:cNvSpPr>
          <p:nvPr>
            <p:ph type="sldNum" sz="quarter" idx="12"/>
          </p:nvPr>
        </p:nvSpPr>
        <p:spPr/>
        <p:txBody>
          <a:bodyPr/>
          <a:lstStyle/>
          <a:p>
            <a:pPr>
              <a:defRPr/>
            </a:pPr>
            <a:fld id="{49BC4115-54D6-4EEB-9642-FBAA62ABDD2A}" type="slidenum">
              <a:rPr lang="ru-RU" smtClean="0"/>
              <a:pPr>
                <a:defRPr/>
              </a:pPr>
              <a:t>14</a:t>
            </a:fld>
            <a:endParaRPr lang="ru-RU" dirty="0"/>
          </a:p>
        </p:txBody>
      </p:sp>
    </p:spTree>
    <p:extLst>
      <p:ext uri="{BB962C8B-B14F-4D97-AF65-F5344CB8AC3E}">
        <p14:creationId xmlns:p14="http://schemas.microsoft.com/office/powerpoint/2010/main" val="2637145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1200" b="1" i="1" dirty="0"/>
              <a:t>ПРОФЕСІЙНИЙ ТРЕНІНГ «АКТУАЛЬНІ ПИТАННЯ ВИЗНАЧЕННЯ ВАРТОСТІ БІЗНЕСУ, В ТОМУ ЧИСЛІ ДЛЯ ПРОЦЕДУР SQUEEZE-OUT ТА SELL-OUT»</a:t>
            </a:r>
            <a:r>
              <a:rPr lang="uk-UA" sz="1200" b="1" dirty="0"/>
              <a:t> </a:t>
            </a:r>
            <a:endParaRPr lang="ru-RU" sz="1200" dirty="0"/>
          </a:p>
        </p:txBody>
      </p:sp>
      <p:sp>
        <p:nvSpPr>
          <p:cNvPr id="3" name="Объект 2"/>
          <p:cNvSpPr>
            <a:spLocks noGrp="1"/>
          </p:cNvSpPr>
          <p:nvPr>
            <p:ph idx="1"/>
          </p:nvPr>
        </p:nvSpPr>
        <p:spPr>
          <a:xfrm>
            <a:off x="2209800" y="1268761"/>
            <a:ext cx="6775450" cy="4809778"/>
          </a:xfrm>
        </p:spPr>
        <p:txBody>
          <a:bodyPr/>
          <a:lstStyle/>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Если ОИС является объектом исключительных прав, то правообладатель, дата приоритета, автор(ы), дата и место регистрации, срок действия исключительных прав определяются из сведений соответствующего охранного документа</a:t>
            </a:r>
            <a:r>
              <a:rPr lang="ru-RU" sz="1200" dirty="0" smtClean="0">
                <a:latin typeface="Verdana" panose="020B0604030504040204" pitchFamily="34" charset="0"/>
                <a:ea typeface="Verdana" panose="020B0604030504040204" pitchFamily="34" charset="0"/>
                <a:cs typeface="Verdana" panose="020B0604030504040204" pitchFamily="34" charset="0"/>
              </a:rPr>
              <a:t>.   </a:t>
            </a:r>
          </a:p>
          <a:p>
            <a:pPr marL="0" indent="0">
              <a:buNone/>
            </a:pPr>
            <a:endParaRPr lang="ru-RU" sz="1200"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Условиями поступления (приобретения) ОИС могут быть следующие возможные варианты:</a:t>
            </a:r>
          </a:p>
          <a:p>
            <a:pPr lvl="0"/>
            <a:r>
              <a:rPr lang="ru-RU" sz="1200" dirty="0">
                <a:latin typeface="Verdana" panose="020B0604030504040204" pitchFamily="34" charset="0"/>
                <a:ea typeface="Verdana" panose="020B0604030504040204" pitchFamily="34" charset="0"/>
                <a:cs typeface="Verdana" panose="020B0604030504040204" pitchFamily="34" charset="0"/>
              </a:rPr>
              <a:t>приобретение за плату;</a:t>
            </a:r>
          </a:p>
          <a:p>
            <a:pPr lvl="0"/>
            <a:r>
              <a:rPr lang="ru-RU" sz="1200" dirty="0">
                <a:latin typeface="Verdana" panose="020B0604030504040204" pitchFamily="34" charset="0"/>
                <a:ea typeface="Verdana" panose="020B0604030504040204" pitchFamily="34" charset="0"/>
                <a:cs typeface="Verdana" panose="020B0604030504040204" pitchFamily="34" charset="0"/>
              </a:rPr>
              <a:t>создание самой организацией;</a:t>
            </a:r>
          </a:p>
          <a:p>
            <a:pPr lvl="0"/>
            <a:r>
              <a:rPr lang="ru-RU" sz="1200" dirty="0">
                <a:latin typeface="Verdana" panose="020B0604030504040204" pitchFamily="34" charset="0"/>
                <a:ea typeface="Verdana" panose="020B0604030504040204" pitchFamily="34" charset="0"/>
                <a:cs typeface="Verdana" panose="020B0604030504040204" pitchFamily="34" charset="0"/>
              </a:rPr>
              <a:t>внесение в счет вклада в уставный капитал;</a:t>
            </a:r>
          </a:p>
          <a:p>
            <a:pPr lvl="0"/>
            <a:r>
              <a:rPr lang="ru-RU" sz="1200" dirty="0">
                <a:latin typeface="Verdana" panose="020B0604030504040204" pitchFamily="34" charset="0"/>
                <a:ea typeface="Verdana" panose="020B0604030504040204" pitchFamily="34" charset="0"/>
                <a:cs typeface="Verdana" panose="020B0604030504040204" pitchFamily="34" charset="0"/>
              </a:rPr>
              <a:t>получение </a:t>
            </a:r>
            <a:r>
              <a:rPr lang="ru-RU" sz="1200" dirty="0" smtClean="0">
                <a:latin typeface="Verdana" panose="020B0604030504040204" pitchFamily="34" charset="0"/>
                <a:ea typeface="Verdana" panose="020B0604030504040204" pitchFamily="34" charset="0"/>
                <a:cs typeface="Verdana" panose="020B0604030504040204" pitchFamily="34" charset="0"/>
              </a:rPr>
              <a:t>безвозмездно.</a:t>
            </a:r>
            <a:endParaRPr lang="ru-RU" sz="1200"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ru-RU" sz="12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b="1" i="1" dirty="0">
                <a:latin typeface="Verdana" panose="020B0604030504040204" pitchFamily="34" charset="0"/>
                <a:ea typeface="Verdana" panose="020B0604030504040204" pitchFamily="34" charset="0"/>
                <a:cs typeface="Verdana" panose="020B0604030504040204" pitchFamily="34" charset="0"/>
              </a:rPr>
              <a:t>Научно-технический, правовой и экономический анализ</a:t>
            </a:r>
            <a:endParaRPr lang="ru-RU" sz="1200"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b="1" dirty="0">
                <a:latin typeface="Verdana" panose="020B0604030504040204" pitchFamily="34" charset="0"/>
                <a:ea typeface="Verdana" panose="020B0604030504040204" pitchFamily="34" charset="0"/>
                <a:cs typeface="Verdana" panose="020B0604030504040204" pitchFamily="34" charset="0"/>
              </a:rPr>
              <a:t>Научно-технический анализ </a:t>
            </a:r>
            <a:r>
              <a:rPr lang="ru-RU" sz="1200" dirty="0">
                <a:latin typeface="Verdana" panose="020B0604030504040204" pitchFamily="34" charset="0"/>
                <a:ea typeface="Verdana" panose="020B0604030504040204" pitchFamily="34" charset="0"/>
                <a:cs typeface="Verdana" panose="020B0604030504040204" pitchFamily="34" charset="0"/>
              </a:rPr>
              <a:t>проводится с целью выявления наличия ОИС предприятия как отдельно идентифицированных объектов ИС. В результате научно-технического анализа устанавливаются: </a:t>
            </a:r>
          </a:p>
          <a:p>
            <a:pPr lvl="0"/>
            <a:r>
              <a:rPr lang="ru-RU" sz="1200" dirty="0">
                <a:latin typeface="Verdana" panose="020B0604030504040204" pitchFamily="34" charset="0"/>
                <a:ea typeface="Verdana" panose="020B0604030504040204" pitchFamily="34" charset="0"/>
                <a:cs typeface="Verdana" panose="020B0604030504040204" pitchFamily="34" charset="0"/>
              </a:rPr>
              <a:t>к какому виду объектов ИС относятся идентифицируемые ОИС; </a:t>
            </a:r>
          </a:p>
          <a:p>
            <a:pPr lvl="0"/>
            <a:r>
              <a:rPr lang="ru-RU" sz="1200" dirty="0">
                <a:latin typeface="Verdana" panose="020B0604030504040204" pitchFamily="34" charset="0"/>
                <a:ea typeface="Verdana" panose="020B0604030504040204" pitchFamily="34" charset="0"/>
                <a:cs typeface="Verdana" panose="020B0604030504040204" pitchFamily="34" charset="0"/>
              </a:rPr>
              <a:t>какова актуальность, новизна, научно-технический уровень;</a:t>
            </a:r>
          </a:p>
          <a:p>
            <a:pPr lvl="0"/>
            <a:r>
              <a:rPr lang="ru-RU" sz="1200" dirty="0">
                <a:latin typeface="Verdana" panose="020B0604030504040204" pitchFamily="34" charset="0"/>
                <a:ea typeface="Verdana" panose="020B0604030504040204" pitchFamily="34" charset="0"/>
                <a:cs typeface="Verdana" panose="020B0604030504040204" pitchFamily="34" charset="0"/>
              </a:rPr>
              <a:t>область применения, промышленная применимость, практическая значимость ОИС и др.</a:t>
            </a: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К проведению научно-технического анализа могут быть привлечены ученые и высококвалифицированные специалисты организации.</a:t>
            </a:r>
          </a:p>
          <a:p>
            <a:pPr marL="0" indent="0">
              <a:buNone/>
            </a:pPr>
            <a:endParaRPr lang="ru-RU" sz="1200" dirty="0">
              <a:latin typeface="Verdana" panose="020B0604030504040204" pitchFamily="34" charset="0"/>
              <a:ea typeface="Verdana" panose="020B0604030504040204" pitchFamily="34" charset="0"/>
              <a:cs typeface="Verdana" panose="020B0604030504040204" pitchFamily="34" charset="0"/>
            </a:endParaRPr>
          </a:p>
        </p:txBody>
      </p:sp>
      <p:sp>
        <p:nvSpPr>
          <p:cNvPr id="4" name="Номер слайда 3"/>
          <p:cNvSpPr>
            <a:spLocks noGrp="1"/>
          </p:cNvSpPr>
          <p:nvPr>
            <p:ph type="sldNum" sz="quarter" idx="12"/>
          </p:nvPr>
        </p:nvSpPr>
        <p:spPr/>
        <p:txBody>
          <a:bodyPr/>
          <a:lstStyle/>
          <a:p>
            <a:pPr>
              <a:defRPr/>
            </a:pPr>
            <a:fld id="{49BC4115-54D6-4EEB-9642-FBAA62ABDD2A}" type="slidenum">
              <a:rPr lang="ru-RU" smtClean="0"/>
              <a:pPr>
                <a:defRPr/>
              </a:pPr>
              <a:t>15</a:t>
            </a:fld>
            <a:endParaRPr lang="ru-RU" dirty="0"/>
          </a:p>
        </p:txBody>
      </p:sp>
    </p:spTree>
    <p:extLst>
      <p:ext uri="{BB962C8B-B14F-4D97-AF65-F5344CB8AC3E}">
        <p14:creationId xmlns:p14="http://schemas.microsoft.com/office/powerpoint/2010/main" val="19913906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1200" b="1" i="1" dirty="0"/>
              <a:t>ПРОФЕСІЙНИЙ ТРЕНІНГ «АКТУАЛЬНІ ПИТАННЯ ВИЗНАЧЕННЯ ВАРТОСТІ БІЗНЕСУ, В ТОМУ ЧИСЛІ ДЛЯ ПРОЦЕДУР SQUEEZE-OUT ТА SELL-OUT»</a:t>
            </a:r>
            <a:r>
              <a:rPr lang="uk-UA" sz="1200" b="1" dirty="0"/>
              <a:t> </a:t>
            </a:r>
            <a:endParaRPr lang="ru-RU" sz="1200" dirty="0"/>
          </a:p>
        </p:txBody>
      </p:sp>
      <p:sp>
        <p:nvSpPr>
          <p:cNvPr id="3" name="Объект 2"/>
          <p:cNvSpPr>
            <a:spLocks noGrp="1"/>
          </p:cNvSpPr>
          <p:nvPr>
            <p:ph idx="1"/>
          </p:nvPr>
        </p:nvSpPr>
        <p:spPr>
          <a:xfrm>
            <a:off x="2209800" y="1268761"/>
            <a:ext cx="6775450" cy="4809778"/>
          </a:xfrm>
        </p:spPr>
        <p:txBody>
          <a:bodyPr/>
          <a:lstStyle/>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Целью проведения</a:t>
            </a:r>
            <a:r>
              <a:rPr lang="ru-RU" sz="1200" b="1" dirty="0">
                <a:latin typeface="Verdana" panose="020B0604030504040204" pitchFamily="34" charset="0"/>
                <a:ea typeface="Verdana" panose="020B0604030504040204" pitchFamily="34" charset="0"/>
                <a:cs typeface="Verdana" panose="020B0604030504040204" pitchFamily="34" charset="0"/>
              </a:rPr>
              <a:t> правовой экспертизы </a:t>
            </a:r>
            <a:r>
              <a:rPr lang="ru-RU" sz="1200" dirty="0">
                <a:latin typeface="Verdana" panose="020B0604030504040204" pitchFamily="34" charset="0"/>
                <a:ea typeface="Verdana" panose="020B0604030504040204" pitchFamily="34" charset="0"/>
                <a:cs typeface="Verdana" panose="020B0604030504040204" pitchFamily="34" charset="0"/>
              </a:rPr>
              <a:t>является определение правообладателя на каждый отдельно идентифицированный ОИС, включая действительность документов, подтверждающих права предприятия на эти ОИС</a:t>
            </a:r>
            <a:r>
              <a:rPr lang="ru-RU" sz="1200" dirty="0" smtClean="0">
                <a:latin typeface="Verdana" panose="020B0604030504040204" pitchFamily="34" charset="0"/>
                <a:ea typeface="Verdana" panose="020B0604030504040204" pitchFamily="34" charset="0"/>
                <a:cs typeface="Verdana" panose="020B0604030504040204" pitchFamily="34" charset="0"/>
              </a:rPr>
              <a:t>.</a:t>
            </a: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В </a:t>
            </a:r>
            <a:r>
              <a:rPr lang="ru-RU" sz="1200" dirty="0">
                <a:latin typeface="Verdana" panose="020B0604030504040204" pitchFamily="34" charset="0"/>
                <a:ea typeface="Verdana" panose="020B0604030504040204" pitchFamily="34" charset="0"/>
                <a:cs typeface="Verdana" panose="020B0604030504040204" pitchFamily="34" charset="0"/>
              </a:rPr>
              <a:t>результате правовой экспертизы устанавливаются: правообладатель, авторы, приоритет, юридический срок действия исключительных прав, предоставленные лицензии и др</a:t>
            </a:r>
            <a:r>
              <a:rPr lang="ru-RU" sz="1200" dirty="0" smtClean="0">
                <a:latin typeface="Verdana" panose="020B0604030504040204" pitchFamily="34" charset="0"/>
                <a:ea typeface="Verdana" panose="020B0604030504040204" pitchFamily="34" charset="0"/>
                <a:cs typeface="Verdana" panose="020B0604030504040204" pitchFamily="34" charset="0"/>
              </a:rPr>
              <a:t>.</a:t>
            </a: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Целью</a:t>
            </a:r>
            <a:r>
              <a:rPr lang="ru-RU" sz="1200" b="1" dirty="0" smtClean="0">
                <a:latin typeface="Verdana" panose="020B0604030504040204" pitchFamily="34" charset="0"/>
                <a:ea typeface="Verdana" panose="020B0604030504040204" pitchFamily="34" charset="0"/>
                <a:cs typeface="Verdana" panose="020B0604030504040204" pitchFamily="34" charset="0"/>
              </a:rPr>
              <a:t> </a:t>
            </a:r>
            <a:r>
              <a:rPr lang="ru-RU" sz="1200" b="1" dirty="0">
                <a:latin typeface="Verdana" panose="020B0604030504040204" pitchFamily="34" charset="0"/>
                <a:ea typeface="Verdana" panose="020B0604030504040204" pitchFamily="34" charset="0"/>
                <a:cs typeface="Verdana" panose="020B0604030504040204" pitchFamily="34" charset="0"/>
              </a:rPr>
              <a:t>экономического анализа </a:t>
            </a:r>
            <a:r>
              <a:rPr lang="ru-RU" sz="1200" dirty="0">
                <a:latin typeface="Verdana" panose="020B0604030504040204" pitchFamily="34" charset="0"/>
                <a:ea typeface="Verdana" panose="020B0604030504040204" pitchFamily="34" charset="0"/>
                <a:cs typeface="Verdana" panose="020B0604030504040204" pitchFamily="34" charset="0"/>
              </a:rPr>
              <a:t>является определение коммерческой ценности и перспектив коммерческой реализации выявленных ОИС и прав на них. В результате экономического анализа оценивается коммерческий потенциал ОИС, варианты коммерческой реализации ОИС, стоимость прав на ОИС для </a:t>
            </a:r>
            <a:r>
              <a:rPr lang="ru-RU" sz="1200" dirty="0" smtClean="0">
                <a:latin typeface="Verdana" panose="020B0604030504040204" pitchFamily="34" charset="0"/>
                <a:ea typeface="Verdana" panose="020B0604030504040204" pitchFamily="34" charset="0"/>
                <a:cs typeface="Verdana" panose="020B0604030504040204" pitchFamily="34" charset="0"/>
              </a:rPr>
              <a:t>привлечения </a:t>
            </a:r>
            <a:r>
              <a:rPr lang="ru-RU" sz="1200" dirty="0">
                <a:latin typeface="Verdana" panose="020B0604030504040204" pitchFamily="34" charset="0"/>
                <a:ea typeface="Verdana" panose="020B0604030504040204" pitchFamily="34" charset="0"/>
                <a:cs typeface="Verdana" panose="020B0604030504040204" pitchFamily="34" charset="0"/>
              </a:rPr>
              <a:t>инвестиций и др. </a:t>
            </a:r>
            <a:r>
              <a:rPr lang="ru-RU" sz="1200" dirty="0" smtClean="0">
                <a:latin typeface="Verdana" panose="020B0604030504040204" pitchFamily="34" charset="0"/>
                <a:ea typeface="Verdana" panose="020B0604030504040204" pitchFamily="34" charset="0"/>
                <a:cs typeface="Verdana" panose="020B0604030504040204" pitchFamily="34" charset="0"/>
              </a:rPr>
              <a:t>           </a:t>
            </a:r>
          </a:p>
          <a:p>
            <a:pPr marL="0" indent="0">
              <a:buNone/>
            </a:pPr>
            <a:endParaRPr lang="ru-RU" sz="1200" b="1" dirty="0" smtClean="0"/>
          </a:p>
          <a:p>
            <a:pPr marL="0" indent="0">
              <a:buNone/>
            </a:pPr>
            <a:r>
              <a:rPr lang="ru-RU" sz="1200" b="1" dirty="0" smtClean="0">
                <a:latin typeface="Verdana" panose="020B0604030504040204" pitchFamily="34" charset="0"/>
                <a:ea typeface="Verdana" panose="020B0604030504040204" pitchFamily="34" charset="0"/>
                <a:cs typeface="Verdana" panose="020B0604030504040204" pitchFamily="34" charset="0"/>
              </a:rPr>
              <a:t>Анализ </a:t>
            </a:r>
            <a:r>
              <a:rPr lang="ru-RU" sz="1200" b="1" dirty="0">
                <a:latin typeface="Verdana" panose="020B0604030504040204" pitchFamily="34" charset="0"/>
                <a:ea typeface="Verdana" panose="020B0604030504040204" pitchFamily="34" charset="0"/>
                <a:cs typeface="Verdana" panose="020B0604030504040204" pitchFamily="34" charset="0"/>
              </a:rPr>
              <a:t>источников получения доходов (преимуществ) от использования ОИС и других </a:t>
            </a:r>
            <a:r>
              <a:rPr lang="ru-RU" sz="1200" b="1" dirty="0" smtClean="0">
                <a:latin typeface="Verdana" panose="020B0604030504040204" pitchFamily="34" charset="0"/>
                <a:ea typeface="Verdana" panose="020B0604030504040204" pitchFamily="34" charset="0"/>
                <a:cs typeface="Verdana" panose="020B0604030504040204" pitchFamily="34" charset="0"/>
              </a:rPr>
              <a:t>НМА </a:t>
            </a:r>
            <a:r>
              <a:rPr lang="ru-RU" sz="1200" dirty="0" smtClean="0">
                <a:latin typeface="Verdana" panose="020B0604030504040204" pitchFamily="34" charset="0"/>
                <a:ea typeface="Verdana" panose="020B0604030504040204" pitchFamily="34" charset="0"/>
                <a:cs typeface="Verdana" panose="020B0604030504040204" pitchFamily="34" charset="0"/>
              </a:rPr>
              <a:t>включает</a:t>
            </a:r>
            <a:r>
              <a:rPr lang="ru-RU" sz="1200" dirty="0">
                <a:latin typeface="Verdana" panose="020B0604030504040204" pitchFamily="34" charset="0"/>
                <a:ea typeface="Verdana" panose="020B0604030504040204" pitchFamily="34" charset="0"/>
                <a:cs typeface="Verdana" panose="020B0604030504040204" pitchFamily="34" charset="0"/>
              </a:rPr>
              <a:t>:</a:t>
            </a:r>
          </a:p>
          <a:p>
            <a:pPr lvl="0"/>
            <a:r>
              <a:rPr lang="ru-RU" sz="1200" dirty="0">
                <a:latin typeface="Verdana" panose="020B0604030504040204" pitchFamily="34" charset="0"/>
                <a:ea typeface="Verdana" panose="020B0604030504040204" pitchFamily="34" charset="0"/>
                <a:cs typeface="Verdana" panose="020B0604030504040204" pitchFamily="34" charset="0"/>
              </a:rPr>
              <a:t>Анализ доходов предприятия;</a:t>
            </a:r>
          </a:p>
          <a:p>
            <a:pPr lvl="0"/>
            <a:r>
              <a:rPr lang="ru-RU" sz="1200" dirty="0">
                <a:latin typeface="Verdana" panose="020B0604030504040204" pitchFamily="34" charset="0"/>
                <a:ea typeface="Verdana" panose="020B0604030504040204" pitchFamily="34" charset="0"/>
                <a:cs typeface="Verdana" panose="020B0604030504040204" pitchFamily="34" charset="0"/>
              </a:rPr>
              <a:t>Анализ доходности по номенклатуре продукции (услуг);</a:t>
            </a:r>
          </a:p>
          <a:p>
            <a:pPr lvl="0"/>
            <a:r>
              <a:rPr lang="ru-RU" sz="1200" dirty="0">
                <a:latin typeface="Verdana" panose="020B0604030504040204" pitchFamily="34" charset="0"/>
                <a:ea typeface="Verdana" panose="020B0604030504040204" pitchFamily="34" charset="0"/>
                <a:cs typeface="Verdana" panose="020B0604030504040204" pitchFamily="34" charset="0"/>
              </a:rPr>
              <a:t>Оценка рентабельности основного производства;</a:t>
            </a:r>
          </a:p>
          <a:p>
            <a:pPr lvl="0"/>
            <a:r>
              <a:rPr lang="ru-RU" sz="1200" dirty="0">
                <a:latin typeface="Verdana" panose="020B0604030504040204" pitchFamily="34" charset="0"/>
                <a:ea typeface="Verdana" panose="020B0604030504040204" pitchFamily="34" charset="0"/>
                <a:cs typeface="Verdana" panose="020B0604030504040204" pitchFamily="34" charset="0"/>
              </a:rPr>
              <a:t>Ранжирование технологий и производств;</a:t>
            </a:r>
          </a:p>
          <a:p>
            <a:pPr lvl="0"/>
            <a:r>
              <a:rPr lang="ru-RU" sz="1200" dirty="0">
                <a:latin typeface="Verdana" panose="020B0604030504040204" pitchFamily="34" charset="0"/>
                <a:ea typeface="Verdana" panose="020B0604030504040204" pitchFamily="34" charset="0"/>
                <a:cs typeface="Verdana" panose="020B0604030504040204" pitchFamily="34" charset="0"/>
              </a:rPr>
              <a:t>Ранжирование финансовых потоков;</a:t>
            </a:r>
          </a:p>
          <a:p>
            <a:pPr lvl="0"/>
            <a:r>
              <a:rPr lang="ru-RU" sz="1200" dirty="0">
                <a:latin typeface="Verdana" panose="020B0604030504040204" pitchFamily="34" charset="0"/>
                <a:ea typeface="Verdana" panose="020B0604030504040204" pitchFamily="34" charset="0"/>
                <a:cs typeface="Verdana" panose="020B0604030504040204" pitchFamily="34" charset="0"/>
              </a:rPr>
              <a:t>Анализ главных преимуществ на </a:t>
            </a:r>
            <a:r>
              <a:rPr lang="ru-RU" sz="1200" dirty="0" smtClean="0">
                <a:latin typeface="Verdana" panose="020B0604030504040204" pitchFamily="34" charset="0"/>
                <a:ea typeface="Verdana" panose="020B0604030504040204" pitchFamily="34" charset="0"/>
                <a:cs typeface="Verdana" panose="020B0604030504040204" pitchFamily="34" charset="0"/>
              </a:rPr>
              <a:t>рынке и</a:t>
            </a:r>
          </a:p>
          <a:p>
            <a:pPr lvl="0"/>
            <a:r>
              <a:rPr lang="ru-RU" sz="1200" dirty="0" smtClean="0">
                <a:latin typeface="Verdana" panose="020B0604030504040204" pitchFamily="34" charset="0"/>
                <a:ea typeface="Verdana" panose="020B0604030504040204" pitchFamily="34" charset="0"/>
                <a:cs typeface="Verdana" panose="020B0604030504040204" pitchFamily="34" charset="0"/>
              </a:rPr>
              <a:t>Др.</a:t>
            </a:r>
            <a:endParaRPr lang="ru-RU" sz="1200"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ru-RU" sz="1200" dirty="0">
              <a:latin typeface="Verdana" panose="020B0604030504040204" pitchFamily="34" charset="0"/>
              <a:ea typeface="Verdana" panose="020B0604030504040204" pitchFamily="34" charset="0"/>
              <a:cs typeface="Verdana" panose="020B0604030504040204" pitchFamily="34" charset="0"/>
            </a:endParaRPr>
          </a:p>
        </p:txBody>
      </p:sp>
      <p:sp>
        <p:nvSpPr>
          <p:cNvPr id="4" name="Номер слайда 3"/>
          <p:cNvSpPr>
            <a:spLocks noGrp="1"/>
          </p:cNvSpPr>
          <p:nvPr>
            <p:ph type="sldNum" sz="quarter" idx="12"/>
          </p:nvPr>
        </p:nvSpPr>
        <p:spPr/>
        <p:txBody>
          <a:bodyPr/>
          <a:lstStyle/>
          <a:p>
            <a:pPr>
              <a:defRPr/>
            </a:pPr>
            <a:fld id="{49BC4115-54D6-4EEB-9642-FBAA62ABDD2A}" type="slidenum">
              <a:rPr lang="ru-RU" smtClean="0"/>
              <a:pPr>
                <a:defRPr/>
              </a:pPr>
              <a:t>16</a:t>
            </a:fld>
            <a:endParaRPr lang="ru-RU" dirty="0"/>
          </a:p>
        </p:txBody>
      </p:sp>
    </p:spTree>
    <p:extLst>
      <p:ext uri="{BB962C8B-B14F-4D97-AF65-F5344CB8AC3E}">
        <p14:creationId xmlns:p14="http://schemas.microsoft.com/office/powerpoint/2010/main" val="10663353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1200" b="1" i="1" dirty="0"/>
              <a:t>ПРОФЕСІЙНИЙ ТРЕНІНГ «АКТУАЛЬНІ ПИТАННЯ ВИЗНАЧЕННЯ ВАРТОСТІ БІЗНЕСУ, В ТОМУ ЧИСЛІ ДЛЯ ПРОЦЕДУР SQUEEZE-OUT ТА SELL-OUT»</a:t>
            </a:r>
            <a:r>
              <a:rPr lang="uk-UA" sz="1200" b="1" dirty="0"/>
              <a:t> </a:t>
            </a:r>
            <a:endParaRPr lang="ru-RU" sz="1200" dirty="0"/>
          </a:p>
        </p:txBody>
      </p:sp>
      <p:sp>
        <p:nvSpPr>
          <p:cNvPr id="3" name="Объект 2"/>
          <p:cNvSpPr>
            <a:spLocks noGrp="1"/>
          </p:cNvSpPr>
          <p:nvPr>
            <p:ph idx="1"/>
          </p:nvPr>
        </p:nvSpPr>
        <p:spPr>
          <a:xfrm>
            <a:off x="2209800" y="1268761"/>
            <a:ext cx="6775450" cy="4809778"/>
          </a:xfrm>
        </p:spPr>
        <p:txBody>
          <a:bodyPr/>
          <a:lstStyle/>
          <a:p>
            <a:pPr marL="0" indent="0">
              <a:buNone/>
            </a:pPr>
            <a:r>
              <a:rPr lang="ru-RU" sz="1200" b="1" dirty="0" smtClean="0">
                <a:latin typeface="Verdana" panose="020B0604030504040204" pitchFamily="34" charset="0"/>
                <a:ea typeface="Verdana" panose="020B0604030504040204" pitchFamily="34" charset="0"/>
                <a:cs typeface="Verdana" panose="020B0604030504040204" pitchFamily="34" charset="0"/>
              </a:rPr>
              <a:t>Методологические </a:t>
            </a:r>
            <a:r>
              <a:rPr lang="ru-RU" sz="1200" b="1" dirty="0">
                <a:latin typeface="Verdana" panose="020B0604030504040204" pitchFamily="34" charset="0"/>
                <a:ea typeface="Verdana" panose="020B0604030504040204" pitchFamily="34" charset="0"/>
                <a:cs typeface="Verdana" panose="020B0604030504040204" pitchFamily="34" charset="0"/>
              </a:rPr>
              <a:t>подходы к оценке НА и </a:t>
            </a:r>
            <a:r>
              <a:rPr lang="ru-RU" sz="1200" b="1" dirty="0" smtClean="0">
                <a:latin typeface="Verdana" panose="020B0604030504040204" pitchFamily="34" charset="0"/>
                <a:ea typeface="Verdana" panose="020B0604030504040204" pitchFamily="34" charset="0"/>
                <a:cs typeface="Verdana" panose="020B0604030504040204" pitchFamily="34" charset="0"/>
              </a:rPr>
              <a:t>ОИС      </a:t>
            </a: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К оценке нематериальных активов  можно применять три общеизвестных подхода:</a:t>
            </a:r>
          </a:p>
          <a:p>
            <a:pPr>
              <a:buFontTx/>
              <a:buChar char="-"/>
            </a:pPr>
            <a:r>
              <a:rPr lang="ru-RU" sz="1200" dirty="0" smtClean="0">
                <a:latin typeface="Verdana" panose="020B0604030504040204" pitchFamily="34" charset="0"/>
                <a:ea typeface="Verdana" panose="020B0604030504040204" pitchFamily="34" charset="0"/>
                <a:cs typeface="Verdana" panose="020B0604030504040204" pitchFamily="34" charset="0"/>
              </a:rPr>
              <a:t>затратный;</a:t>
            </a:r>
          </a:p>
          <a:p>
            <a:pPr>
              <a:buFontTx/>
              <a:buChar char="-"/>
            </a:pPr>
            <a:r>
              <a:rPr lang="ru-RU" sz="1200" dirty="0" smtClean="0">
                <a:latin typeface="Verdana" panose="020B0604030504040204" pitchFamily="34" charset="0"/>
                <a:ea typeface="Verdana" panose="020B0604030504040204" pitchFamily="34" charset="0"/>
                <a:cs typeface="Verdana" panose="020B0604030504040204" pitchFamily="34" charset="0"/>
              </a:rPr>
              <a:t>рыночный;</a:t>
            </a:r>
          </a:p>
          <a:p>
            <a:pPr>
              <a:buFontTx/>
              <a:buChar char="-"/>
            </a:pPr>
            <a:r>
              <a:rPr lang="ru-RU" sz="1200" dirty="0" smtClean="0">
                <a:latin typeface="Verdana" panose="020B0604030504040204" pitchFamily="34" charset="0"/>
                <a:ea typeface="Verdana" panose="020B0604030504040204" pitchFamily="34" charset="0"/>
                <a:cs typeface="Verdana" panose="020B0604030504040204" pitchFamily="34" charset="0"/>
              </a:rPr>
              <a:t>доходный.                          </a:t>
            </a: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При </a:t>
            </a:r>
            <a:r>
              <a:rPr lang="ru-RU" sz="1200" dirty="0">
                <a:latin typeface="Verdana" panose="020B0604030504040204" pitchFamily="34" charset="0"/>
                <a:ea typeface="Verdana" panose="020B0604030504040204" pitchFamily="34" charset="0"/>
                <a:cs typeface="Verdana" panose="020B0604030504040204" pitchFamily="34" charset="0"/>
              </a:rPr>
              <a:t>применении </a:t>
            </a:r>
            <a:r>
              <a:rPr lang="ru-RU" sz="1200" b="1" dirty="0">
                <a:latin typeface="Verdana" panose="020B0604030504040204" pitchFamily="34" charset="0"/>
                <a:ea typeface="Verdana" panose="020B0604030504040204" pitchFamily="34" charset="0"/>
                <a:cs typeface="Verdana" panose="020B0604030504040204" pitchFamily="34" charset="0"/>
              </a:rPr>
              <a:t>рыночного подхода </a:t>
            </a:r>
            <a:r>
              <a:rPr lang="ru-RU" sz="1200" dirty="0">
                <a:latin typeface="Verdana" panose="020B0604030504040204" pitchFamily="34" charset="0"/>
                <a:ea typeface="Verdana" panose="020B0604030504040204" pitchFamily="34" charset="0"/>
                <a:cs typeface="Verdana" panose="020B0604030504040204" pitchFamily="34" charset="0"/>
              </a:rPr>
              <a:t>стоимость НА определяется на базе рыночных данных (например, транзакций с идентичными или аналогичными активами).</a:t>
            </a: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Оценщики должны применять рыночный подход для оценки НА лишь при условии выполнения двух следующих критериев:</a:t>
            </a: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   (</a:t>
            </a:r>
            <a:r>
              <a:rPr lang="ru-RU" sz="1200" dirty="0">
                <a:latin typeface="Verdana" panose="020B0604030504040204" pitchFamily="34" charset="0"/>
                <a:ea typeface="Verdana" panose="020B0604030504040204" pitchFamily="34" charset="0"/>
                <a:cs typeface="Verdana" panose="020B0604030504040204" pitchFamily="34" charset="0"/>
              </a:rPr>
              <a:t>а) доступны </a:t>
            </a:r>
            <a:r>
              <a:rPr lang="ru-RU" sz="1200" b="1" dirty="0">
                <a:latin typeface="Verdana" panose="020B0604030504040204" pitchFamily="34" charset="0"/>
                <a:ea typeface="Verdana" panose="020B0604030504040204" pitchFamily="34" charset="0"/>
                <a:cs typeface="Verdana" panose="020B0604030504040204" pitchFamily="34" charset="0"/>
              </a:rPr>
              <a:t>данные</a:t>
            </a:r>
            <a:r>
              <a:rPr lang="ru-RU" sz="1200" dirty="0">
                <a:latin typeface="Verdana" panose="020B0604030504040204" pitchFamily="34" charset="0"/>
                <a:ea typeface="Verdana" panose="020B0604030504040204" pitchFamily="34" charset="0"/>
                <a:cs typeface="Verdana" panose="020B0604030504040204" pitchFamily="34" charset="0"/>
              </a:rPr>
              <a:t> относительно транзакций между несвязанными сторонами с идентичными или подобными НА </a:t>
            </a:r>
            <a:r>
              <a:rPr lang="ru-RU" sz="1200" b="1" dirty="0">
                <a:latin typeface="Verdana" panose="020B0604030504040204" pitchFamily="34" charset="0"/>
                <a:ea typeface="Verdana" panose="020B0604030504040204" pitchFamily="34" charset="0"/>
                <a:cs typeface="Verdana" panose="020B0604030504040204" pitchFamily="34" charset="0"/>
              </a:rPr>
              <a:t>по состоянию на дату оценки </a:t>
            </a:r>
            <a:r>
              <a:rPr lang="ru-RU" sz="1200" dirty="0">
                <a:latin typeface="Verdana" panose="020B0604030504040204" pitchFamily="34" charset="0"/>
                <a:ea typeface="Verdana" panose="020B0604030504040204" pitchFamily="34" charset="0"/>
                <a:cs typeface="Verdana" panose="020B0604030504040204" pitchFamily="34" charset="0"/>
              </a:rPr>
              <a:t>или приблизительно на дату оценки, и</a:t>
            </a: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   (</a:t>
            </a:r>
            <a:r>
              <a:rPr lang="ru-RU" sz="1200" dirty="0">
                <a:latin typeface="Verdana" panose="020B0604030504040204" pitchFamily="34" charset="0"/>
                <a:ea typeface="Verdana" panose="020B0604030504040204" pitchFamily="34" charset="0"/>
                <a:cs typeface="Verdana" panose="020B0604030504040204" pitchFamily="34" charset="0"/>
              </a:rPr>
              <a:t>b) доступна </a:t>
            </a:r>
            <a:r>
              <a:rPr lang="ru-RU" sz="1200" b="1" dirty="0">
                <a:latin typeface="Verdana" panose="020B0604030504040204" pitchFamily="34" charset="0"/>
                <a:ea typeface="Verdana" panose="020B0604030504040204" pitchFamily="34" charset="0"/>
                <a:cs typeface="Verdana" panose="020B0604030504040204" pitchFamily="34" charset="0"/>
              </a:rPr>
              <a:t>достаточная информация</a:t>
            </a:r>
            <a:r>
              <a:rPr lang="ru-RU" sz="1200" dirty="0">
                <a:latin typeface="Verdana" panose="020B0604030504040204" pitchFamily="34" charset="0"/>
                <a:ea typeface="Verdana" panose="020B0604030504040204" pitchFamily="34" charset="0"/>
                <a:cs typeface="Verdana" panose="020B0604030504040204" pitchFamily="34" charset="0"/>
              </a:rPr>
              <a:t> для выполнения оценщиком </a:t>
            </a:r>
            <a:r>
              <a:rPr lang="ru-RU" sz="1200" b="1" dirty="0">
                <a:latin typeface="Verdana" panose="020B0604030504040204" pitchFamily="34" charset="0"/>
                <a:ea typeface="Verdana" panose="020B0604030504040204" pitchFamily="34" charset="0"/>
                <a:cs typeface="Verdana" panose="020B0604030504040204" pitchFamily="34" charset="0"/>
              </a:rPr>
              <a:t>корректировок на все существенные отличия </a:t>
            </a:r>
            <a:r>
              <a:rPr lang="ru-RU" sz="1200" dirty="0">
                <a:latin typeface="Verdana" panose="020B0604030504040204" pitchFamily="34" charset="0"/>
                <a:ea typeface="Verdana" panose="020B0604030504040204" pitchFamily="34" charset="0"/>
                <a:cs typeface="Verdana" panose="020B0604030504040204" pitchFamily="34" charset="0"/>
              </a:rPr>
              <a:t>между оцениваемым НА и активами, с которыми были осуществлены транзакции. </a:t>
            </a: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Как указано в МСО 210 (2017 г.):</a:t>
            </a: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«п.50.4. Неоднородный характер НА и тот факт, что с НА редко осуществляют транзакции отдельно от прочих активов, означает, что нечасто можно найти рыночные подтверждения транзакций с идентичными активами. </a:t>
            </a: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Обычно, если на рынке вообще присутствуют какие-либо сведения, они касаются подобных, а не идентичных </a:t>
            </a:r>
            <a:r>
              <a:rPr lang="ru-RU" sz="1200" dirty="0" smtClean="0">
                <a:latin typeface="Verdana" panose="020B0604030504040204" pitchFamily="34" charset="0"/>
                <a:ea typeface="Verdana" panose="020B0604030504040204" pitchFamily="34" charset="0"/>
                <a:cs typeface="Verdana" panose="020B0604030504040204" pitchFamily="34" charset="0"/>
              </a:rPr>
              <a:t>активов». </a:t>
            </a:r>
            <a:endParaRPr lang="ru-RU" sz="1200" dirty="0">
              <a:latin typeface="Verdana" panose="020B0604030504040204" pitchFamily="34" charset="0"/>
              <a:ea typeface="Verdana" panose="020B0604030504040204" pitchFamily="34" charset="0"/>
              <a:cs typeface="Verdana" panose="020B0604030504040204" pitchFamily="34" charset="0"/>
            </a:endParaRPr>
          </a:p>
          <a:p>
            <a:pPr>
              <a:buFontTx/>
              <a:buChar char="-"/>
            </a:pPr>
            <a:endParaRPr lang="ru-RU" sz="1200" dirty="0">
              <a:latin typeface="Verdana" panose="020B0604030504040204" pitchFamily="34" charset="0"/>
              <a:ea typeface="Verdana" panose="020B0604030504040204" pitchFamily="34" charset="0"/>
              <a:cs typeface="Verdana" panose="020B0604030504040204" pitchFamily="34" charset="0"/>
            </a:endParaRPr>
          </a:p>
        </p:txBody>
      </p:sp>
      <p:sp>
        <p:nvSpPr>
          <p:cNvPr id="4" name="Номер слайда 3"/>
          <p:cNvSpPr>
            <a:spLocks noGrp="1"/>
          </p:cNvSpPr>
          <p:nvPr>
            <p:ph type="sldNum" sz="quarter" idx="12"/>
          </p:nvPr>
        </p:nvSpPr>
        <p:spPr/>
        <p:txBody>
          <a:bodyPr/>
          <a:lstStyle/>
          <a:p>
            <a:pPr>
              <a:defRPr/>
            </a:pPr>
            <a:fld id="{49BC4115-54D6-4EEB-9642-FBAA62ABDD2A}" type="slidenum">
              <a:rPr lang="ru-RU" smtClean="0"/>
              <a:pPr>
                <a:defRPr/>
              </a:pPr>
              <a:t>17</a:t>
            </a:fld>
            <a:endParaRPr lang="ru-RU" dirty="0"/>
          </a:p>
        </p:txBody>
      </p:sp>
    </p:spTree>
    <p:extLst>
      <p:ext uri="{BB962C8B-B14F-4D97-AF65-F5344CB8AC3E}">
        <p14:creationId xmlns:p14="http://schemas.microsoft.com/office/powerpoint/2010/main" val="38619559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1400" b="1" i="1" dirty="0"/>
              <a:t>ПРОФЕСІЙНИЙ ТРЕНІНГ «АКТУАЛЬНІ ПИТАННЯ ВИЗНАЧЕННЯ ВАРТОСТІ БІЗНЕСУ, В ТОМУ ЧИСЛІ ДЛЯ ПРОЦЕДУР SQUEEZE-OUT ТА SELL-OUT»</a:t>
            </a:r>
            <a:r>
              <a:rPr lang="uk-UA" sz="1400" b="1" dirty="0"/>
              <a:t> </a:t>
            </a:r>
            <a:endParaRPr lang="ru-RU" sz="1400" dirty="0"/>
          </a:p>
        </p:txBody>
      </p:sp>
      <p:sp>
        <p:nvSpPr>
          <p:cNvPr id="3" name="Объект 2"/>
          <p:cNvSpPr>
            <a:spLocks noGrp="1"/>
          </p:cNvSpPr>
          <p:nvPr>
            <p:ph idx="1"/>
          </p:nvPr>
        </p:nvSpPr>
        <p:spPr>
          <a:xfrm>
            <a:off x="2209800" y="1268761"/>
            <a:ext cx="6775450" cy="4809778"/>
          </a:xfrm>
        </p:spPr>
        <p:txBody>
          <a:bodyPr/>
          <a:lstStyle/>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В разные годы международные стандарты оценки по-разному трактовали сложность применения рыночного подхода к оценке НА, в частности,  упоминалось, что этот подход «слабо применим для оценки НА».</a:t>
            </a:r>
          </a:p>
          <a:p>
            <a:pPr marL="0" indent="0">
              <a:buNone/>
            </a:pPr>
            <a:endParaRPr lang="ru-RU" sz="12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В МСО 210 (2017)  «примерами НА, для оценки которых иногда используется рыночный подход, включают:</a:t>
            </a:r>
          </a:p>
          <a:p>
            <a:pPr marL="0" indent="0">
              <a:buNone/>
            </a:pPr>
            <a:r>
              <a:rPr lang="uk-UA" sz="1200" dirty="0" smtClean="0">
                <a:latin typeface="Verdana" panose="020B0604030504040204" pitchFamily="34" charset="0"/>
                <a:ea typeface="Verdana" panose="020B0604030504040204" pitchFamily="34" charset="0"/>
                <a:cs typeface="Verdana" panose="020B0604030504040204" pitchFamily="34" charset="0"/>
              </a:rPr>
              <a:t>(</a:t>
            </a:r>
            <a:r>
              <a:rPr lang="uk-UA" sz="1200" dirty="0">
                <a:latin typeface="Verdana" panose="020B0604030504040204" pitchFamily="34" charset="0"/>
                <a:ea typeface="Verdana" panose="020B0604030504040204" pitchFamily="34" charset="0"/>
                <a:cs typeface="Verdana" panose="020B0604030504040204" pitchFamily="34" charset="0"/>
              </a:rPr>
              <a:t>a) </a:t>
            </a:r>
            <a:r>
              <a:rPr lang="uk-UA" sz="1200" dirty="0" smtClean="0">
                <a:latin typeface="Verdana" panose="020B0604030504040204" pitchFamily="34" charset="0"/>
                <a:ea typeface="Verdana" panose="020B0604030504040204" pitchFamily="34" charset="0"/>
                <a:cs typeface="Verdana" panose="020B0604030504040204" pitchFamily="34" charset="0"/>
              </a:rPr>
              <a:t>диапазоны </a:t>
            </a:r>
            <a:r>
              <a:rPr lang="uk-UA" sz="1200" dirty="0">
                <a:latin typeface="Verdana" panose="020B0604030504040204" pitchFamily="34" charset="0"/>
                <a:ea typeface="Verdana" panose="020B0604030504040204" pitchFamily="34" charset="0"/>
                <a:cs typeface="Verdana" panose="020B0604030504040204" pitchFamily="34" charset="0"/>
              </a:rPr>
              <a:t>частот </a:t>
            </a:r>
            <a:r>
              <a:rPr lang="uk-UA" sz="1200" dirty="0" smtClean="0">
                <a:latin typeface="Verdana" panose="020B0604030504040204" pitchFamily="34" charset="0"/>
                <a:ea typeface="Verdana" panose="020B0604030504040204" pitchFamily="34" charset="0"/>
                <a:cs typeface="Verdana" panose="020B0604030504040204" pitchFamily="34" charset="0"/>
              </a:rPr>
              <a:t>радиовещания и телевидения,</a:t>
            </a:r>
            <a:r>
              <a:rPr lang="ru-RU" sz="1200" dirty="0" smtClean="0">
                <a:latin typeface="Verdana" panose="020B0604030504040204" pitchFamily="34" charset="0"/>
                <a:ea typeface="Verdana" panose="020B0604030504040204" pitchFamily="34" charset="0"/>
                <a:cs typeface="Verdana" panose="020B0604030504040204" pitchFamily="34" charset="0"/>
              </a:rPr>
              <a:t>      </a:t>
            </a:r>
          </a:p>
          <a:p>
            <a:pPr marL="0" indent="0">
              <a:buNone/>
            </a:pPr>
            <a:r>
              <a:rPr lang="uk-UA" sz="1200" dirty="0">
                <a:latin typeface="Verdana" panose="020B0604030504040204" pitchFamily="34" charset="0"/>
                <a:ea typeface="Verdana" panose="020B0604030504040204" pitchFamily="34" charset="0"/>
                <a:cs typeface="Verdana" panose="020B0604030504040204" pitchFamily="34" charset="0"/>
              </a:rPr>
              <a:t>(b) </a:t>
            </a:r>
            <a:r>
              <a:rPr lang="uk-UA" sz="1200" dirty="0" smtClean="0">
                <a:latin typeface="Verdana" panose="020B0604030504040204" pitchFamily="34" charset="0"/>
                <a:ea typeface="Verdana" panose="020B0604030504040204" pitchFamily="34" charset="0"/>
                <a:cs typeface="Verdana" panose="020B0604030504040204" pitchFamily="34" charset="0"/>
              </a:rPr>
              <a:t>доменные имена </a:t>
            </a:r>
            <a:r>
              <a:rPr lang="uk-UA" sz="1200" dirty="0">
                <a:latin typeface="Verdana" panose="020B0604030504040204" pitchFamily="34" charset="0"/>
                <a:ea typeface="Verdana" panose="020B0604030504040204" pitchFamily="34" charset="0"/>
                <a:cs typeface="Verdana" panose="020B0604030504040204" pitchFamily="34" charset="0"/>
              </a:rPr>
              <a:t>в </a:t>
            </a:r>
            <a:r>
              <a:rPr lang="uk-UA" sz="1200" dirty="0" smtClean="0">
                <a:latin typeface="Verdana" panose="020B0604030504040204" pitchFamily="34" charset="0"/>
                <a:ea typeface="Verdana" panose="020B0604030504040204" pitchFamily="34" charset="0"/>
                <a:cs typeface="Verdana" panose="020B0604030504040204" pitchFamily="34" charset="0"/>
              </a:rPr>
              <a:t>Интернете, и</a:t>
            </a:r>
            <a:endParaRPr lang="ru-RU" sz="1200"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uk-UA" sz="1200" dirty="0">
                <a:latin typeface="Verdana" panose="020B0604030504040204" pitchFamily="34" charset="0"/>
                <a:ea typeface="Verdana" panose="020B0604030504040204" pitchFamily="34" charset="0"/>
                <a:cs typeface="Verdana" panose="020B0604030504040204" pitchFamily="34" charset="0"/>
              </a:rPr>
              <a:t>(с) </a:t>
            </a:r>
            <a:r>
              <a:rPr lang="uk-UA" sz="1200" dirty="0" smtClean="0">
                <a:latin typeface="Verdana" panose="020B0604030504040204" pitchFamily="34" charset="0"/>
                <a:ea typeface="Verdana" panose="020B0604030504040204" pitchFamily="34" charset="0"/>
                <a:cs typeface="Verdana" panose="020B0604030504040204" pitchFamily="34" charset="0"/>
              </a:rPr>
              <a:t>лицензия </a:t>
            </a:r>
            <a:r>
              <a:rPr lang="uk-UA" sz="1200" dirty="0">
                <a:latin typeface="Verdana" panose="020B0604030504040204" pitchFamily="34" charset="0"/>
                <a:ea typeface="Verdana" panose="020B0604030504040204" pitchFamily="34" charset="0"/>
                <a:cs typeface="Verdana" panose="020B0604030504040204" pitchFamily="34" charset="0"/>
              </a:rPr>
              <a:t>на </a:t>
            </a:r>
            <a:r>
              <a:rPr lang="uk-UA" sz="1200" dirty="0" smtClean="0">
                <a:latin typeface="Verdana" panose="020B0604030504040204" pitchFamily="34" charset="0"/>
                <a:ea typeface="Verdana" panose="020B0604030504040204" pitchFamily="34" charset="0"/>
                <a:cs typeface="Verdana" panose="020B0604030504040204" pitchFamily="34" charset="0"/>
              </a:rPr>
              <a:t>вождение такси».         </a:t>
            </a:r>
          </a:p>
          <a:p>
            <a:pPr marL="0" indent="0">
              <a:buNone/>
            </a:pPr>
            <a:endParaRPr lang="uk-UA" sz="1200"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При оценке уникальных </a:t>
            </a:r>
            <a:r>
              <a:rPr lang="ru-RU" sz="1200" dirty="0" smtClean="0">
                <a:latin typeface="Verdana" panose="020B0604030504040204" pitchFamily="34" charset="0"/>
                <a:ea typeface="Verdana" panose="020B0604030504040204" pitchFamily="34" charset="0"/>
                <a:cs typeface="Verdana" panose="020B0604030504040204" pitchFamily="34" charset="0"/>
              </a:rPr>
              <a:t>НА </a:t>
            </a:r>
            <a:r>
              <a:rPr lang="ru-RU" sz="1200" dirty="0">
                <a:latin typeface="Verdana" panose="020B0604030504040204" pitchFamily="34" charset="0"/>
                <a:ea typeface="Verdana" panose="020B0604030504040204" pitchFamily="34" charset="0"/>
                <a:cs typeface="Verdana" panose="020B0604030504040204" pitchFamily="34" charset="0"/>
              </a:rPr>
              <a:t>и ОИС, которые используются не для извлечения коммерческих выгод, а преимущественно для решения экологических, социальных, научных или образовательных задач, единственным подходом оценки их рыночной стоимости является </a:t>
            </a:r>
            <a:r>
              <a:rPr lang="ru-RU" sz="1200" b="1" dirty="0">
                <a:latin typeface="Verdana" panose="020B0604030504040204" pitchFamily="34" charset="0"/>
                <a:ea typeface="Verdana" panose="020B0604030504040204" pitchFamily="34" charset="0"/>
                <a:cs typeface="Verdana" panose="020B0604030504040204" pitchFamily="34" charset="0"/>
              </a:rPr>
              <a:t>затратный подход</a:t>
            </a:r>
            <a:r>
              <a:rPr lang="ru-RU" sz="1200" dirty="0" smtClean="0">
                <a:latin typeface="Verdana" panose="020B0604030504040204" pitchFamily="34" charset="0"/>
                <a:ea typeface="Verdana" panose="020B0604030504040204" pitchFamily="34" charset="0"/>
                <a:cs typeface="Verdana" panose="020B0604030504040204" pitchFamily="34" charset="0"/>
              </a:rPr>
              <a:t>. Затратный подход используется при определении стоимости НА при постановке на бухгалтерский учет.</a:t>
            </a: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В соответствии с МСО 210 «В рамках затратного подхода существуют два основных метода: стоимость замещения и стоимость воссоздания…  наиболее часто применяется для оценки НА именно </a:t>
            </a:r>
            <a:r>
              <a:rPr lang="ru-RU" sz="1200" b="1" dirty="0">
                <a:latin typeface="Verdana" panose="020B0604030504040204" pitchFamily="34" charset="0"/>
                <a:ea typeface="Verdana" panose="020B0604030504040204" pitchFamily="34" charset="0"/>
                <a:cs typeface="Verdana" panose="020B0604030504040204" pitchFamily="34" charset="0"/>
              </a:rPr>
              <a:t>стоимость замещения</a:t>
            </a:r>
            <a:r>
              <a:rPr lang="ru-RU" sz="1200" dirty="0" smtClean="0">
                <a:latin typeface="Verdana" panose="020B0604030504040204" pitchFamily="34" charset="0"/>
                <a:ea typeface="Verdana" panose="020B0604030504040204" pitchFamily="34" charset="0"/>
                <a:cs typeface="Verdana" panose="020B0604030504040204" pitchFamily="34" charset="0"/>
              </a:rPr>
              <a:t>».</a:t>
            </a: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a:t>
            </a:r>
            <a:r>
              <a:rPr lang="ru-RU" sz="1200" dirty="0">
                <a:latin typeface="Verdana" panose="020B0604030504040204" pitchFamily="34" charset="0"/>
                <a:ea typeface="Verdana" panose="020B0604030504040204" pitchFamily="34" charset="0"/>
                <a:cs typeface="Verdana" panose="020B0604030504040204" pitchFamily="34" charset="0"/>
              </a:rPr>
              <a:t>70.6. Метод стоимости замещения допускает, что участник заплатит за актив не больше, чем сумма, которая равна затратам, которые могут бать понесены для замещения этого актива активом сравнительной полезности или функциональности».</a:t>
            </a:r>
          </a:p>
          <a:p>
            <a:pPr marL="0" indent="0">
              <a:buNone/>
            </a:pPr>
            <a:endParaRPr lang="ru-RU" sz="1200"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ru-RU" sz="1200"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ru-RU" sz="1200" dirty="0">
              <a:latin typeface="Verdana" panose="020B0604030504040204" pitchFamily="34" charset="0"/>
              <a:ea typeface="Verdana" panose="020B0604030504040204" pitchFamily="34" charset="0"/>
              <a:cs typeface="Verdana" panose="020B0604030504040204" pitchFamily="34" charset="0"/>
            </a:endParaRPr>
          </a:p>
        </p:txBody>
      </p:sp>
      <p:sp>
        <p:nvSpPr>
          <p:cNvPr id="4" name="Номер слайда 3"/>
          <p:cNvSpPr>
            <a:spLocks noGrp="1"/>
          </p:cNvSpPr>
          <p:nvPr>
            <p:ph type="sldNum" sz="quarter" idx="12"/>
          </p:nvPr>
        </p:nvSpPr>
        <p:spPr/>
        <p:txBody>
          <a:bodyPr/>
          <a:lstStyle/>
          <a:p>
            <a:pPr>
              <a:defRPr/>
            </a:pPr>
            <a:fld id="{49BC4115-54D6-4EEB-9642-FBAA62ABDD2A}" type="slidenum">
              <a:rPr lang="ru-RU" smtClean="0"/>
              <a:pPr>
                <a:defRPr/>
              </a:pPr>
              <a:t>18</a:t>
            </a:fld>
            <a:endParaRPr lang="ru-RU" dirty="0"/>
          </a:p>
        </p:txBody>
      </p:sp>
    </p:spTree>
    <p:extLst>
      <p:ext uri="{BB962C8B-B14F-4D97-AF65-F5344CB8AC3E}">
        <p14:creationId xmlns:p14="http://schemas.microsoft.com/office/powerpoint/2010/main" val="13774948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1200" b="1" i="1" dirty="0"/>
              <a:t>ПРОФЕСІЙНИЙ ТРЕНІНГ «АКТУАЛЬНІ ПИТАННЯ ВИЗНАЧЕННЯ ВАРТОСТІ БІЗНЕСУ, В ТОМУ ЧИСЛІ ДЛЯ ПРОЦЕДУР SQUEEZE-OUT ТА SELL-OUT»</a:t>
            </a:r>
            <a:r>
              <a:rPr lang="uk-UA" sz="1200" b="1" dirty="0"/>
              <a:t> </a:t>
            </a:r>
            <a:endParaRPr lang="ru-RU" sz="1200" dirty="0"/>
          </a:p>
        </p:txBody>
      </p:sp>
      <p:sp>
        <p:nvSpPr>
          <p:cNvPr id="3" name="Объект 2"/>
          <p:cNvSpPr>
            <a:spLocks noGrp="1"/>
          </p:cNvSpPr>
          <p:nvPr>
            <p:ph idx="1"/>
          </p:nvPr>
        </p:nvSpPr>
        <p:spPr>
          <a:xfrm>
            <a:off x="2209800" y="1268761"/>
            <a:ext cx="6775450" cy="4809778"/>
          </a:xfrm>
        </p:spPr>
        <p:txBody>
          <a:bodyPr/>
          <a:lstStyle/>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При использовании метода стоимости замещения используют принцип замещения, основанный на том, что стоимость </a:t>
            </a:r>
            <a:r>
              <a:rPr lang="ru-RU" sz="1200" dirty="0" smtClean="0">
                <a:latin typeface="Verdana" panose="020B0604030504040204" pitchFamily="34" charset="0"/>
                <a:ea typeface="Verdana" panose="020B0604030504040204" pitchFamily="34" charset="0"/>
                <a:cs typeface="Verdana" panose="020B0604030504040204" pitchFamily="34" charset="0"/>
              </a:rPr>
              <a:t>НА </a:t>
            </a:r>
            <a:r>
              <a:rPr lang="ru-RU" sz="1200" dirty="0">
                <a:latin typeface="Verdana" panose="020B0604030504040204" pitchFamily="34" charset="0"/>
                <a:ea typeface="Verdana" panose="020B0604030504040204" pitchFamily="34" charset="0"/>
                <a:cs typeface="Verdana" panose="020B0604030504040204" pitchFamily="34" charset="0"/>
              </a:rPr>
              <a:t>и ОИС определяется той ценой, которую следует заплатить при покупке </a:t>
            </a:r>
            <a:r>
              <a:rPr lang="ru-RU" sz="1200" dirty="0" smtClean="0">
                <a:latin typeface="Verdana" panose="020B0604030504040204" pitchFamily="34" charset="0"/>
                <a:ea typeface="Verdana" panose="020B0604030504040204" pitchFamily="34" charset="0"/>
                <a:cs typeface="Verdana" panose="020B0604030504040204" pitchFamily="34" charset="0"/>
              </a:rPr>
              <a:t>НА </a:t>
            </a:r>
            <a:r>
              <a:rPr lang="ru-RU" sz="1200" dirty="0">
                <a:latin typeface="Verdana" panose="020B0604030504040204" pitchFamily="34" charset="0"/>
                <a:ea typeface="Verdana" panose="020B0604030504040204" pitchFamily="34" charset="0"/>
                <a:cs typeface="Verdana" panose="020B0604030504040204" pitchFamily="34" charset="0"/>
              </a:rPr>
              <a:t>и ОИС аналогичной полезности или с аналогичной потребительной стоимостью.</a:t>
            </a: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В </a:t>
            </a:r>
            <a:r>
              <a:rPr lang="ru-RU" sz="1200" dirty="0">
                <a:latin typeface="Verdana" panose="020B0604030504040204" pitchFamily="34" charset="0"/>
                <a:ea typeface="Verdana" panose="020B0604030504040204" pitchFamily="34" charset="0"/>
                <a:cs typeface="Verdana" panose="020B0604030504040204" pitchFamily="34" charset="0"/>
              </a:rPr>
              <a:t>рамках </a:t>
            </a:r>
            <a:r>
              <a:rPr lang="ru-RU" sz="1200" b="1" dirty="0">
                <a:latin typeface="Verdana" panose="020B0604030504040204" pitchFamily="34" charset="0"/>
                <a:ea typeface="Verdana" panose="020B0604030504040204" pitchFamily="34" charset="0"/>
                <a:cs typeface="Verdana" panose="020B0604030504040204" pitchFamily="34" charset="0"/>
              </a:rPr>
              <a:t>метода стоимости создания </a:t>
            </a:r>
            <a:r>
              <a:rPr lang="ru-RU" sz="1200" dirty="0">
                <a:latin typeface="Verdana" panose="020B0604030504040204" pitchFamily="34" charset="0"/>
                <a:ea typeface="Verdana" panose="020B0604030504040204" pitchFamily="34" charset="0"/>
                <a:cs typeface="Verdana" panose="020B0604030504040204" pitchFamily="34" charset="0"/>
              </a:rPr>
              <a:t>затраты на создание оцениваемых НМА и ОИС фактически понесенные в прошлом, приводятся к текущей стоимости путем индексации. Стоимость НМА и ОИС определяется суммированием всех затрат, оцененных в текущих ценах и увеличенных на ставку дохода на инвестиции. </a:t>
            </a: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Данный </a:t>
            </a:r>
            <a:r>
              <a:rPr lang="ru-RU" sz="1200" dirty="0">
                <a:latin typeface="Verdana" panose="020B0604030504040204" pitchFamily="34" charset="0"/>
                <a:ea typeface="Verdana" panose="020B0604030504040204" pitchFamily="34" charset="0"/>
                <a:cs typeface="Verdana" panose="020B0604030504040204" pitchFamily="34" charset="0"/>
              </a:rPr>
              <a:t>метод состоит из следующих этапов: </a:t>
            </a:r>
          </a:p>
          <a:p>
            <a:pPr lvl="0"/>
            <a:r>
              <a:rPr lang="ru-RU" sz="1200" dirty="0">
                <a:latin typeface="Verdana" panose="020B0604030504040204" pitchFamily="34" charset="0"/>
                <a:ea typeface="Verdana" panose="020B0604030504040204" pitchFamily="34" charset="0"/>
                <a:cs typeface="Verdana" panose="020B0604030504040204" pitchFamily="34" charset="0"/>
              </a:rPr>
              <a:t>выявляются все фактические затраты, связанные с </a:t>
            </a:r>
            <a:r>
              <a:rPr lang="ru-RU" sz="1200" b="1" dirty="0">
                <a:latin typeface="Verdana" panose="020B0604030504040204" pitchFamily="34" charset="0"/>
                <a:ea typeface="Verdana" panose="020B0604030504040204" pitchFamily="34" charset="0"/>
                <a:cs typeface="Verdana" panose="020B0604030504040204" pitchFamily="34" charset="0"/>
              </a:rPr>
              <a:t>созданием и введением </a:t>
            </a:r>
            <a:r>
              <a:rPr lang="ru-RU" sz="1200" dirty="0">
                <a:latin typeface="Verdana" panose="020B0604030504040204" pitchFamily="34" charset="0"/>
                <a:ea typeface="Verdana" panose="020B0604030504040204" pitchFamily="34" charset="0"/>
                <a:cs typeface="Verdana" panose="020B0604030504040204" pitchFamily="34" charset="0"/>
              </a:rPr>
              <a:t>в действие оцениваемых </a:t>
            </a:r>
            <a:r>
              <a:rPr lang="ru-RU" sz="1200" dirty="0" smtClean="0">
                <a:latin typeface="Verdana" panose="020B0604030504040204" pitchFamily="34" charset="0"/>
                <a:ea typeface="Verdana" panose="020B0604030504040204" pitchFamily="34" charset="0"/>
                <a:cs typeface="Verdana" panose="020B0604030504040204" pitchFamily="34" charset="0"/>
              </a:rPr>
              <a:t>НА </a:t>
            </a:r>
            <a:r>
              <a:rPr lang="ru-RU" sz="1200" dirty="0">
                <a:latin typeface="Verdana" panose="020B0604030504040204" pitchFamily="34" charset="0"/>
                <a:ea typeface="Verdana" panose="020B0604030504040204" pitchFamily="34" charset="0"/>
                <a:cs typeface="Verdana" panose="020B0604030504040204" pitchFamily="34" charset="0"/>
              </a:rPr>
              <a:t>и ОИС, включая расходы по приведению их в состояние, в котором они пригодны к использованию; </a:t>
            </a:r>
          </a:p>
          <a:p>
            <a:pPr lvl="0"/>
            <a:r>
              <a:rPr lang="ru-RU" sz="1200" dirty="0">
                <a:latin typeface="Verdana" panose="020B0604030504040204" pitchFamily="34" charset="0"/>
                <a:ea typeface="Verdana" panose="020B0604030504040204" pitchFamily="34" charset="0"/>
                <a:cs typeface="Verdana" panose="020B0604030504040204" pitchFamily="34" charset="0"/>
              </a:rPr>
              <a:t>затраты корректируются на величину </a:t>
            </a:r>
            <a:r>
              <a:rPr lang="ru-RU" sz="1200" b="1" dirty="0">
                <a:latin typeface="Verdana" panose="020B0604030504040204" pitchFamily="34" charset="0"/>
                <a:ea typeface="Verdana" panose="020B0604030504040204" pitchFamily="34" charset="0"/>
                <a:cs typeface="Verdana" panose="020B0604030504040204" pitchFamily="34" charset="0"/>
              </a:rPr>
              <a:t>индекса цен </a:t>
            </a:r>
            <a:r>
              <a:rPr lang="ru-RU" sz="1200" dirty="0">
                <a:latin typeface="Verdana" panose="020B0604030504040204" pitchFamily="34" charset="0"/>
                <a:ea typeface="Verdana" panose="020B0604030504040204" pitchFamily="34" charset="0"/>
                <a:cs typeface="Verdana" panose="020B0604030504040204" pitchFamily="34" charset="0"/>
              </a:rPr>
              <a:t>(инфляции) с момента осуществления затрат на дату оценки; </a:t>
            </a:r>
          </a:p>
          <a:p>
            <a:pPr lvl="0"/>
            <a:r>
              <a:rPr lang="ru-RU" sz="1200" dirty="0">
                <a:latin typeface="Verdana" panose="020B0604030504040204" pitchFamily="34" charset="0"/>
                <a:ea typeface="Verdana" panose="020B0604030504040204" pitchFamily="34" charset="0"/>
                <a:cs typeface="Verdana" panose="020B0604030504040204" pitchFamily="34" charset="0"/>
              </a:rPr>
              <a:t>скорректированные затраты суммируются и </a:t>
            </a:r>
            <a:r>
              <a:rPr lang="ru-RU" sz="1200" b="1" dirty="0">
                <a:latin typeface="Verdana" panose="020B0604030504040204" pitchFamily="34" charset="0"/>
                <a:ea typeface="Verdana" panose="020B0604030504040204" pitchFamily="34" charset="0"/>
                <a:cs typeface="Verdana" panose="020B0604030504040204" pitchFamily="34" charset="0"/>
              </a:rPr>
              <a:t>увеличиваются на принятый коэффициент рентабельности </a:t>
            </a:r>
            <a:r>
              <a:rPr lang="ru-RU" sz="1200" dirty="0">
                <a:latin typeface="Verdana" panose="020B0604030504040204" pitchFamily="34" charset="0"/>
                <a:ea typeface="Verdana" panose="020B0604030504040204" pitchFamily="34" charset="0"/>
                <a:cs typeface="Verdana" panose="020B0604030504040204" pitchFamily="34" charset="0"/>
              </a:rPr>
              <a:t>(ставку дохода на инвестиции); </a:t>
            </a:r>
          </a:p>
          <a:p>
            <a:pPr lvl="0"/>
            <a:r>
              <a:rPr lang="ru-RU" sz="1200" dirty="0">
                <a:latin typeface="Verdana" panose="020B0604030504040204" pitchFamily="34" charset="0"/>
                <a:ea typeface="Verdana" panose="020B0604030504040204" pitchFamily="34" charset="0"/>
                <a:cs typeface="Verdana" panose="020B0604030504040204" pitchFamily="34" charset="0"/>
              </a:rPr>
              <a:t>определяется величина </a:t>
            </a:r>
            <a:r>
              <a:rPr lang="ru-RU" sz="1200" b="1" dirty="0">
                <a:latin typeface="Verdana" panose="020B0604030504040204" pitchFamily="34" charset="0"/>
                <a:ea typeface="Verdana" panose="020B0604030504040204" pitchFamily="34" charset="0"/>
                <a:cs typeface="Verdana" panose="020B0604030504040204" pitchFamily="34" charset="0"/>
              </a:rPr>
              <a:t>устаревания</a:t>
            </a:r>
            <a:r>
              <a:rPr lang="ru-RU" sz="1200" dirty="0">
                <a:latin typeface="Verdana" panose="020B0604030504040204" pitchFamily="34" charset="0"/>
                <a:ea typeface="Verdana" panose="020B0604030504040204" pitchFamily="34" charset="0"/>
                <a:cs typeface="Verdana" panose="020B0604030504040204" pitchFamily="34" charset="0"/>
              </a:rPr>
              <a:t> </a:t>
            </a:r>
            <a:r>
              <a:rPr lang="ru-RU" sz="1200" dirty="0" smtClean="0">
                <a:latin typeface="Verdana" panose="020B0604030504040204" pitchFamily="34" charset="0"/>
                <a:ea typeface="Verdana" panose="020B0604030504040204" pitchFamily="34" charset="0"/>
                <a:cs typeface="Verdana" panose="020B0604030504040204" pitchFamily="34" charset="0"/>
              </a:rPr>
              <a:t>НА </a:t>
            </a:r>
            <a:r>
              <a:rPr lang="ru-RU" sz="1200" dirty="0">
                <a:latin typeface="Verdana" panose="020B0604030504040204" pitchFamily="34" charset="0"/>
                <a:ea typeface="Verdana" panose="020B0604030504040204" pitchFamily="34" charset="0"/>
                <a:cs typeface="Verdana" panose="020B0604030504040204" pitchFamily="34" charset="0"/>
              </a:rPr>
              <a:t>и </a:t>
            </a:r>
            <a:r>
              <a:rPr lang="ru-RU" sz="1200" dirty="0" smtClean="0">
                <a:latin typeface="Verdana" panose="020B0604030504040204" pitchFamily="34" charset="0"/>
                <a:ea typeface="Verdana" panose="020B0604030504040204" pitchFamily="34" charset="0"/>
                <a:cs typeface="Verdana" panose="020B0604030504040204" pitchFamily="34" charset="0"/>
              </a:rPr>
              <a:t>ОИС (износ); </a:t>
            </a:r>
            <a:endParaRPr lang="ru-RU" sz="1200" dirty="0">
              <a:latin typeface="Verdana" panose="020B0604030504040204" pitchFamily="34" charset="0"/>
              <a:ea typeface="Verdana" panose="020B0604030504040204" pitchFamily="34" charset="0"/>
              <a:cs typeface="Verdana" panose="020B0604030504040204" pitchFamily="34" charset="0"/>
            </a:endParaRPr>
          </a:p>
          <a:p>
            <a:pPr lvl="0"/>
            <a:r>
              <a:rPr lang="ru-RU" sz="1200" dirty="0">
                <a:latin typeface="Verdana" panose="020B0604030504040204" pitchFamily="34" charset="0"/>
                <a:ea typeface="Verdana" panose="020B0604030504040204" pitchFamily="34" charset="0"/>
                <a:cs typeface="Verdana" panose="020B0604030504040204" pitchFamily="34" charset="0"/>
              </a:rPr>
              <a:t>определяется стоимость создания </a:t>
            </a:r>
            <a:r>
              <a:rPr lang="ru-RU" sz="1200" dirty="0" smtClean="0">
                <a:latin typeface="Verdana" panose="020B0604030504040204" pitchFamily="34" charset="0"/>
                <a:ea typeface="Verdana" panose="020B0604030504040204" pitchFamily="34" charset="0"/>
                <a:cs typeface="Verdana" panose="020B0604030504040204" pitchFamily="34" charset="0"/>
              </a:rPr>
              <a:t>НА </a:t>
            </a:r>
            <a:r>
              <a:rPr lang="ru-RU" sz="1200" dirty="0">
                <a:latin typeface="Verdana" panose="020B0604030504040204" pitchFamily="34" charset="0"/>
                <a:ea typeface="Verdana" panose="020B0604030504040204" pitchFamily="34" charset="0"/>
                <a:cs typeface="Verdana" panose="020B0604030504040204" pitchFamily="34" charset="0"/>
              </a:rPr>
              <a:t>и ОИС как разница между суммой скорректированных затрат и величиной устаревания </a:t>
            </a:r>
            <a:r>
              <a:rPr lang="ru-RU" sz="1200" dirty="0" smtClean="0">
                <a:latin typeface="Verdana" panose="020B0604030504040204" pitchFamily="34" charset="0"/>
                <a:ea typeface="Verdana" panose="020B0604030504040204" pitchFamily="34" charset="0"/>
                <a:cs typeface="Verdana" panose="020B0604030504040204" pitchFamily="34" charset="0"/>
              </a:rPr>
              <a:t>(износа) НА </a:t>
            </a:r>
            <a:r>
              <a:rPr lang="ru-RU" sz="1200" dirty="0">
                <a:latin typeface="Verdana" panose="020B0604030504040204" pitchFamily="34" charset="0"/>
                <a:ea typeface="Verdana" panose="020B0604030504040204" pitchFamily="34" charset="0"/>
                <a:cs typeface="Verdana" panose="020B0604030504040204" pitchFamily="34" charset="0"/>
              </a:rPr>
              <a:t>и ОИС. </a:t>
            </a:r>
          </a:p>
          <a:p>
            <a:pPr marL="0" indent="0">
              <a:buNone/>
            </a:pPr>
            <a:endParaRPr lang="ru-RU" sz="12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Устаревание НА </a:t>
            </a:r>
            <a:r>
              <a:rPr lang="ru-RU" sz="1200" dirty="0">
                <a:latin typeface="Verdana" panose="020B0604030504040204" pitchFamily="34" charset="0"/>
                <a:ea typeface="Verdana" panose="020B0604030504040204" pitchFamily="34" charset="0"/>
                <a:cs typeface="Verdana" panose="020B0604030504040204" pitchFamily="34" charset="0"/>
              </a:rPr>
              <a:t>и ОИС может определяться на основе оценки </a:t>
            </a:r>
            <a:r>
              <a:rPr lang="ru-RU" sz="1200" b="1" dirty="0">
                <a:latin typeface="Verdana" panose="020B0604030504040204" pitchFamily="34" charset="0"/>
                <a:ea typeface="Verdana" panose="020B0604030504040204" pitchFamily="34" charset="0"/>
                <a:cs typeface="Verdana" panose="020B0604030504040204" pitchFamily="34" charset="0"/>
              </a:rPr>
              <a:t>срока полезного использования</a:t>
            </a:r>
            <a:r>
              <a:rPr lang="ru-RU" sz="1200" dirty="0">
                <a:latin typeface="Verdana" panose="020B0604030504040204" pitchFamily="34" charset="0"/>
                <a:ea typeface="Verdana" panose="020B0604030504040204" pitchFamily="34" charset="0"/>
                <a:cs typeface="Verdana" panose="020B0604030504040204" pitchFamily="34" charset="0"/>
              </a:rPr>
              <a:t> и оставшегося срока действия охранного документа </a:t>
            </a:r>
            <a:r>
              <a:rPr lang="ru-RU" sz="1200" dirty="0" smtClean="0">
                <a:latin typeface="Verdana" panose="020B0604030504040204" pitchFamily="34" charset="0"/>
                <a:ea typeface="Verdana" panose="020B0604030504040204" pitchFamily="34" charset="0"/>
                <a:cs typeface="Verdana" panose="020B0604030504040204" pitchFamily="34" charset="0"/>
              </a:rPr>
              <a:t>НА </a:t>
            </a:r>
            <a:r>
              <a:rPr lang="ru-RU" sz="1200" dirty="0">
                <a:latin typeface="Verdana" panose="020B0604030504040204" pitchFamily="34" charset="0"/>
                <a:ea typeface="Verdana" panose="020B0604030504040204" pitchFamily="34" charset="0"/>
                <a:cs typeface="Verdana" panose="020B0604030504040204" pitchFamily="34" charset="0"/>
              </a:rPr>
              <a:t>и ОИС. </a:t>
            </a:r>
            <a:endParaRPr lang="ru-RU" dirty="0"/>
          </a:p>
        </p:txBody>
      </p:sp>
      <p:sp>
        <p:nvSpPr>
          <p:cNvPr id="4" name="Номер слайда 3"/>
          <p:cNvSpPr>
            <a:spLocks noGrp="1"/>
          </p:cNvSpPr>
          <p:nvPr>
            <p:ph type="sldNum" sz="quarter" idx="12"/>
          </p:nvPr>
        </p:nvSpPr>
        <p:spPr/>
        <p:txBody>
          <a:bodyPr/>
          <a:lstStyle/>
          <a:p>
            <a:pPr>
              <a:defRPr/>
            </a:pPr>
            <a:fld id="{49BC4115-54D6-4EEB-9642-FBAA62ABDD2A}" type="slidenum">
              <a:rPr lang="ru-RU" smtClean="0"/>
              <a:pPr>
                <a:defRPr/>
              </a:pPr>
              <a:t>19</a:t>
            </a:fld>
            <a:endParaRPr lang="ru-RU" dirty="0"/>
          </a:p>
        </p:txBody>
      </p:sp>
    </p:spTree>
    <p:extLst>
      <p:ext uri="{BB962C8B-B14F-4D97-AF65-F5344CB8AC3E}">
        <p14:creationId xmlns:p14="http://schemas.microsoft.com/office/powerpoint/2010/main" val="1155456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0" y="31575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ru-RU" dirty="0"/>
          </a:p>
        </p:txBody>
      </p:sp>
      <p:graphicFrame>
        <p:nvGraphicFramePr>
          <p:cNvPr id="4099" name="Object 3"/>
          <p:cNvGraphicFramePr>
            <a:graphicFrameLocks noChangeAspect="1"/>
          </p:cNvGraphicFramePr>
          <p:nvPr>
            <p:extLst>
              <p:ext uri="{D42A27DB-BD31-4B8C-83A1-F6EECF244321}">
                <p14:modId xmlns:p14="http://schemas.microsoft.com/office/powerpoint/2010/main" val="2632265806"/>
              </p:ext>
            </p:extLst>
          </p:nvPr>
        </p:nvGraphicFramePr>
        <p:xfrm>
          <a:off x="2268538" y="260350"/>
          <a:ext cx="2089150" cy="360363"/>
        </p:xfrm>
        <a:graphic>
          <a:graphicData uri="http://schemas.openxmlformats.org/presentationml/2006/ole">
            <mc:AlternateContent xmlns:mc="http://schemas.openxmlformats.org/markup-compatibility/2006">
              <mc:Choice xmlns:v="urn:schemas-microsoft-com:vml" Requires="v">
                <p:oleObj spid="_x0000_s4273" r:id="rId4" imgW="4648200" imgH="885825" progId="CorelDraw.Graphic.8">
                  <p:embed/>
                </p:oleObj>
              </mc:Choice>
              <mc:Fallback>
                <p:oleObj r:id="rId4" imgW="4648200" imgH="885825" progId="CorelDraw.Graphic.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68538" y="260350"/>
                        <a:ext cx="2089150"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00" name="Rectangle 4"/>
          <p:cNvSpPr>
            <a:spLocks noGrp="1" noChangeArrowheads="1"/>
          </p:cNvSpPr>
          <p:nvPr>
            <p:ph type="title"/>
          </p:nvPr>
        </p:nvSpPr>
        <p:spPr>
          <a:xfrm>
            <a:off x="3851921" y="692696"/>
            <a:ext cx="5077768" cy="576064"/>
          </a:xfrm>
        </p:spPr>
        <p:txBody>
          <a:bodyPr/>
          <a:lstStyle/>
          <a:p>
            <a:pPr algn="r" eaLnBrk="1" hangingPunct="1"/>
            <a:r>
              <a:rPr lang="uk-UA" sz="1100" b="1" i="1" dirty="0" smtClean="0"/>
              <a:t/>
            </a:r>
            <a:br>
              <a:rPr lang="uk-UA" sz="1100" b="1" i="1" dirty="0" smtClean="0"/>
            </a:br>
            <a:r>
              <a:rPr lang="uk-UA" sz="1100" b="1" i="1" dirty="0"/>
              <a:t/>
            </a:r>
            <a:br>
              <a:rPr lang="uk-UA" sz="1100" b="1" i="1" dirty="0"/>
            </a:br>
            <a:r>
              <a:rPr lang="uk-UA" sz="1100" b="1" i="1" dirty="0" smtClean="0"/>
              <a:t/>
            </a:r>
            <a:br>
              <a:rPr lang="uk-UA" sz="1100" b="1" i="1" dirty="0" smtClean="0"/>
            </a:br>
            <a:r>
              <a:rPr lang="uk-UA" sz="1100" b="1" i="1" dirty="0"/>
              <a:t/>
            </a:r>
            <a:br>
              <a:rPr lang="uk-UA" sz="1100" b="1" i="1" dirty="0"/>
            </a:br>
            <a:r>
              <a:rPr lang="uk-UA" sz="1100" b="1" i="1" dirty="0" smtClean="0"/>
              <a:t/>
            </a:r>
            <a:br>
              <a:rPr lang="uk-UA" sz="1100" b="1" i="1" dirty="0" smtClean="0"/>
            </a:br>
            <a:r>
              <a:rPr lang="uk-UA" sz="1100" b="1" i="1" dirty="0"/>
              <a:t/>
            </a:r>
            <a:br>
              <a:rPr lang="uk-UA" sz="1100" b="1" i="1" dirty="0"/>
            </a:br>
            <a:r>
              <a:rPr lang="uk-UA" sz="1100" b="1" i="1" dirty="0" smtClean="0"/>
              <a:t/>
            </a:r>
            <a:br>
              <a:rPr lang="uk-UA" sz="1100" b="1" i="1" dirty="0" smtClean="0"/>
            </a:br>
            <a:r>
              <a:rPr lang="uk-UA" sz="1100" b="1" i="1" dirty="0"/>
              <a:t/>
            </a:r>
            <a:br>
              <a:rPr lang="uk-UA" sz="1100" b="1" i="1" dirty="0"/>
            </a:br>
            <a:r>
              <a:rPr lang="uk-UA" sz="1100" b="1" i="1" dirty="0" smtClean="0"/>
              <a:t/>
            </a:r>
            <a:br>
              <a:rPr lang="uk-UA" sz="1100" b="1" i="1" dirty="0" smtClean="0"/>
            </a:br>
            <a:r>
              <a:rPr lang="uk-UA" sz="1100" b="1" i="1" dirty="0"/>
              <a:t/>
            </a:r>
            <a:br>
              <a:rPr lang="uk-UA" sz="1100" b="1" i="1" dirty="0"/>
            </a:br>
            <a:r>
              <a:rPr lang="uk-UA" sz="1100" b="1" i="1" dirty="0" smtClean="0"/>
              <a:t/>
            </a:r>
            <a:br>
              <a:rPr lang="uk-UA" sz="1100" b="1" i="1" dirty="0" smtClean="0"/>
            </a:br>
            <a:r>
              <a:rPr lang="uk-UA" sz="1100" b="1" i="1" dirty="0"/>
              <a:t/>
            </a:r>
            <a:br>
              <a:rPr lang="uk-UA" sz="1100" b="1" i="1" dirty="0"/>
            </a:br>
            <a:r>
              <a:rPr lang="uk-UA" sz="1100" b="1" i="1" dirty="0" smtClean="0"/>
              <a:t/>
            </a:r>
            <a:br>
              <a:rPr lang="uk-UA" sz="1100" b="1" i="1" dirty="0" smtClean="0"/>
            </a:br>
            <a:r>
              <a:rPr lang="uk-UA" sz="1100" b="1" i="1" dirty="0"/>
              <a:t/>
            </a:r>
            <a:br>
              <a:rPr lang="uk-UA" sz="1100" b="1" i="1" dirty="0"/>
            </a:br>
            <a:r>
              <a:rPr lang="uk-UA" sz="1100" b="1" i="1" dirty="0" smtClean="0"/>
              <a:t/>
            </a:r>
            <a:br>
              <a:rPr lang="uk-UA" sz="1100" b="1" i="1" dirty="0" smtClean="0"/>
            </a:br>
            <a:r>
              <a:rPr lang="uk-UA" sz="1100" b="1" i="1" dirty="0"/>
              <a:t/>
            </a:r>
            <a:br>
              <a:rPr lang="uk-UA" sz="1100" b="1" i="1" dirty="0"/>
            </a:br>
            <a:r>
              <a:rPr lang="uk-UA" sz="1100" b="1" i="1" dirty="0" smtClean="0"/>
              <a:t>ПРОФЕСІЙНИЙ ТРЕНІНГ </a:t>
            </a:r>
            <a:r>
              <a:rPr lang="uk-UA" sz="1100" b="1" i="1" dirty="0"/>
              <a:t>«АКТУАЛЬНІ ПИТАННЯ ВИЗНАЧЕННЯ ВАРТОСТІ БІЗНЕСУ, В ТОМУ ЧИСЛІ ДЛЯ ПРОЦЕДУР SQUEEZE-OUT ТА SELL-OUT»</a:t>
            </a:r>
            <a:r>
              <a:rPr lang="uk-UA" sz="1100" b="1" dirty="0"/>
              <a:t> </a:t>
            </a:r>
            <a:endParaRPr lang="ru-RU" sz="1100" b="1" dirty="0" smtClean="0">
              <a:solidFill>
                <a:srgbClr val="003300"/>
              </a:solidFill>
              <a:latin typeface="Verdana" pitchFamily="34" charset="0"/>
            </a:endParaRPr>
          </a:p>
        </p:txBody>
      </p:sp>
      <p:sp>
        <p:nvSpPr>
          <p:cNvPr id="4101" name="Rectangle 5"/>
          <p:cNvSpPr>
            <a:spLocks noGrp="1" noChangeArrowheads="1"/>
          </p:cNvSpPr>
          <p:nvPr>
            <p:ph type="body" idx="1"/>
          </p:nvPr>
        </p:nvSpPr>
        <p:spPr>
          <a:xfrm>
            <a:off x="1979613" y="1285875"/>
            <a:ext cx="6737350" cy="5000625"/>
          </a:xfrm>
        </p:spPr>
        <p:txBody>
          <a:bodyPr/>
          <a:lstStyle/>
          <a:p>
            <a:pPr marL="552450" indent="-552450" eaLnBrk="1" hangingPunct="1">
              <a:lnSpc>
                <a:spcPct val="80000"/>
              </a:lnSpc>
              <a:buFont typeface="Wingdings" pitchFamily="2" charset="2"/>
              <a:buNone/>
            </a:pPr>
            <a:endParaRPr lang="ru-RU" sz="1200" b="1" dirty="0" smtClean="0">
              <a:solidFill>
                <a:schemeClr val="tx2"/>
              </a:solidFill>
              <a:latin typeface="Verdana" pitchFamily="34" charset="0"/>
            </a:endParaRPr>
          </a:p>
          <a:p>
            <a:pPr marL="0" indent="0">
              <a:buNone/>
            </a:pPr>
            <a:r>
              <a:rPr lang="uk-UA" sz="1400" b="1" dirty="0" smtClean="0">
                <a:latin typeface="Verdana" panose="020B0604030504040204" pitchFamily="34" charset="0"/>
                <a:ea typeface="Verdana" panose="020B0604030504040204" pitchFamily="34" charset="0"/>
                <a:cs typeface="Verdana" panose="020B0604030504040204" pitchFamily="34" charset="0"/>
              </a:rPr>
              <a:t>Експертиза </a:t>
            </a:r>
            <a:r>
              <a:rPr lang="uk-UA" sz="1400" b="1" dirty="0">
                <a:latin typeface="Verdana" panose="020B0604030504040204" pitchFamily="34" charset="0"/>
                <a:ea typeface="Verdana" panose="020B0604030504040204" pitchFamily="34" charset="0"/>
                <a:cs typeface="Verdana" panose="020B0604030504040204" pitchFamily="34" charset="0"/>
              </a:rPr>
              <a:t>прав на ОІВ і їх оцінка в складі ЦВК.</a:t>
            </a:r>
            <a:br>
              <a:rPr lang="uk-UA" sz="1400" b="1" dirty="0">
                <a:latin typeface="Verdana" panose="020B0604030504040204" pitchFamily="34" charset="0"/>
                <a:ea typeface="Verdana" panose="020B0604030504040204" pitchFamily="34" charset="0"/>
                <a:cs typeface="Verdana" panose="020B0604030504040204" pitchFamily="34" charset="0"/>
              </a:rPr>
            </a:br>
            <a:endParaRPr lang="uk-UA" sz="1400" b="1"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400" b="1" dirty="0" smtClean="0">
                <a:solidFill>
                  <a:srgbClr val="003300"/>
                </a:solidFill>
                <a:latin typeface="Verdana" panose="020B0604030504040204" pitchFamily="34" charset="0"/>
                <a:ea typeface="Verdana" panose="020B0604030504040204" pitchFamily="34" charset="0"/>
                <a:cs typeface="Verdana" panose="020B0604030504040204" pitchFamily="34" charset="0"/>
              </a:rPr>
              <a:t>Введение</a:t>
            </a:r>
            <a:endParaRPr lang="ru-RU" sz="1400" b="1" dirty="0">
              <a:solidFill>
                <a:srgbClr val="003300"/>
              </a:solidFill>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400" dirty="0" smtClean="0">
                <a:latin typeface="Verdana" panose="020B0604030504040204" pitchFamily="34" charset="0"/>
                <a:ea typeface="Verdana" panose="020B0604030504040204" pitchFamily="34" charset="0"/>
                <a:cs typeface="Verdana" panose="020B0604030504040204" pitchFamily="34" charset="0"/>
              </a:rPr>
              <a:t>Данная </a:t>
            </a:r>
            <a:r>
              <a:rPr lang="ru-RU" sz="1400" dirty="0">
                <a:latin typeface="Verdana" panose="020B0604030504040204" pitchFamily="34" charset="0"/>
                <a:ea typeface="Verdana" panose="020B0604030504040204" pitchFamily="34" charset="0"/>
                <a:cs typeface="Verdana" panose="020B0604030504040204" pitchFamily="34" charset="0"/>
              </a:rPr>
              <a:t>тематическая подборка ориентирована на оценку имущественных прав на объекты интеллектуальной собственности (ОИС)  в рамках действующего предприятия (ЦИК), как части его активов, приносящих доход. </a:t>
            </a:r>
          </a:p>
          <a:p>
            <a:pPr marL="0" indent="0">
              <a:buNone/>
            </a:pPr>
            <a:r>
              <a:rPr lang="ru-RU" sz="1400" dirty="0">
                <a:latin typeface="Verdana" panose="020B0604030504040204" pitchFamily="34" charset="0"/>
                <a:ea typeface="Verdana" panose="020B0604030504040204" pitchFamily="34" charset="0"/>
                <a:cs typeface="Verdana" panose="020B0604030504040204" pitchFamily="34" charset="0"/>
              </a:rPr>
              <a:t>В данном случае не рассматривается отчуждение прав на ОИС, принадлежащих предприятию, на открытом рынке  для получения разового дохода.</a:t>
            </a:r>
          </a:p>
          <a:p>
            <a:pPr marL="0" indent="0">
              <a:buNone/>
            </a:pPr>
            <a:r>
              <a:rPr lang="ru-RU" sz="1400" dirty="0" smtClean="0">
                <a:latin typeface="Verdana" panose="020B0604030504040204" pitchFamily="34" charset="0"/>
                <a:ea typeface="Verdana" panose="020B0604030504040204" pitchFamily="34" charset="0"/>
                <a:cs typeface="Verdana" panose="020B0604030504040204" pitchFamily="34" charset="0"/>
              </a:rPr>
              <a:t>Оценке </a:t>
            </a:r>
            <a:r>
              <a:rPr lang="ru-RU" sz="1400" dirty="0">
                <a:latin typeface="Verdana" panose="020B0604030504040204" pitchFamily="34" charset="0"/>
                <a:ea typeface="Verdana" panose="020B0604030504040204" pitchFamily="34" charset="0"/>
                <a:cs typeface="Verdana" panose="020B0604030504040204" pitchFamily="34" charset="0"/>
              </a:rPr>
              <a:t>подлежат </a:t>
            </a:r>
            <a:r>
              <a:rPr lang="ru-RU" sz="1400" b="1" i="1" dirty="0">
                <a:latin typeface="Verdana" panose="020B0604030504040204" pitchFamily="34" charset="0"/>
                <a:ea typeface="Verdana" panose="020B0604030504040204" pitchFamily="34" charset="0"/>
                <a:cs typeface="Verdana" panose="020B0604030504040204" pitchFamily="34" charset="0"/>
              </a:rPr>
              <a:t>имущественные права на ОИС</a:t>
            </a:r>
            <a:r>
              <a:rPr lang="ru-RU" sz="1400" dirty="0">
                <a:latin typeface="Verdana" panose="020B0604030504040204" pitchFamily="34" charset="0"/>
                <a:ea typeface="Verdana" panose="020B0604030504040204" pitchFamily="34" charset="0"/>
                <a:cs typeface="Verdana" panose="020B0604030504040204" pitchFamily="34" charset="0"/>
              </a:rPr>
              <a:t>, а не сами эти ОИС. Поэтому стоимость объекта оценки напрямую зависит от объема имущественных прав и может значительно колебаться в зависимости от изменения объема этих прав.</a:t>
            </a:r>
          </a:p>
          <a:p>
            <a:pPr marL="0" indent="0">
              <a:buNone/>
            </a:pPr>
            <a:endParaRPr lang="ru-RU" sz="1400"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400" dirty="0">
                <a:latin typeface="Verdana" panose="020B0604030504040204" pitchFamily="34" charset="0"/>
                <a:ea typeface="Verdana" panose="020B0604030504040204" pitchFamily="34" charset="0"/>
                <a:cs typeface="Verdana" panose="020B0604030504040204" pitchFamily="34" charset="0"/>
              </a:rPr>
              <a:t>Личные неимущественные (авторское право на имя) права не являются объектом оценки, они не могут отчуждаться и передаваться. </a:t>
            </a:r>
          </a:p>
          <a:p>
            <a:pPr marL="552450" indent="-552450" eaLnBrk="1" hangingPunct="1">
              <a:spcBef>
                <a:spcPts val="600"/>
              </a:spcBef>
              <a:buNone/>
            </a:pPr>
            <a:endParaRPr lang="ru-RU" sz="1400" b="1" dirty="0" smtClean="0">
              <a:solidFill>
                <a:srgbClr val="FF0000"/>
              </a:solidFill>
              <a:latin typeface="Verdana" pitchFamily="34" charset="0"/>
              <a:ea typeface="Verdana" panose="020B0604030504040204" pitchFamily="34" charset="0"/>
              <a:cs typeface="Verdana" panose="020B0604030504040204" pitchFamily="34" charset="0"/>
            </a:endParaRPr>
          </a:p>
        </p:txBody>
      </p:sp>
      <p:sp>
        <p:nvSpPr>
          <p:cNvPr id="4102" name="TextBox 4"/>
          <p:cNvSpPr txBox="1">
            <a:spLocks noChangeArrowheads="1"/>
          </p:cNvSpPr>
          <p:nvPr/>
        </p:nvSpPr>
        <p:spPr bwMode="auto">
          <a:xfrm>
            <a:off x="3203575" y="6408738"/>
            <a:ext cx="4248745"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Times New Roman" pitchFamily="18" charset="0"/>
                <a:cs typeface="Arial" charset="0"/>
              </a:defRPr>
            </a:lvl1pPr>
            <a:lvl2pPr marL="742950" indent="-285750" eaLnBrk="0" hangingPunct="0">
              <a:defRPr kumimoji="1">
                <a:solidFill>
                  <a:schemeClr val="tx1"/>
                </a:solidFill>
                <a:latin typeface="Times New Roman" pitchFamily="18" charset="0"/>
                <a:cs typeface="Arial" charset="0"/>
              </a:defRPr>
            </a:lvl2pPr>
            <a:lvl3pPr marL="1143000" indent="-228600" eaLnBrk="0" hangingPunct="0">
              <a:defRPr kumimoji="1">
                <a:solidFill>
                  <a:schemeClr val="tx1"/>
                </a:solidFill>
                <a:latin typeface="Times New Roman" pitchFamily="18" charset="0"/>
                <a:cs typeface="Arial" charset="0"/>
              </a:defRPr>
            </a:lvl3pPr>
            <a:lvl4pPr marL="1600200" indent="-228600" eaLnBrk="0" hangingPunct="0">
              <a:defRPr kumimoji="1">
                <a:solidFill>
                  <a:schemeClr val="tx1"/>
                </a:solidFill>
                <a:latin typeface="Times New Roman" pitchFamily="18" charset="0"/>
                <a:cs typeface="Arial" charset="0"/>
              </a:defRPr>
            </a:lvl4pPr>
            <a:lvl5pPr marL="2057400" indent="-228600" eaLnBrk="0" hangingPunct="0">
              <a:defRPr kumimoji="1">
                <a:solidFill>
                  <a:schemeClr val="tx1"/>
                </a:solidFill>
                <a:latin typeface="Times New Roman" pitchFamily="18" charset="0"/>
                <a:cs typeface="Arial" charset="0"/>
              </a:defRPr>
            </a:lvl5pPr>
            <a:lvl6pPr marL="2514600" indent="-228600" eaLnBrk="0" fontAlgn="base" hangingPunct="0">
              <a:spcBef>
                <a:spcPct val="0"/>
              </a:spcBef>
              <a:spcAft>
                <a:spcPct val="0"/>
              </a:spcAft>
              <a:defRPr kumimoji="1">
                <a:solidFill>
                  <a:schemeClr val="tx1"/>
                </a:solidFill>
                <a:latin typeface="Times New Roman" pitchFamily="18" charset="0"/>
                <a:cs typeface="Arial" charset="0"/>
              </a:defRPr>
            </a:lvl6pPr>
            <a:lvl7pPr marL="2971800" indent="-228600" eaLnBrk="0" fontAlgn="base" hangingPunct="0">
              <a:spcBef>
                <a:spcPct val="0"/>
              </a:spcBef>
              <a:spcAft>
                <a:spcPct val="0"/>
              </a:spcAft>
              <a:defRPr kumimoji="1">
                <a:solidFill>
                  <a:schemeClr val="tx1"/>
                </a:solidFill>
                <a:latin typeface="Times New Roman" pitchFamily="18" charset="0"/>
                <a:cs typeface="Arial" charset="0"/>
              </a:defRPr>
            </a:lvl7pPr>
            <a:lvl8pPr marL="3429000" indent="-228600" eaLnBrk="0" fontAlgn="base" hangingPunct="0">
              <a:spcBef>
                <a:spcPct val="0"/>
              </a:spcBef>
              <a:spcAft>
                <a:spcPct val="0"/>
              </a:spcAft>
              <a:defRPr kumimoji="1">
                <a:solidFill>
                  <a:schemeClr val="tx1"/>
                </a:solidFill>
                <a:latin typeface="Times New Roman" pitchFamily="18" charset="0"/>
                <a:cs typeface="Arial" charset="0"/>
              </a:defRPr>
            </a:lvl8pPr>
            <a:lvl9pPr marL="3886200" indent="-228600" eaLnBrk="0" fontAlgn="base" hangingPunct="0">
              <a:spcBef>
                <a:spcPct val="0"/>
              </a:spcBef>
              <a:spcAft>
                <a:spcPct val="0"/>
              </a:spcAft>
              <a:defRPr kumimoji="1">
                <a:solidFill>
                  <a:schemeClr val="tx1"/>
                </a:solidFill>
                <a:latin typeface="Times New Roman" pitchFamily="18" charset="0"/>
                <a:cs typeface="Arial" charset="0"/>
              </a:defRPr>
            </a:lvl9pPr>
          </a:lstStyle>
          <a:p>
            <a:pPr algn="r" eaLnBrk="1" hangingPunct="1"/>
            <a:r>
              <a:rPr kumimoji="0" lang="ru-RU" sz="1100" b="1" i="1" dirty="0">
                <a:latin typeface="Verdana" pitchFamily="34" charset="0"/>
              </a:rPr>
              <a:t> Киев</a:t>
            </a:r>
            <a:r>
              <a:rPr kumimoji="0" lang="ru-RU" sz="1100" b="1" i="1" dirty="0" smtClean="0">
                <a:latin typeface="Verdana" pitchFamily="34" charset="0"/>
              </a:rPr>
              <a:t>, 25-26 </a:t>
            </a:r>
            <a:r>
              <a:rPr kumimoji="0" lang="ru-RU" sz="1100" b="1" i="1" dirty="0">
                <a:latin typeface="Verdana" pitchFamily="34" charset="0"/>
              </a:rPr>
              <a:t>октября 2018</a:t>
            </a:r>
            <a:endParaRPr kumimoji="0" lang="ru-RU" sz="1100" b="1" dirty="0">
              <a:latin typeface="Verdana" pitchFamily="34" charset="0"/>
            </a:endParaRPr>
          </a:p>
        </p:txBody>
      </p:sp>
      <p:sp>
        <p:nvSpPr>
          <p:cNvPr id="4103" name="Номер слайда 2"/>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cs typeface="Arial" charset="0"/>
              </a:defRPr>
            </a:lvl1pPr>
            <a:lvl2pPr marL="742950" indent="-285750" eaLnBrk="0" hangingPunct="0">
              <a:defRPr kumimoji="1">
                <a:solidFill>
                  <a:schemeClr val="tx1"/>
                </a:solidFill>
                <a:latin typeface="Times New Roman" pitchFamily="18" charset="0"/>
                <a:cs typeface="Arial" charset="0"/>
              </a:defRPr>
            </a:lvl2pPr>
            <a:lvl3pPr marL="1143000" indent="-228600" eaLnBrk="0" hangingPunct="0">
              <a:defRPr kumimoji="1">
                <a:solidFill>
                  <a:schemeClr val="tx1"/>
                </a:solidFill>
                <a:latin typeface="Times New Roman" pitchFamily="18" charset="0"/>
                <a:cs typeface="Arial" charset="0"/>
              </a:defRPr>
            </a:lvl3pPr>
            <a:lvl4pPr marL="1600200" indent="-228600" eaLnBrk="0" hangingPunct="0">
              <a:defRPr kumimoji="1">
                <a:solidFill>
                  <a:schemeClr val="tx1"/>
                </a:solidFill>
                <a:latin typeface="Times New Roman" pitchFamily="18" charset="0"/>
                <a:cs typeface="Arial" charset="0"/>
              </a:defRPr>
            </a:lvl4pPr>
            <a:lvl5pPr marL="2057400" indent="-228600" eaLnBrk="0" hangingPunct="0">
              <a:defRPr kumimoji="1">
                <a:solidFill>
                  <a:schemeClr val="tx1"/>
                </a:solidFill>
                <a:latin typeface="Times New Roman" pitchFamily="18" charset="0"/>
                <a:cs typeface="Arial" charset="0"/>
              </a:defRPr>
            </a:lvl5pPr>
            <a:lvl6pPr marL="2514600" indent="-228600" eaLnBrk="0" fontAlgn="base" hangingPunct="0">
              <a:spcBef>
                <a:spcPct val="0"/>
              </a:spcBef>
              <a:spcAft>
                <a:spcPct val="0"/>
              </a:spcAft>
              <a:defRPr kumimoji="1">
                <a:solidFill>
                  <a:schemeClr val="tx1"/>
                </a:solidFill>
                <a:latin typeface="Times New Roman" pitchFamily="18" charset="0"/>
                <a:cs typeface="Arial" charset="0"/>
              </a:defRPr>
            </a:lvl6pPr>
            <a:lvl7pPr marL="2971800" indent="-228600" eaLnBrk="0" fontAlgn="base" hangingPunct="0">
              <a:spcBef>
                <a:spcPct val="0"/>
              </a:spcBef>
              <a:spcAft>
                <a:spcPct val="0"/>
              </a:spcAft>
              <a:defRPr kumimoji="1">
                <a:solidFill>
                  <a:schemeClr val="tx1"/>
                </a:solidFill>
                <a:latin typeface="Times New Roman" pitchFamily="18" charset="0"/>
                <a:cs typeface="Arial" charset="0"/>
              </a:defRPr>
            </a:lvl7pPr>
            <a:lvl8pPr marL="3429000" indent="-228600" eaLnBrk="0" fontAlgn="base" hangingPunct="0">
              <a:spcBef>
                <a:spcPct val="0"/>
              </a:spcBef>
              <a:spcAft>
                <a:spcPct val="0"/>
              </a:spcAft>
              <a:defRPr kumimoji="1">
                <a:solidFill>
                  <a:schemeClr val="tx1"/>
                </a:solidFill>
                <a:latin typeface="Times New Roman" pitchFamily="18" charset="0"/>
                <a:cs typeface="Arial" charset="0"/>
              </a:defRPr>
            </a:lvl8pPr>
            <a:lvl9pPr marL="3886200" indent="-228600" eaLnBrk="0" fontAlgn="base" hangingPunct="0">
              <a:spcBef>
                <a:spcPct val="0"/>
              </a:spcBef>
              <a:spcAft>
                <a:spcPct val="0"/>
              </a:spcAft>
              <a:defRPr kumimoji="1">
                <a:solidFill>
                  <a:schemeClr val="tx1"/>
                </a:solidFill>
                <a:latin typeface="Times New Roman" pitchFamily="18" charset="0"/>
                <a:cs typeface="Arial" charset="0"/>
              </a:defRPr>
            </a:lvl9pPr>
          </a:lstStyle>
          <a:p>
            <a:pPr eaLnBrk="1" hangingPunct="1"/>
            <a:fld id="{9FA791BC-CAE1-44AB-9685-CCD6494D308E}" type="slidenum">
              <a:rPr kumimoji="0" lang="ru-RU" smtClean="0"/>
              <a:pPr eaLnBrk="1" hangingPunct="1"/>
              <a:t>2</a:t>
            </a:fld>
            <a:endParaRPr kumimoji="0" lang="ru-RU" smtClean="0"/>
          </a:p>
        </p:txBody>
      </p:sp>
      <p:pic>
        <p:nvPicPr>
          <p:cNvPr id="8" name="Рисунок 7" descr="Logo"/>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652120" y="260349"/>
            <a:ext cx="1080120" cy="360364"/>
          </a:xfrm>
          <a:prstGeom prst="rect">
            <a:avLst/>
          </a:prstGeom>
          <a:noFill/>
        </p:spPr>
      </p:pic>
      <p:graphicFrame>
        <p:nvGraphicFramePr>
          <p:cNvPr id="9" name="Object 3"/>
          <p:cNvGraphicFramePr>
            <a:graphicFrameLocks noChangeAspect="1"/>
          </p:cNvGraphicFramePr>
          <p:nvPr>
            <p:extLst>
              <p:ext uri="{D42A27DB-BD31-4B8C-83A1-F6EECF244321}">
                <p14:modId xmlns:p14="http://schemas.microsoft.com/office/powerpoint/2010/main" val="2632265806"/>
              </p:ext>
            </p:extLst>
          </p:nvPr>
        </p:nvGraphicFramePr>
        <p:xfrm>
          <a:off x="2267744" y="260350"/>
          <a:ext cx="2089150" cy="360363"/>
        </p:xfrm>
        <a:graphic>
          <a:graphicData uri="http://schemas.openxmlformats.org/presentationml/2006/ole">
            <mc:AlternateContent xmlns:mc="http://schemas.openxmlformats.org/markup-compatibility/2006">
              <mc:Choice xmlns:v="urn:schemas-microsoft-com:vml" Requires="v">
                <p:oleObj spid="_x0000_s4274" r:id="rId7" imgW="4648200" imgH="885825" progId="CorelDraw.Graphic.8">
                  <p:embed/>
                </p:oleObj>
              </mc:Choice>
              <mc:Fallback>
                <p:oleObj r:id="rId7" imgW="4648200" imgH="885825" progId="CorelDraw.Graphic.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67744" y="260350"/>
                        <a:ext cx="2089150"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1200" b="1" i="1" dirty="0"/>
              <a:t>ПРОФЕСІЙНИЙ ТРЕНІНГ «АКТУАЛЬНІ ПИТАННЯ ВИЗНАЧЕННЯ ВАРТОСТІ БІЗНЕСУ, В ТОМУ ЧИСЛІ ДЛЯ ПРОЦЕДУР SQUEEZE-OUT ТА SELL-OUT»</a:t>
            </a:r>
            <a:r>
              <a:rPr lang="uk-UA" sz="1200" b="1" dirty="0"/>
              <a:t> </a:t>
            </a:r>
            <a:endParaRPr lang="ru-RU" sz="1200" dirty="0"/>
          </a:p>
        </p:txBody>
      </p:sp>
      <p:sp>
        <p:nvSpPr>
          <p:cNvPr id="3" name="Объект 2"/>
          <p:cNvSpPr>
            <a:spLocks noGrp="1"/>
          </p:cNvSpPr>
          <p:nvPr>
            <p:ph idx="1"/>
          </p:nvPr>
        </p:nvSpPr>
        <p:spPr>
          <a:xfrm>
            <a:off x="2209800" y="1268761"/>
            <a:ext cx="6775450" cy="4809778"/>
          </a:xfrm>
        </p:spPr>
        <p:txBody>
          <a:bodyPr/>
          <a:lstStyle/>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При </a:t>
            </a:r>
            <a:r>
              <a:rPr lang="ru-RU" sz="1200" dirty="0">
                <a:latin typeface="Verdana" panose="020B0604030504040204" pitchFamily="34" charset="0"/>
                <a:ea typeface="Verdana" panose="020B0604030504040204" pitchFamily="34" charset="0"/>
                <a:cs typeface="Verdana" panose="020B0604030504040204" pitchFamily="34" charset="0"/>
              </a:rPr>
              <a:t>этом срок полезного использования НА и ОИС может определяться как срок, в течение которого право на использование НА и ОИС может быть передано по договору или как срок, в течение которого НА и ОИС может быть использован в собственном производстве (бизнесе) правообладателя. </a:t>
            </a:r>
          </a:p>
          <a:p>
            <a:pPr marL="0" indent="0">
              <a:buNone/>
            </a:pPr>
            <a:endParaRPr lang="ru-RU" sz="1200"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Коэффициент износа может </a:t>
            </a:r>
            <a:r>
              <a:rPr lang="ru-RU" sz="1200" dirty="0">
                <a:latin typeface="Verdana" panose="020B0604030504040204" pitchFamily="34" charset="0"/>
                <a:ea typeface="Verdana" panose="020B0604030504040204" pitchFamily="34" charset="0"/>
                <a:cs typeface="Verdana" panose="020B0604030504040204" pitchFamily="34" charset="0"/>
              </a:rPr>
              <a:t>быть определен по формуле: </a:t>
            </a:r>
          </a:p>
          <a:p>
            <a:pPr marL="0" indent="0" algn="ctr">
              <a:buNone/>
            </a:pPr>
            <a:r>
              <a:rPr lang="ru-RU" sz="1200" b="1" dirty="0" smtClean="0">
                <a:latin typeface="Verdana" panose="020B0604030504040204" pitchFamily="34" charset="0"/>
                <a:ea typeface="Verdana" panose="020B0604030504040204" pitchFamily="34" charset="0"/>
                <a:cs typeface="Verdana" panose="020B0604030504040204" pitchFamily="34" charset="0"/>
              </a:rPr>
              <a:t>Ки </a:t>
            </a:r>
            <a:r>
              <a:rPr lang="ru-RU" sz="1200" b="1" dirty="0">
                <a:latin typeface="Verdana" panose="020B0604030504040204" pitchFamily="34" charset="0"/>
                <a:ea typeface="Verdana" panose="020B0604030504040204" pitchFamily="34" charset="0"/>
                <a:cs typeface="Verdana" panose="020B0604030504040204" pitchFamily="34" charset="0"/>
              </a:rPr>
              <a:t>= 1 – FP/ LP, </a:t>
            </a:r>
            <a:endParaRPr lang="ru-RU" sz="1200" b="1"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где</a:t>
            </a:r>
            <a:r>
              <a:rPr lang="ru-RU" sz="1200" dirty="0">
                <a:latin typeface="Verdana" panose="020B0604030504040204" pitchFamily="34" charset="0"/>
                <a:ea typeface="Verdana" panose="020B0604030504040204" pitchFamily="34" charset="0"/>
                <a:cs typeface="Verdana" panose="020B0604030504040204" pitchFamily="34" charset="0"/>
              </a:rPr>
              <a:t>: </a:t>
            </a: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Ки</a:t>
            </a:r>
            <a:r>
              <a:rPr lang="ru-RU" sz="1200" b="1" dirty="0" smtClean="0">
                <a:latin typeface="Verdana" panose="020B0604030504040204" pitchFamily="34" charset="0"/>
                <a:ea typeface="Verdana" panose="020B0604030504040204" pitchFamily="34" charset="0"/>
                <a:cs typeface="Verdana" panose="020B0604030504040204" pitchFamily="34" charset="0"/>
              </a:rPr>
              <a:t> </a:t>
            </a:r>
            <a:r>
              <a:rPr lang="ru-RU" sz="1200" dirty="0">
                <a:latin typeface="Verdana" panose="020B0604030504040204" pitchFamily="34" charset="0"/>
                <a:ea typeface="Verdana" panose="020B0604030504040204" pitchFamily="34" charset="0"/>
                <a:cs typeface="Verdana" panose="020B0604030504040204" pitchFamily="34" charset="0"/>
              </a:rPr>
              <a:t>— коэффициент </a:t>
            </a:r>
            <a:r>
              <a:rPr lang="ru-RU" sz="1200" dirty="0" smtClean="0">
                <a:latin typeface="Verdana" panose="020B0604030504040204" pitchFamily="34" charset="0"/>
                <a:ea typeface="Verdana" panose="020B0604030504040204" pitchFamily="34" charset="0"/>
                <a:cs typeface="Verdana" panose="020B0604030504040204" pitchFamily="34" charset="0"/>
              </a:rPr>
              <a:t>износа НА </a:t>
            </a:r>
            <a:r>
              <a:rPr lang="ru-RU" sz="1200" dirty="0">
                <a:latin typeface="Verdana" panose="020B0604030504040204" pitchFamily="34" charset="0"/>
                <a:ea typeface="Verdana" panose="020B0604030504040204" pitchFamily="34" charset="0"/>
                <a:cs typeface="Verdana" panose="020B0604030504040204" pitchFamily="34" charset="0"/>
              </a:rPr>
              <a:t>и ОИС; </a:t>
            </a: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FP — фактический срок, прошедший с даты приоритета (согласно охранному документу) до даты оценки для объектов оценки, имеющих правовую охрану, или фактический срок от начала использования </a:t>
            </a:r>
            <a:r>
              <a:rPr lang="ru-RU" sz="1200" dirty="0" smtClean="0">
                <a:latin typeface="Verdana" panose="020B0604030504040204" pitchFamily="34" charset="0"/>
                <a:ea typeface="Verdana" panose="020B0604030504040204" pitchFamily="34" charset="0"/>
                <a:cs typeface="Verdana" panose="020B0604030504040204" pitchFamily="34" charset="0"/>
              </a:rPr>
              <a:t>НА </a:t>
            </a:r>
            <a:r>
              <a:rPr lang="ru-RU" sz="1200" dirty="0">
                <a:latin typeface="Verdana" panose="020B0604030504040204" pitchFamily="34" charset="0"/>
                <a:ea typeface="Verdana" panose="020B0604030504040204" pitchFamily="34" charset="0"/>
                <a:cs typeface="Verdana" panose="020B0604030504040204" pitchFamily="34" charset="0"/>
              </a:rPr>
              <a:t>и ОИС в производственной деятельности для объектов оценки, не имеющих правовую охрану; </a:t>
            </a: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LP — номинальный срок действия прав (согласно охранному документу) для объектов оценки, имеющих правовую охрану, или срок использования в производственной деятельности для объектов оценки, не имеющих </a:t>
            </a:r>
            <a:r>
              <a:rPr lang="ru-RU" sz="1200" dirty="0" smtClean="0">
                <a:latin typeface="Verdana" panose="020B0604030504040204" pitchFamily="34" charset="0"/>
                <a:ea typeface="Verdana" panose="020B0604030504040204" pitchFamily="34" charset="0"/>
                <a:cs typeface="Verdana" panose="020B0604030504040204" pitchFamily="34" charset="0"/>
              </a:rPr>
              <a:t>правовой охраны.</a:t>
            </a:r>
          </a:p>
          <a:p>
            <a:pPr marL="0" indent="0">
              <a:buNone/>
            </a:pPr>
            <a:r>
              <a:rPr lang="ru-RU" sz="1200" b="1" i="1" dirty="0" smtClean="0">
                <a:latin typeface="Verdana" panose="020B0604030504040204" pitchFamily="34" charset="0"/>
                <a:ea typeface="Verdana" panose="020B0604030504040204" pitchFamily="34" charset="0"/>
                <a:cs typeface="Verdana" panose="020B0604030504040204" pitchFamily="34" charset="0"/>
              </a:rPr>
              <a:t>Пример</a:t>
            </a:r>
          </a:p>
          <a:p>
            <a:pPr marL="0" indent="0">
              <a:buNone/>
            </a:pPr>
            <a:endParaRPr lang="ru-RU" sz="1200" b="1" i="1" dirty="0">
              <a:latin typeface="Verdana" panose="020B0604030504040204" pitchFamily="34" charset="0"/>
              <a:ea typeface="Verdana" panose="020B0604030504040204" pitchFamily="34" charset="0"/>
              <a:cs typeface="Verdana" panose="020B0604030504040204" pitchFamily="34" charset="0"/>
            </a:endParaRPr>
          </a:p>
        </p:txBody>
      </p:sp>
      <p:sp>
        <p:nvSpPr>
          <p:cNvPr id="4" name="Номер слайда 3"/>
          <p:cNvSpPr>
            <a:spLocks noGrp="1"/>
          </p:cNvSpPr>
          <p:nvPr>
            <p:ph type="sldNum" sz="quarter" idx="12"/>
          </p:nvPr>
        </p:nvSpPr>
        <p:spPr/>
        <p:txBody>
          <a:bodyPr/>
          <a:lstStyle/>
          <a:p>
            <a:pPr>
              <a:defRPr/>
            </a:pPr>
            <a:fld id="{49BC4115-54D6-4EEB-9642-FBAA62ABDD2A}" type="slidenum">
              <a:rPr lang="ru-RU" smtClean="0"/>
              <a:pPr>
                <a:defRPr/>
              </a:pPr>
              <a:t>20</a:t>
            </a:fld>
            <a:endParaRPr lang="ru-RU" dirty="0"/>
          </a:p>
        </p:txBody>
      </p:sp>
      <p:pic>
        <p:nvPicPr>
          <p:cNvPr id="5" name="Рисунок 4"/>
          <p:cNvPicPr/>
          <p:nvPr/>
        </p:nvPicPr>
        <p:blipFill>
          <a:blip r:embed="rId2">
            <a:extLst>
              <a:ext uri="{28A0092B-C50C-407E-A947-70E740481C1C}">
                <a14:useLocalDpi xmlns:a14="http://schemas.microsoft.com/office/drawing/2010/main" val="0"/>
              </a:ext>
            </a:extLst>
          </a:blip>
          <a:srcRect/>
          <a:stretch>
            <a:fillRect/>
          </a:stretch>
        </p:blipFill>
        <p:spPr bwMode="auto">
          <a:xfrm>
            <a:off x="2267744" y="5085184"/>
            <a:ext cx="3024336" cy="933956"/>
          </a:xfrm>
          <a:prstGeom prst="rect">
            <a:avLst/>
          </a:prstGeom>
          <a:noFill/>
          <a:ln>
            <a:noFill/>
          </a:ln>
        </p:spPr>
      </p:pic>
    </p:spTree>
    <p:extLst>
      <p:ext uri="{BB962C8B-B14F-4D97-AF65-F5344CB8AC3E}">
        <p14:creationId xmlns:p14="http://schemas.microsoft.com/office/powerpoint/2010/main" val="40565714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1200" b="1" i="1" dirty="0"/>
              <a:t>ПРОФЕСІЙНИЙ ТРЕНІНГ «АКТУАЛЬНІ ПИТАННЯ ВИЗНАЧЕННЯ ВАРТОСТІ БІЗНЕСУ, В ТОМУ ЧИСЛІ ДЛЯ ПРОЦЕДУР SQUEEZE-OUT ТА SELL-OUT»</a:t>
            </a:r>
            <a:r>
              <a:rPr lang="uk-UA" sz="1200" b="1" dirty="0"/>
              <a:t> </a:t>
            </a:r>
            <a:endParaRPr lang="ru-RU" sz="1200" dirty="0"/>
          </a:p>
        </p:txBody>
      </p:sp>
      <p:sp>
        <p:nvSpPr>
          <p:cNvPr id="3" name="Объект 2"/>
          <p:cNvSpPr>
            <a:spLocks noGrp="1"/>
          </p:cNvSpPr>
          <p:nvPr>
            <p:ph idx="1"/>
          </p:nvPr>
        </p:nvSpPr>
        <p:spPr>
          <a:xfrm>
            <a:off x="2209800" y="1268761"/>
            <a:ext cx="6775450" cy="4809778"/>
          </a:xfrm>
        </p:spPr>
        <p:txBody>
          <a:bodyPr/>
          <a:lstStyle/>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Решение</a:t>
            </a:r>
          </a:p>
          <a:p>
            <a:pPr marL="0" indent="0">
              <a:buNone/>
            </a:pPr>
            <a:endParaRPr lang="ru-RU" dirty="0"/>
          </a:p>
        </p:txBody>
      </p:sp>
      <p:sp>
        <p:nvSpPr>
          <p:cNvPr id="4" name="Номер слайда 3"/>
          <p:cNvSpPr>
            <a:spLocks noGrp="1"/>
          </p:cNvSpPr>
          <p:nvPr>
            <p:ph type="sldNum" sz="quarter" idx="12"/>
          </p:nvPr>
        </p:nvSpPr>
        <p:spPr/>
        <p:txBody>
          <a:bodyPr/>
          <a:lstStyle/>
          <a:p>
            <a:pPr>
              <a:defRPr/>
            </a:pPr>
            <a:fld id="{49BC4115-54D6-4EEB-9642-FBAA62ABDD2A}" type="slidenum">
              <a:rPr lang="ru-RU" smtClean="0"/>
              <a:pPr>
                <a:defRPr/>
              </a:pPr>
              <a:t>21</a:t>
            </a:fld>
            <a:endParaRPr lang="ru-RU" dirty="0"/>
          </a:p>
        </p:txBody>
      </p:sp>
      <p:pic>
        <p:nvPicPr>
          <p:cNvPr id="5" name="Рисунок 4"/>
          <p:cNvPicPr/>
          <p:nvPr/>
        </p:nvPicPr>
        <p:blipFill>
          <a:blip r:embed="rId2">
            <a:extLst>
              <a:ext uri="{28A0092B-C50C-407E-A947-70E740481C1C}">
                <a14:useLocalDpi xmlns:a14="http://schemas.microsoft.com/office/drawing/2010/main" val="0"/>
              </a:ext>
            </a:extLst>
          </a:blip>
          <a:srcRect/>
          <a:stretch>
            <a:fillRect/>
          </a:stretch>
        </p:blipFill>
        <p:spPr bwMode="auto">
          <a:xfrm>
            <a:off x="2339752" y="1484784"/>
            <a:ext cx="5328592" cy="3528392"/>
          </a:xfrm>
          <a:prstGeom prst="rect">
            <a:avLst/>
          </a:prstGeom>
          <a:noFill/>
          <a:ln>
            <a:noFill/>
          </a:ln>
        </p:spPr>
      </p:pic>
    </p:spTree>
    <p:extLst>
      <p:ext uri="{BB962C8B-B14F-4D97-AF65-F5344CB8AC3E}">
        <p14:creationId xmlns:p14="http://schemas.microsoft.com/office/powerpoint/2010/main" val="6327404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1200" b="1" i="1" dirty="0"/>
              <a:t>ПРОФЕСІЙНИЙ ТРЕНІНГ «АКТУАЛЬНІ ПИТАННЯ ВИЗНАЧЕННЯ ВАРТОСТІ БІЗНЕСУ, В ТОМУ ЧИСЛІ ДЛЯ ПРОЦЕДУР SQUEEZE-OUT ТА SELL-OUT»</a:t>
            </a:r>
            <a:r>
              <a:rPr lang="uk-UA" sz="1200" b="1" dirty="0"/>
              <a:t> </a:t>
            </a:r>
            <a:endParaRPr lang="ru-RU" sz="1200" dirty="0"/>
          </a:p>
        </p:txBody>
      </p:sp>
      <p:sp>
        <p:nvSpPr>
          <p:cNvPr id="3" name="Объект 2"/>
          <p:cNvSpPr>
            <a:spLocks noGrp="1"/>
          </p:cNvSpPr>
          <p:nvPr>
            <p:ph idx="1"/>
          </p:nvPr>
        </p:nvSpPr>
        <p:spPr>
          <a:xfrm>
            <a:off x="2209800" y="1268761"/>
            <a:ext cx="6775450" cy="4809778"/>
          </a:xfrm>
        </p:spPr>
        <p:txBody>
          <a:bodyPr/>
          <a:lstStyle/>
          <a:p>
            <a:pPr marL="0" indent="0">
              <a:buNone/>
            </a:pPr>
            <a:r>
              <a:rPr lang="ru-RU" sz="1200" b="1" dirty="0" smtClean="0">
                <a:latin typeface="Verdana" panose="020B0604030504040204" pitchFamily="34" charset="0"/>
                <a:ea typeface="Verdana" panose="020B0604030504040204" pitchFamily="34" charset="0"/>
                <a:cs typeface="Verdana" panose="020B0604030504040204" pitchFamily="34" charset="0"/>
              </a:rPr>
              <a:t>Методы </a:t>
            </a:r>
            <a:r>
              <a:rPr lang="ru-RU" sz="1200" b="1" dirty="0">
                <a:latin typeface="Verdana" panose="020B0604030504040204" pitchFamily="34" charset="0"/>
                <a:ea typeface="Verdana" panose="020B0604030504040204" pitchFamily="34" charset="0"/>
                <a:cs typeface="Verdana" panose="020B0604030504040204" pitchFamily="34" charset="0"/>
              </a:rPr>
              <a:t>доходного подхода. Ставка дисконтирования</a:t>
            </a:r>
            <a:endParaRPr lang="ru-RU" sz="1200"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Основной подход к </a:t>
            </a:r>
            <a:r>
              <a:rPr lang="ru-RU" sz="1200" dirty="0" smtClean="0">
                <a:latin typeface="Verdana" panose="020B0604030504040204" pitchFamily="34" charset="0"/>
                <a:ea typeface="Verdana" panose="020B0604030504040204" pitchFamily="34" charset="0"/>
                <a:cs typeface="Verdana" panose="020B0604030504040204" pitchFamily="34" charset="0"/>
              </a:rPr>
              <a:t>оценке НА и ОИС </a:t>
            </a:r>
            <a:r>
              <a:rPr lang="ru-RU" sz="1200" dirty="0">
                <a:latin typeface="Verdana" panose="020B0604030504040204" pitchFamily="34" charset="0"/>
                <a:ea typeface="Verdana" panose="020B0604030504040204" pitchFamily="34" charset="0"/>
                <a:cs typeface="Verdana" panose="020B0604030504040204" pitchFamily="34" charset="0"/>
              </a:rPr>
              <a:t>– доходный.</a:t>
            </a: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НА </a:t>
            </a:r>
            <a:r>
              <a:rPr lang="ru-RU" sz="1200" dirty="0">
                <a:latin typeface="Verdana" panose="020B0604030504040204" pitchFamily="34" charset="0"/>
                <a:ea typeface="Verdana" panose="020B0604030504040204" pitchFamily="34" charset="0"/>
                <a:cs typeface="Verdana" panose="020B0604030504040204" pitchFamily="34" charset="0"/>
              </a:rPr>
              <a:t>и ОИС обеспечивают будущие выгоды своему владельцу при производстве продукции (оказанию услуг). Изменение будущих денежных потоков по величине зависит от: </a:t>
            </a:r>
          </a:p>
          <a:p>
            <a:r>
              <a:rPr lang="ru-RU" sz="1200" dirty="0">
                <a:latin typeface="Verdana" panose="020B0604030504040204" pitchFamily="34" charset="0"/>
                <a:ea typeface="Verdana" panose="020B0604030504040204" pitchFamily="34" charset="0"/>
                <a:cs typeface="Verdana" panose="020B0604030504040204" pitchFamily="34" charset="0"/>
              </a:rPr>
              <a:t>производственных мощностей и финансовых возможностей организации, использующей данные </a:t>
            </a:r>
            <a:r>
              <a:rPr lang="ru-RU" sz="1200" dirty="0" smtClean="0">
                <a:latin typeface="Verdana" panose="020B0604030504040204" pitchFamily="34" charset="0"/>
                <a:ea typeface="Verdana" panose="020B0604030504040204" pitchFamily="34" charset="0"/>
                <a:cs typeface="Verdana" panose="020B0604030504040204" pitchFamily="34" charset="0"/>
              </a:rPr>
              <a:t>НА </a:t>
            </a:r>
            <a:r>
              <a:rPr lang="ru-RU" sz="1200" dirty="0">
                <a:latin typeface="Verdana" panose="020B0604030504040204" pitchFamily="34" charset="0"/>
                <a:ea typeface="Verdana" panose="020B0604030504040204" pitchFamily="34" charset="0"/>
                <a:cs typeface="Verdana" panose="020B0604030504040204" pitchFamily="34" charset="0"/>
              </a:rPr>
              <a:t>и ОИС; </a:t>
            </a:r>
          </a:p>
          <a:p>
            <a:r>
              <a:rPr lang="ru-RU" sz="1200" dirty="0">
                <a:latin typeface="Verdana" panose="020B0604030504040204" pitchFamily="34" charset="0"/>
                <a:ea typeface="Verdana" panose="020B0604030504040204" pitchFamily="34" charset="0"/>
                <a:cs typeface="Verdana" panose="020B0604030504040204" pitchFamily="34" charset="0"/>
              </a:rPr>
              <a:t>планов наращивания производства и реализации продукции с участием объекта оценки; </a:t>
            </a:r>
          </a:p>
          <a:p>
            <a:r>
              <a:rPr lang="ru-RU" sz="1200" dirty="0">
                <a:latin typeface="Verdana" panose="020B0604030504040204" pitchFamily="34" charset="0"/>
                <a:ea typeface="Verdana" panose="020B0604030504040204" pitchFamily="34" charset="0"/>
                <a:cs typeface="Verdana" panose="020B0604030504040204" pitchFamily="34" charset="0"/>
              </a:rPr>
              <a:t>возможности рынка, по потреблению нарастающих объемов производимой продукции. </a:t>
            </a: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МСО 210: </a:t>
            </a: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«60.6</a:t>
            </a:r>
            <a:r>
              <a:rPr lang="ru-RU" sz="1200" dirty="0">
                <a:latin typeface="Verdana" panose="020B0604030504040204" pitchFamily="34" charset="0"/>
                <a:ea typeface="Verdana" panose="020B0604030504040204" pitchFamily="34" charset="0"/>
                <a:cs typeface="Verdana" panose="020B0604030504040204" pitchFamily="34" charset="0"/>
              </a:rPr>
              <a:t>. Методом избыточных доходов стоимость НА рассчитывается как текущая стоимость денежных потоков, которые могут быть отнесены к оцениваемым НА после исключения части денежных потоков, которые связаны с другими активами, необходимым для генерирования денежных потоков («контрибутивные» активы).</a:t>
            </a: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Этот метод часто используется для оценки тогда, когда от покупателя требуется распределить общую сумму, уплаченную за бизнес, между материальными активами, идентифицированными НА и </a:t>
            </a:r>
            <a:r>
              <a:rPr lang="ru-RU" sz="1200" dirty="0" smtClean="0">
                <a:latin typeface="Verdana" panose="020B0604030504040204" pitchFamily="34" charset="0"/>
                <a:ea typeface="Verdana" panose="020B0604030504040204" pitchFamily="34" charset="0"/>
                <a:cs typeface="Verdana" panose="020B0604030504040204" pitchFamily="34" charset="0"/>
              </a:rPr>
              <a:t>гуд-виллом». </a:t>
            </a:r>
            <a:endParaRPr lang="ru-RU" sz="1200"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b="1" dirty="0">
                <a:latin typeface="Verdana" panose="020B0604030504040204" pitchFamily="34" charset="0"/>
                <a:ea typeface="Verdana" panose="020B0604030504040204" pitchFamily="34" charset="0"/>
                <a:cs typeface="Verdana" panose="020B0604030504040204" pitchFamily="34" charset="0"/>
              </a:rPr>
              <a:t>Контрибутивные активы </a:t>
            </a:r>
            <a:r>
              <a:rPr lang="ru-RU" sz="1200" dirty="0">
                <a:latin typeface="Verdana" panose="020B0604030504040204" pitchFamily="34" charset="0"/>
                <a:ea typeface="Verdana" panose="020B0604030504040204" pitchFamily="34" charset="0"/>
                <a:cs typeface="Verdana" panose="020B0604030504040204" pitchFamily="34" charset="0"/>
              </a:rPr>
              <a:t>представляют собой активы, которые используются в соединении в оцениваемым нематериальным активом во время генерирования будущих денежных потоков, связанных с оцениваемым НА.</a:t>
            </a:r>
          </a:p>
          <a:p>
            <a:pPr marL="0" indent="0">
              <a:buNone/>
            </a:pPr>
            <a:endParaRPr lang="ru-RU" dirty="0"/>
          </a:p>
        </p:txBody>
      </p:sp>
      <p:sp>
        <p:nvSpPr>
          <p:cNvPr id="4" name="Номер слайда 3"/>
          <p:cNvSpPr>
            <a:spLocks noGrp="1"/>
          </p:cNvSpPr>
          <p:nvPr>
            <p:ph type="sldNum" sz="quarter" idx="12"/>
          </p:nvPr>
        </p:nvSpPr>
        <p:spPr/>
        <p:txBody>
          <a:bodyPr/>
          <a:lstStyle/>
          <a:p>
            <a:pPr>
              <a:defRPr/>
            </a:pPr>
            <a:fld id="{49BC4115-54D6-4EEB-9642-FBAA62ABDD2A}" type="slidenum">
              <a:rPr lang="ru-RU" smtClean="0"/>
              <a:pPr>
                <a:defRPr/>
              </a:pPr>
              <a:t>22</a:t>
            </a:fld>
            <a:endParaRPr lang="ru-RU" dirty="0"/>
          </a:p>
        </p:txBody>
      </p:sp>
    </p:spTree>
    <p:extLst>
      <p:ext uri="{BB962C8B-B14F-4D97-AF65-F5344CB8AC3E}">
        <p14:creationId xmlns:p14="http://schemas.microsoft.com/office/powerpoint/2010/main" val="40939537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1200" b="1" i="1" dirty="0"/>
              <a:t>ПРОФЕСІЙНИЙ ТРЕНІНГ «АКТУАЛЬНІ ПИТАННЯ ВИЗНАЧЕННЯ ВАРТОСТІ БІЗНЕСУ, В ТОМУ ЧИСЛІ ДЛЯ ПРОЦЕДУР SQUEEZE-OUT ТА SELL-OUT»</a:t>
            </a:r>
            <a:r>
              <a:rPr lang="uk-UA" sz="1200" b="1" dirty="0"/>
              <a:t> </a:t>
            </a:r>
            <a:endParaRPr lang="ru-RU" sz="1200" dirty="0"/>
          </a:p>
        </p:txBody>
      </p:sp>
      <p:sp>
        <p:nvSpPr>
          <p:cNvPr id="3" name="Объект 2"/>
          <p:cNvSpPr>
            <a:spLocks noGrp="1"/>
          </p:cNvSpPr>
          <p:nvPr>
            <p:ph idx="1"/>
          </p:nvPr>
        </p:nvSpPr>
        <p:spPr>
          <a:xfrm>
            <a:off x="2209800" y="1268760"/>
            <a:ext cx="6775450" cy="4896543"/>
          </a:xfrm>
        </p:spPr>
        <p:txBody>
          <a:bodyPr/>
          <a:lstStyle/>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В общем случае, гудвилл – это какие-либо будущие экономические выгоды, которые вытекают из бизнеса и интереса в бизнесе, или от использования группы активов, которые не были выделены в составе другого актива. </a:t>
            </a:r>
            <a:r>
              <a:rPr lang="ru-RU" sz="1200" b="1" dirty="0">
                <a:latin typeface="Verdana" panose="020B0604030504040204" pitchFamily="34" charset="0"/>
                <a:ea typeface="Verdana" panose="020B0604030504040204" pitchFamily="34" charset="0"/>
                <a:cs typeface="Verdana" panose="020B0604030504040204" pitchFamily="34" charset="0"/>
              </a:rPr>
              <a:t>Стоимость гудвилла</a:t>
            </a:r>
            <a:r>
              <a:rPr lang="ru-RU" sz="1200" dirty="0">
                <a:latin typeface="Verdana" panose="020B0604030504040204" pitchFamily="34" charset="0"/>
                <a:ea typeface="Verdana" panose="020B0604030504040204" pitchFamily="34" charset="0"/>
                <a:cs typeface="Verdana" panose="020B0604030504040204" pitchFamily="34" charset="0"/>
              </a:rPr>
              <a:t> обычно измеряется остатком суммы, которая остается после вычета стоимостей всех активов, которые можно идентифицировать – материальных, нематериальных и монетарных активов, с корректировкой на фактические или потенциальные обязательства, которые были вычтены из стоимости бизнеса. Эта сумма часто отражает превышение цены, уплаченной во время реальной или гипотетической покупки компании, над стоимостью прочих идентифицированных активов и обязательств компании.  </a:t>
            </a:r>
          </a:p>
          <a:p>
            <a:pPr marL="0" indent="0">
              <a:buNone/>
            </a:pPr>
            <a:endParaRPr lang="ru-RU" sz="12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Поскольку </a:t>
            </a:r>
            <a:r>
              <a:rPr lang="ru-RU" sz="1200" dirty="0">
                <a:latin typeface="Verdana" panose="020B0604030504040204" pitchFamily="34" charset="0"/>
                <a:ea typeface="Verdana" panose="020B0604030504040204" pitchFamily="34" charset="0"/>
                <a:cs typeface="Verdana" panose="020B0604030504040204" pitchFamily="34" charset="0"/>
              </a:rPr>
              <a:t>большинство НА имеют срок экономической службы, который превышает  один период, часто имеют нелинейный характер роста/прекращения и могут требовать  разных уровней контрибутивных активов на протяжении времени, МРЕЕМ (“multi-period excess earnings method”) является методом, который чаще всего используется как метод избыточных доходов, так как он наиболее гибкий и позволяет прогнозировать изменение соответствующих  исходных данных.</a:t>
            </a:r>
          </a:p>
          <a:p>
            <a:pPr marL="0" indent="0">
              <a:buNone/>
            </a:pPr>
            <a:endParaRPr lang="ru-RU" sz="12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Основные </a:t>
            </a:r>
            <a:r>
              <a:rPr lang="ru-RU" sz="1200" dirty="0">
                <a:latin typeface="Verdana" panose="020B0604030504040204" pitchFamily="34" charset="0"/>
                <a:ea typeface="Verdana" panose="020B0604030504040204" pitchFamily="34" charset="0"/>
                <a:cs typeface="Verdana" panose="020B0604030504040204" pitchFamily="34" charset="0"/>
              </a:rPr>
              <a:t>этапы применения метода избыточных активов:</a:t>
            </a: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(а) оставить прогноз объемов и сроков поступления будущих доходов от оцениваемого НА и связанных с ним контрибутивных  активов;</a:t>
            </a: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(b)  составить прогноз сумм и времени осуществления затрат, которые необходимы для генерирования дохода от оцениваемого НА и связанных с ним контрибутивных активов;</a:t>
            </a:r>
          </a:p>
          <a:p>
            <a:pPr marL="0" indent="0">
              <a:buNone/>
            </a:pPr>
            <a:endParaRPr lang="ru-RU" dirty="0"/>
          </a:p>
        </p:txBody>
      </p:sp>
      <p:sp>
        <p:nvSpPr>
          <p:cNvPr id="4" name="Номер слайда 3"/>
          <p:cNvSpPr>
            <a:spLocks noGrp="1"/>
          </p:cNvSpPr>
          <p:nvPr>
            <p:ph type="sldNum" sz="quarter" idx="12"/>
          </p:nvPr>
        </p:nvSpPr>
        <p:spPr/>
        <p:txBody>
          <a:bodyPr/>
          <a:lstStyle/>
          <a:p>
            <a:pPr>
              <a:defRPr/>
            </a:pPr>
            <a:fld id="{49BC4115-54D6-4EEB-9642-FBAA62ABDD2A}" type="slidenum">
              <a:rPr lang="ru-RU" smtClean="0"/>
              <a:pPr>
                <a:defRPr/>
              </a:pPr>
              <a:t>23</a:t>
            </a:fld>
            <a:endParaRPr lang="ru-RU" dirty="0"/>
          </a:p>
        </p:txBody>
      </p:sp>
    </p:spTree>
    <p:extLst>
      <p:ext uri="{BB962C8B-B14F-4D97-AF65-F5344CB8AC3E}">
        <p14:creationId xmlns:p14="http://schemas.microsoft.com/office/powerpoint/2010/main" val="25270428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1200" b="1" i="1" dirty="0"/>
              <a:t>ПРОФЕСІЙНИЙ ТРЕНІНГ «АКТУАЛЬНІ ПИТАННЯ ВИЗНАЧЕННЯ ВАРТОСТІ БІЗНЕСУ, В ТОМУ ЧИСЛІ ДЛЯ ПРОЦЕДУР SQUEEZE-OUT ТА SELL-OUT»</a:t>
            </a:r>
            <a:r>
              <a:rPr lang="uk-UA" sz="1200" b="1" dirty="0"/>
              <a:t> </a:t>
            </a:r>
            <a:endParaRPr lang="ru-RU" sz="1200" dirty="0"/>
          </a:p>
        </p:txBody>
      </p:sp>
      <p:sp>
        <p:nvSpPr>
          <p:cNvPr id="3" name="Объект 2"/>
          <p:cNvSpPr>
            <a:spLocks noGrp="1"/>
          </p:cNvSpPr>
          <p:nvPr>
            <p:ph idx="1"/>
          </p:nvPr>
        </p:nvSpPr>
        <p:spPr>
          <a:xfrm>
            <a:off x="2209800" y="1340769"/>
            <a:ext cx="6775450" cy="4737770"/>
          </a:xfrm>
        </p:spPr>
        <p:txBody>
          <a:bodyPr/>
          <a:lstStyle/>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(с) осуществить корректировку затрат, чтобы исключить те, которые связаны с созданием новых НА, которые не нужны для генерирования прогнозируемых доходов и </a:t>
            </a:r>
            <a:r>
              <a:rPr lang="ru-RU" sz="1200" dirty="0" smtClean="0">
                <a:latin typeface="Verdana" panose="020B0604030504040204" pitchFamily="34" charset="0"/>
                <a:ea typeface="Verdana" panose="020B0604030504040204" pitchFamily="34" charset="0"/>
                <a:cs typeface="Verdana" panose="020B0604030504040204" pitchFamily="34" charset="0"/>
              </a:rPr>
              <a:t>затрат;</a:t>
            </a:r>
          </a:p>
          <a:p>
            <a:pPr marL="0" indent="0">
              <a:buNone/>
            </a:pPr>
            <a:r>
              <a:rPr lang="en-US" sz="1200" dirty="0" smtClean="0">
                <a:latin typeface="Verdana" panose="020B0604030504040204" pitchFamily="34" charset="0"/>
                <a:ea typeface="Verdana" panose="020B0604030504040204" pitchFamily="34" charset="0"/>
                <a:cs typeface="Verdana" panose="020B0604030504040204" pitchFamily="34" charset="0"/>
              </a:rPr>
              <a:t>(d) </a:t>
            </a:r>
            <a:r>
              <a:rPr lang="ru-RU" sz="1200" dirty="0" smtClean="0">
                <a:latin typeface="Verdana" panose="020B0604030504040204" pitchFamily="34" charset="0"/>
                <a:ea typeface="Verdana" panose="020B0604030504040204" pitchFamily="34" charset="0"/>
                <a:cs typeface="Verdana" panose="020B0604030504040204" pitchFamily="34" charset="0"/>
              </a:rPr>
              <a:t>идентифицировать контрибутивные активы, которые необходимы для достижения прогнозируемых доходов и затрат. Контрибутивные активы часто включают рабочих капитал, основные средства, рабочую силу и идентифицированные НА кроме оцениваемого;</a:t>
            </a:r>
            <a:endParaRPr lang="en-US" sz="1200" dirty="0" smtClean="0"/>
          </a:p>
          <a:p>
            <a:pPr marL="0" indent="0">
              <a:buNone/>
            </a:pPr>
            <a:r>
              <a:rPr lang="en-US" sz="1200" dirty="0" smtClean="0">
                <a:latin typeface="Verdana" panose="020B0604030504040204" pitchFamily="34" charset="0"/>
                <a:ea typeface="Verdana" panose="020B0604030504040204" pitchFamily="34" charset="0"/>
                <a:cs typeface="Verdana" panose="020B0604030504040204" pitchFamily="34" charset="0"/>
              </a:rPr>
              <a:t>(e)</a:t>
            </a:r>
            <a:r>
              <a:rPr lang="ru-RU" sz="1200" dirty="0" smtClean="0">
                <a:latin typeface="Verdana" panose="020B0604030504040204" pitchFamily="34" charset="0"/>
                <a:ea typeface="Verdana" panose="020B0604030504040204" pitchFamily="34" charset="0"/>
                <a:cs typeface="Verdana" panose="020B0604030504040204" pitchFamily="34" charset="0"/>
              </a:rPr>
              <a:t> определить норму доходности по каждому контрибутивному активу, которая основана на оценке риска, связанного с этим активом;</a:t>
            </a:r>
          </a:p>
          <a:p>
            <a:pPr marL="0" indent="0">
              <a:buNone/>
            </a:pPr>
            <a:r>
              <a:rPr lang="en-US" sz="1200" dirty="0" smtClean="0">
                <a:latin typeface="Verdana" panose="020B0604030504040204" pitchFamily="34" charset="0"/>
                <a:ea typeface="Verdana" panose="020B0604030504040204" pitchFamily="34" charset="0"/>
                <a:cs typeface="Verdana" panose="020B0604030504040204" pitchFamily="34" charset="0"/>
              </a:rPr>
              <a:t>(f)</a:t>
            </a:r>
            <a:r>
              <a:rPr lang="ru-RU" sz="1200" dirty="0" smtClean="0">
                <a:latin typeface="Verdana" panose="020B0604030504040204" pitchFamily="34" charset="0"/>
                <a:ea typeface="Verdana" panose="020B0604030504040204" pitchFamily="34" charset="0"/>
                <a:cs typeface="Verdana" panose="020B0604030504040204" pitchFamily="34" charset="0"/>
              </a:rPr>
              <a:t> в каждом прогнозном периоде из прогнозного дохода вычесть необходимую отдачу на контрибутивные активы, чтобы получить избыточные доходы, которые относятся только к оцениваемому НА;</a:t>
            </a:r>
          </a:p>
          <a:p>
            <a:pPr marL="0" indent="0">
              <a:buNone/>
            </a:pPr>
            <a:r>
              <a:rPr lang="uk-UA" sz="1200" dirty="0">
                <a:latin typeface="Verdana" panose="020B0604030504040204" pitchFamily="34" charset="0"/>
                <a:ea typeface="Verdana" panose="020B0604030504040204" pitchFamily="34" charset="0"/>
                <a:cs typeface="Verdana" panose="020B0604030504040204" pitchFamily="34" charset="0"/>
              </a:rPr>
              <a:t>(</a:t>
            </a:r>
            <a:r>
              <a:rPr lang="en-US" sz="1200" dirty="0">
                <a:latin typeface="Verdana" panose="020B0604030504040204" pitchFamily="34" charset="0"/>
                <a:ea typeface="Verdana" panose="020B0604030504040204" pitchFamily="34" charset="0"/>
                <a:cs typeface="Verdana" panose="020B0604030504040204" pitchFamily="34" charset="0"/>
              </a:rPr>
              <a:t>g</a:t>
            </a:r>
            <a:r>
              <a:rPr lang="uk-UA" sz="1200" dirty="0">
                <a:latin typeface="Verdana" panose="020B0604030504040204" pitchFamily="34" charset="0"/>
                <a:ea typeface="Verdana" panose="020B0604030504040204" pitchFamily="34" charset="0"/>
                <a:cs typeface="Verdana" panose="020B0604030504040204" pitchFamily="34" charset="0"/>
              </a:rPr>
              <a:t>) определить соответствующую ставку дисконтирования для оцениваемого НА и привести к текущей стоимости </a:t>
            </a:r>
            <a:r>
              <a:rPr lang="uk-UA" sz="1200" dirty="0" smtClean="0">
                <a:latin typeface="Verdana" panose="020B0604030504040204" pitchFamily="34" charset="0"/>
                <a:ea typeface="Verdana" panose="020B0604030504040204" pitchFamily="34" charset="0"/>
                <a:cs typeface="Verdana" panose="020B0604030504040204" pitchFamily="34" charset="0"/>
              </a:rPr>
              <a:t>или </a:t>
            </a:r>
            <a:r>
              <a:rPr lang="uk-UA" sz="1200" dirty="0">
                <a:latin typeface="Verdana" panose="020B0604030504040204" pitchFamily="34" charset="0"/>
                <a:ea typeface="Verdana" panose="020B0604030504040204" pitchFamily="34" charset="0"/>
                <a:cs typeface="Verdana" panose="020B0604030504040204" pitchFamily="34" charset="0"/>
              </a:rPr>
              <a:t>капитализировать избыточные </a:t>
            </a:r>
            <a:r>
              <a:rPr lang="uk-UA" sz="1200" dirty="0" smtClean="0">
                <a:latin typeface="Verdana" panose="020B0604030504040204" pitchFamily="34" charset="0"/>
                <a:ea typeface="Verdana" panose="020B0604030504040204" pitchFamily="34" charset="0"/>
                <a:cs typeface="Verdana" panose="020B0604030504040204" pitchFamily="34" charset="0"/>
              </a:rPr>
              <a:t>доходы.</a:t>
            </a:r>
            <a:endParaRPr lang="uk-UA" sz="1200"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en-US" sz="1200"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В методе </a:t>
            </a:r>
            <a:r>
              <a:rPr lang="ru-RU" sz="1200" b="1" dirty="0">
                <a:latin typeface="Verdana" panose="020B0604030504040204" pitchFamily="34" charset="0"/>
                <a:ea typeface="Verdana" panose="020B0604030504040204" pitchFamily="34" charset="0"/>
                <a:cs typeface="Verdana" panose="020B0604030504040204" pitchFamily="34" charset="0"/>
              </a:rPr>
              <a:t>освобождения от роялти </a:t>
            </a:r>
            <a:r>
              <a:rPr lang="ru-RU" sz="1200" dirty="0">
                <a:latin typeface="Verdana" panose="020B0604030504040204" pitchFamily="34" charset="0"/>
                <a:ea typeface="Verdana" panose="020B0604030504040204" pitchFamily="34" charset="0"/>
                <a:cs typeface="Verdana" panose="020B0604030504040204" pitchFamily="34" charset="0"/>
              </a:rPr>
              <a:t>стоимость нематериального актива определяется на основании стоимости гипотетических платежей роялти, которые могут быть сэкономлены благодаря владению активом, по сравнению с получением лицензии на нематериальный актив от третьей стороны. В принципе, этот метод можно рассматривать как метод дисконтированных денежных потоков, примененный к денежному потоку, который владелец нематериального актива может получить путем предоставления лицензии на нематериальный актив третьим лицам.</a:t>
            </a:r>
          </a:p>
          <a:p>
            <a:pPr marL="0" indent="0">
              <a:buNone/>
            </a:pPr>
            <a:endParaRPr lang="ru-RU" dirty="0"/>
          </a:p>
        </p:txBody>
      </p:sp>
      <p:sp>
        <p:nvSpPr>
          <p:cNvPr id="4" name="Номер слайда 3"/>
          <p:cNvSpPr>
            <a:spLocks noGrp="1"/>
          </p:cNvSpPr>
          <p:nvPr>
            <p:ph type="sldNum" sz="quarter" idx="12"/>
          </p:nvPr>
        </p:nvSpPr>
        <p:spPr/>
        <p:txBody>
          <a:bodyPr/>
          <a:lstStyle/>
          <a:p>
            <a:pPr>
              <a:defRPr/>
            </a:pPr>
            <a:fld id="{49BC4115-54D6-4EEB-9642-FBAA62ABDD2A}" type="slidenum">
              <a:rPr lang="ru-RU" smtClean="0"/>
              <a:pPr>
                <a:defRPr/>
              </a:pPr>
              <a:t>24</a:t>
            </a:fld>
            <a:endParaRPr lang="ru-RU" dirty="0"/>
          </a:p>
        </p:txBody>
      </p:sp>
    </p:spTree>
    <p:extLst>
      <p:ext uri="{BB962C8B-B14F-4D97-AF65-F5344CB8AC3E}">
        <p14:creationId xmlns:p14="http://schemas.microsoft.com/office/powerpoint/2010/main" val="33257559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1200" b="1" i="1" dirty="0"/>
              <a:t>ПРОФЕСІЙНИЙ ТРЕНІНГ «АКТУАЛЬНІ ПИТАННЯ ВИЗНАЧЕННЯ ВАРТОСТІ БІЗНЕСУ, В ТОМУ ЧИСЛІ ДЛЯ ПРОЦЕДУР SQUEEZE-OUT ТА SELL-OUT»</a:t>
            </a:r>
            <a:r>
              <a:rPr lang="uk-UA" sz="1200" b="1" dirty="0"/>
              <a:t> </a:t>
            </a:r>
            <a:endParaRPr lang="ru-RU" sz="1200" dirty="0"/>
          </a:p>
        </p:txBody>
      </p:sp>
      <p:sp>
        <p:nvSpPr>
          <p:cNvPr id="3" name="Объект 2"/>
          <p:cNvSpPr>
            <a:spLocks noGrp="1"/>
          </p:cNvSpPr>
          <p:nvPr>
            <p:ph idx="1"/>
          </p:nvPr>
        </p:nvSpPr>
        <p:spPr>
          <a:xfrm>
            <a:off x="2209800" y="1268761"/>
            <a:ext cx="6775450" cy="4809778"/>
          </a:xfrm>
        </p:spPr>
        <p:txBody>
          <a:bodyPr/>
          <a:lstStyle/>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60.19. Основные этапы применения метода освобождения от роялти следующие</a:t>
            </a:r>
            <a:r>
              <a:rPr lang="ru-RU" sz="1200" dirty="0" smtClean="0">
                <a:latin typeface="Verdana" panose="020B0604030504040204" pitchFamily="34" charset="0"/>
                <a:ea typeface="Verdana" panose="020B0604030504040204" pitchFamily="34" charset="0"/>
                <a:cs typeface="Verdana" panose="020B0604030504040204" pitchFamily="34" charset="0"/>
              </a:rPr>
              <a:t>:</a:t>
            </a: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(а) </a:t>
            </a:r>
            <a:r>
              <a:rPr lang="ru-RU" sz="1200" dirty="0">
                <a:latin typeface="Verdana" panose="020B0604030504040204" pitchFamily="34" charset="0"/>
                <a:ea typeface="Verdana" panose="020B0604030504040204" pitchFamily="34" charset="0"/>
                <a:cs typeface="Verdana" panose="020B0604030504040204" pitchFamily="34" charset="0"/>
              </a:rPr>
              <a:t>составить прогнозы, связанные с нематериальным активом, на срок службы оцениваемого нематериального актива. Наиболее распространенным прогнозным показателем является выручка, поскольку большинство роялти выплачивается в процентах от выручки. Однако, в некоторых оценках могут быть применены другие показатели, такие как роялти </a:t>
            </a:r>
            <a:r>
              <a:rPr lang="ru-RU" sz="1200" dirty="0" smtClean="0">
                <a:latin typeface="Verdana" panose="020B0604030504040204" pitchFamily="34" charset="0"/>
                <a:ea typeface="Verdana" panose="020B0604030504040204" pitchFamily="34" charset="0"/>
                <a:cs typeface="Verdana" panose="020B0604030504040204" pitchFamily="34" charset="0"/>
              </a:rPr>
              <a:t>за единицу;   </a:t>
            </a: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a:t>
            </a:r>
            <a:r>
              <a:rPr lang="en-US" sz="1200" dirty="0">
                <a:latin typeface="Verdana" panose="020B0604030504040204" pitchFamily="34" charset="0"/>
                <a:ea typeface="Verdana" panose="020B0604030504040204" pitchFamily="34" charset="0"/>
                <a:cs typeface="Verdana" panose="020B0604030504040204" pitchFamily="34" charset="0"/>
              </a:rPr>
              <a:t>b</a:t>
            </a:r>
            <a:r>
              <a:rPr lang="ru-RU" sz="1200" dirty="0">
                <a:latin typeface="Verdana" panose="020B0604030504040204" pitchFamily="34" charset="0"/>
                <a:ea typeface="Verdana" panose="020B0604030504040204" pitchFamily="34" charset="0"/>
                <a:cs typeface="Verdana" panose="020B0604030504040204" pitchFamily="34" charset="0"/>
              </a:rPr>
              <a:t>) обосновать ставки роялти для оцениваемого нематериального актива. Чтобы получить гипотетические ставки роялти, можно использовать два способа. </a:t>
            </a:r>
            <a:endParaRPr lang="ru-RU" sz="12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i="1" dirty="0" smtClean="0">
                <a:latin typeface="Verdana" panose="020B0604030504040204" pitchFamily="34" charset="0"/>
                <a:ea typeface="Verdana" panose="020B0604030504040204" pitchFamily="34" charset="0"/>
                <a:cs typeface="Verdana" panose="020B0604030504040204" pitchFamily="34" charset="0"/>
              </a:rPr>
              <a:t>Первый </a:t>
            </a:r>
            <a:r>
              <a:rPr lang="ru-RU" sz="1200" dirty="0">
                <a:latin typeface="Verdana" panose="020B0604030504040204" pitchFamily="34" charset="0"/>
                <a:ea typeface="Verdana" panose="020B0604030504040204" pitchFamily="34" charset="0"/>
                <a:cs typeface="Verdana" panose="020B0604030504040204" pitchFamily="34" charset="0"/>
              </a:rPr>
              <a:t>основывается на рыночных ставках роялти в сопоставимых или аналогичных сделках. Необходимым условием для этого метода является существование сопоставимых нематериальных активов, по которым заключены лицензионные соглашения с несвязанными лицами на регулярной основе. </a:t>
            </a:r>
          </a:p>
          <a:p>
            <a:pPr marL="0" indent="0">
              <a:buNone/>
            </a:pPr>
            <a:r>
              <a:rPr lang="ru-RU" sz="1200" i="1" dirty="0">
                <a:latin typeface="Verdana" panose="020B0604030504040204" pitchFamily="34" charset="0"/>
                <a:ea typeface="Verdana" panose="020B0604030504040204" pitchFamily="34" charset="0"/>
                <a:cs typeface="Verdana" panose="020B0604030504040204" pitchFamily="34" charset="0"/>
              </a:rPr>
              <a:t>Второй метод </a:t>
            </a:r>
            <a:r>
              <a:rPr lang="ru-RU" sz="1200" dirty="0">
                <a:latin typeface="Verdana" panose="020B0604030504040204" pitchFamily="34" charset="0"/>
                <a:ea typeface="Verdana" panose="020B0604030504040204" pitchFamily="34" charset="0"/>
                <a:cs typeface="Verdana" panose="020B0604030504040204" pitchFamily="34" charset="0"/>
              </a:rPr>
              <a:t>основывается на распределении доходов, которые гипотетически могут быть оплаченные в соглашении между несвязанными лицами за права на использование оцениваемого нематериального актива желающим добровольно заключить соглашение лицензиатом желающему добровольно заключить соглашение </a:t>
            </a:r>
            <a:r>
              <a:rPr lang="ru-RU" sz="1200" dirty="0" smtClean="0">
                <a:latin typeface="Verdana" panose="020B0604030504040204" pitchFamily="34" charset="0"/>
                <a:ea typeface="Verdana" panose="020B0604030504040204" pitchFamily="34" charset="0"/>
                <a:cs typeface="Verdana" panose="020B0604030504040204" pitchFamily="34" charset="0"/>
              </a:rPr>
              <a:t>лицензиару;</a:t>
            </a: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(с) </a:t>
            </a:r>
            <a:r>
              <a:rPr lang="ru-RU" sz="1200" dirty="0">
                <a:latin typeface="Verdana" panose="020B0604030504040204" pitchFamily="34" charset="0"/>
                <a:ea typeface="Verdana" panose="020B0604030504040204" pitchFamily="34" charset="0"/>
                <a:cs typeface="Verdana" panose="020B0604030504040204" pitchFamily="34" charset="0"/>
              </a:rPr>
              <a:t>применить выбранную ставку роялти в прогнозируемых показателей для расчета платежей роялти, не уплачиваются в результате владения нематериальными активами</a:t>
            </a:r>
            <a:r>
              <a:rPr lang="ru-RU" sz="1200" dirty="0" smtClean="0">
                <a:latin typeface="Verdana" panose="020B0604030504040204" pitchFamily="34" charset="0"/>
                <a:ea typeface="Verdana" panose="020B0604030504040204" pitchFamily="34" charset="0"/>
                <a:cs typeface="Verdana" panose="020B0604030504040204" pitchFamily="34" charset="0"/>
              </a:rPr>
              <a:t>,</a:t>
            </a: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a:t>
            </a:r>
            <a:r>
              <a:rPr lang="en-US" sz="1200" dirty="0" smtClean="0">
                <a:latin typeface="Verdana" panose="020B0604030504040204" pitchFamily="34" charset="0"/>
                <a:ea typeface="Verdana" panose="020B0604030504040204" pitchFamily="34" charset="0"/>
                <a:cs typeface="Verdana" panose="020B0604030504040204" pitchFamily="34" charset="0"/>
              </a:rPr>
              <a:t>d</a:t>
            </a:r>
            <a:r>
              <a:rPr lang="ru-RU" sz="1200" dirty="0" smtClean="0">
                <a:latin typeface="Verdana" panose="020B0604030504040204" pitchFamily="34" charset="0"/>
                <a:ea typeface="Verdana" panose="020B0604030504040204" pitchFamily="34" charset="0"/>
                <a:cs typeface="Verdana" panose="020B0604030504040204" pitchFamily="34" charset="0"/>
              </a:rPr>
              <a:t>) </a:t>
            </a:r>
            <a:r>
              <a:rPr lang="ru-RU" sz="1200" dirty="0">
                <a:latin typeface="Verdana" panose="020B0604030504040204" pitchFamily="34" charset="0"/>
                <a:ea typeface="Verdana" panose="020B0604030504040204" pitchFamily="34" charset="0"/>
                <a:cs typeface="Verdana" panose="020B0604030504040204" pitchFamily="34" charset="0"/>
              </a:rPr>
              <a:t>рассчитать любые дополнительные расходы, которые должен платить лицензиат оцениваемого актива. Они могут включать в себя авансовые платежи, которые требуют некоторые лицензиаты. Нужно проанализировать ставку роялти, чтобы определить, берет на себя расходы (например, по техническому обслуживанию, маркетинга и рекламы) лицензиар или лицензиат.</a:t>
            </a:r>
          </a:p>
        </p:txBody>
      </p:sp>
      <p:sp>
        <p:nvSpPr>
          <p:cNvPr id="4" name="Номер слайда 3"/>
          <p:cNvSpPr>
            <a:spLocks noGrp="1"/>
          </p:cNvSpPr>
          <p:nvPr>
            <p:ph type="sldNum" sz="quarter" idx="12"/>
          </p:nvPr>
        </p:nvSpPr>
        <p:spPr/>
        <p:txBody>
          <a:bodyPr/>
          <a:lstStyle/>
          <a:p>
            <a:pPr>
              <a:defRPr/>
            </a:pPr>
            <a:fld id="{49BC4115-54D6-4EEB-9642-FBAA62ABDD2A}" type="slidenum">
              <a:rPr lang="ru-RU" smtClean="0"/>
              <a:pPr>
                <a:defRPr/>
              </a:pPr>
              <a:t>25</a:t>
            </a:fld>
            <a:endParaRPr lang="ru-RU" dirty="0"/>
          </a:p>
        </p:txBody>
      </p:sp>
    </p:spTree>
    <p:extLst>
      <p:ext uri="{BB962C8B-B14F-4D97-AF65-F5344CB8AC3E}">
        <p14:creationId xmlns:p14="http://schemas.microsoft.com/office/powerpoint/2010/main" val="39796773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1200" b="1" i="1" dirty="0"/>
              <a:t>ПРОФЕСІЙНИЙ ТРЕНІНГ «АКТУАЛЬНІ ПИТАННЯ ВИЗНАЧЕННЯ ВАРТОСТІ БІЗНЕСУ, В ТОМУ ЧИСЛІ ДЛЯ ПРОЦЕДУР SQUEEZE-OUT ТА SELL-OUT»</a:t>
            </a:r>
            <a:r>
              <a:rPr lang="uk-UA" sz="1200" b="1" dirty="0"/>
              <a:t> </a:t>
            </a:r>
            <a:endParaRPr lang="ru-RU" sz="1200" dirty="0"/>
          </a:p>
        </p:txBody>
      </p:sp>
      <p:sp>
        <p:nvSpPr>
          <p:cNvPr id="3" name="Объект 2"/>
          <p:cNvSpPr>
            <a:spLocks noGrp="1"/>
          </p:cNvSpPr>
          <p:nvPr>
            <p:ph idx="1"/>
          </p:nvPr>
        </p:nvSpPr>
        <p:spPr>
          <a:xfrm>
            <a:off x="2209800" y="1268761"/>
            <a:ext cx="6775450" cy="4809778"/>
          </a:xfrm>
        </p:spPr>
        <p:txBody>
          <a:bodyPr/>
          <a:lstStyle/>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Ставка роялти </a:t>
            </a:r>
            <a:r>
              <a:rPr lang="ru-RU" sz="1200" b="1" dirty="0">
                <a:latin typeface="Verdana" panose="020B0604030504040204" pitchFamily="34" charset="0"/>
                <a:ea typeface="Verdana" panose="020B0604030504040204" pitchFamily="34" charset="0"/>
                <a:cs typeface="Verdana" panose="020B0604030504040204" pitchFamily="34" charset="0"/>
              </a:rPr>
              <a:t>«брутто» </a:t>
            </a:r>
            <a:r>
              <a:rPr lang="ru-RU" sz="1200" dirty="0">
                <a:latin typeface="Verdana" panose="020B0604030504040204" pitchFamily="34" charset="0"/>
                <a:ea typeface="Verdana" panose="020B0604030504040204" pitchFamily="34" charset="0"/>
                <a:cs typeface="Verdana" panose="020B0604030504040204" pitchFamily="34" charset="0"/>
              </a:rPr>
              <a:t>содержит все обязательства и расходы, связанные с </a:t>
            </a:r>
            <a:r>
              <a:rPr lang="ru-RU" sz="1200" b="1" dirty="0">
                <a:latin typeface="Verdana" panose="020B0604030504040204" pitchFamily="34" charset="0"/>
                <a:ea typeface="Verdana" panose="020B0604030504040204" pitchFamily="34" charset="0"/>
                <a:cs typeface="Verdana" panose="020B0604030504040204" pitchFamily="34" charset="0"/>
              </a:rPr>
              <a:t>владением</a:t>
            </a:r>
            <a:r>
              <a:rPr lang="ru-RU" sz="1200" dirty="0">
                <a:latin typeface="Verdana" panose="020B0604030504040204" pitchFamily="34" charset="0"/>
                <a:ea typeface="Verdana" panose="020B0604030504040204" pitchFamily="34" charset="0"/>
                <a:cs typeface="Verdana" panose="020B0604030504040204" pitchFamily="34" charset="0"/>
              </a:rPr>
              <a:t> лицензированным активом, принадлежащих лицензиару, в то время как роялти </a:t>
            </a:r>
            <a:r>
              <a:rPr lang="ru-RU" sz="1200" b="1" dirty="0">
                <a:latin typeface="Verdana" panose="020B0604030504040204" pitchFamily="34" charset="0"/>
                <a:ea typeface="Verdana" panose="020B0604030504040204" pitchFamily="34" charset="0"/>
                <a:cs typeface="Verdana" panose="020B0604030504040204" pitchFamily="34" charset="0"/>
              </a:rPr>
              <a:t>«нетто» </a:t>
            </a:r>
            <a:r>
              <a:rPr lang="ru-RU" sz="1200" dirty="0">
                <a:latin typeface="Verdana" panose="020B0604030504040204" pitchFamily="34" charset="0"/>
                <a:ea typeface="Verdana" panose="020B0604030504040204" pitchFamily="34" charset="0"/>
                <a:cs typeface="Verdana" panose="020B0604030504040204" pitchFamily="34" charset="0"/>
              </a:rPr>
              <a:t>содержит некоторые или все обязательства и расходы, связанные с лицензированным активом, которые несет </a:t>
            </a:r>
            <a:r>
              <a:rPr lang="ru-RU" sz="1200" b="1" dirty="0">
                <a:latin typeface="Verdana" panose="020B0604030504040204" pitchFamily="34" charset="0"/>
                <a:ea typeface="Verdana" panose="020B0604030504040204" pitchFamily="34" charset="0"/>
                <a:cs typeface="Verdana" panose="020B0604030504040204" pitchFamily="34" charset="0"/>
              </a:rPr>
              <a:t>лицензиат</a:t>
            </a:r>
            <a:r>
              <a:rPr lang="ru-RU" sz="1200" dirty="0">
                <a:latin typeface="Verdana" panose="020B0604030504040204" pitchFamily="34" charset="0"/>
                <a:ea typeface="Verdana" panose="020B0604030504040204" pitchFamily="34" charset="0"/>
                <a:cs typeface="Verdana" panose="020B0604030504040204" pitchFamily="34" charset="0"/>
              </a:rPr>
              <a:t>. В зависимости от того, являются роялти «брутто» или «нетто», оценка должна исключать или включать в себя, соответственно, отчисления на такие расходы, как техническое обслуживание, маркетинг или рекламные расходы, связанные с </a:t>
            </a:r>
            <a:r>
              <a:rPr lang="ru-RU" sz="1200" dirty="0" smtClean="0">
                <a:latin typeface="Verdana" panose="020B0604030504040204" pitchFamily="34" charset="0"/>
                <a:ea typeface="Verdana" panose="020B0604030504040204" pitchFamily="34" charset="0"/>
                <a:cs typeface="Verdana" panose="020B0604030504040204" pitchFamily="34" charset="0"/>
              </a:rPr>
              <a:t>гипотетическим </a:t>
            </a:r>
            <a:r>
              <a:rPr lang="ru-RU" sz="1200" dirty="0">
                <a:latin typeface="Verdana" panose="020B0604030504040204" pitchFamily="34" charset="0"/>
                <a:ea typeface="Verdana" panose="020B0604030504040204" pitchFamily="34" charset="0"/>
                <a:cs typeface="Verdana" panose="020B0604030504040204" pitchFamily="34" charset="0"/>
              </a:rPr>
              <a:t>лицензированным активом</a:t>
            </a:r>
            <a:r>
              <a:rPr lang="ru-RU" sz="1200" dirty="0" smtClean="0">
                <a:latin typeface="Verdana" panose="020B0604030504040204" pitchFamily="34" charset="0"/>
                <a:ea typeface="Verdana" panose="020B0604030504040204" pitchFamily="34" charset="0"/>
                <a:cs typeface="Verdana" panose="020B0604030504040204" pitchFamily="34" charset="0"/>
              </a:rPr>
              <a:t>.</a:t>
            </a:r>
            <a:endParaRPr lang="en-US" sz="12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en-US" sz="1200"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(е) если гипотетические расходы и выплаты роялти подлежат налогообложению, может быть уместным применить соответствующую ставку налога чтобы определить сбережения после уплаты налогов, связанных с правом </a:t>
            </a:r>
            <a:r>
              <a:rPr lang="ru-RU" sz="1200" dirty="0" smtClean="0">
                <a:latin typeface="Verdana" panose="020B0604030504040204" pitchFamily="34" charset="0"/>
                <a:ea typeface="Verdana" panose="020B0604030504040204" pitchFamily="34" charset="0"/>
                <a:cs typeface="Verdana" panose="020B0604030504040204" pitchFamily="34" charset="0"/>
              </a:rPr>
              <a:t>собственности </a:t>
            </a:r>
            <a:r>
              <a:rPr lang="ru-RU" sz="1200" dirty="0">
                <a:latin typeface="Verdana" panose="020B0604030504040204" pitchFamily="34" charset="0"/>
                <a:ea typeface="Verdana" panose="020B0604030504040204" pitchFamily="34" charset="0"/>
                <a:cs typeface="Verdana" panose="020B0604030504040204" pitchFamily="34" charset="0"/>
              </a:rPr>
              <a:t>на нематериальный </a:t>
            </a:r>
            <a:r>
              <a:rPr lang="ru-RU" sz="1200" dirty="0" smtClean="0">
                <a:latin typeface="Verdana" panose="020B0604030504040204" pitchFamily="34" charset="0"/>
                <a:ea typeface="Verdana" panose="020B0604030504040204" pitchFamily="34" charset="0"/>
                <a:cs typeface="Verdana" panose="020B0604030504040204" pitchFamily="34" charset="0"/>
              </a:rPr>
              <a:t>актив;</a:t>
            </a:r>
            <a:endParaRPr lang="en-US" sz="12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en-US" sz="1200"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uk-UA" sz="1200" dirty="0">
                <a:latin typeface="Verdana" panose="020B0604030504040204" pitchFamily="34" charset="0"/>
                <a:ea typeface="Verdana" panose="020B0604030504040204" pitchFamily="34" charset="0"/>
                <a:cs typeface="Verdana" panose="020B0604030504040204" pitchFamily="34" charset="0"/>
              </a:rPr>
              <a:t>(</a:t>
            </a:r>
            <a:r>
              <a:rPr lang="en-US" sz="1200" dirty="0">
                <a:latin typeface="Verdana" panose="020B0604030504040204" pitchFamily="34" charset="0"/>
                <a:ea typeface="Verdana" panose="020B0604030504040204" pitchFamily="34" charset="0"/>
                <a:cs typeface="Verdana" panose="020B0604030504040204" pitchFamily="34" charset="0"/>
              </a:rPr>
              <a:t>f</a:t>
            </a:r>
            <a:r>
              <a:rPr lang="uk-UA" sz="1200" dirty="0">
                <a:latin typeface="Verdana" panose="020B0604030504040204" pitchFamily="34" charset="0"/>
                <a:ea typeface="Verdana" panose="020B0604030504040204" pitchFamily="34" charset="0"/>
                <a:cs typeface="Verdana" panose="020B0604030504040204" pitchFamily="34" charset="0"/>
              </a:rPr>
              <a:t>) </a:t>
            </a:r>
            <a:r>
              <a:rPr lang="ru-RU" sz="1200" dirty="0" smtClean="0">
                <a:latin typeface="Verdana" panose="020B0604030504040204" pitchFamily="34" charset="0"/>
                <a:ea typeface="Verdana" panose="020B0604030504040204" pitchFamily="34" charset="0"/>
                <a:cs typeface="Verdana" panose="020B0604030504040204" pitchFamily="34" charset="0"/>
              </a:rPr>
              <a:t>определить </a:t>
            </a:r>
            <a:r>
              <a:rPr lang="ru-RU" sz="1200" dirty="0">
                <a:latin typeface="Verdana" panose="020B0604030504040204" pitchFamily="34" charset="0"/>
                <a:ea typeface="Verdana" panose="020B0604030504040204" pitchFamily="34" charset="0"/>
                <a:cs typeface="Verdana" panose="020B0604030504040204" pitchFamily="34" charset="0"/>
              </a:rPr>
              <a:t>соответствующую ставку дисконтирования для оцениваемого нематериального актива и привести к текущей стоимости или капитализировать сбережения, связанные с правом собственности на нематериальные </a:t>
            </a:r>
            <a:r>
              <a:rPr lang="ru-RU" sz="1200" dirty="0" smtClean="0">
                <a:latin typeface="Verdana" panose="020B0604030504040204" pitchFamily="34" charset="0"/>
                <a:ea typeface="Verdana" panose="020B0604030504040204" pitchFamily="34" charset="0"/>
                <a:cs typeface="Verdana" panose="020B0604030504040204" pitchFamily="34" charset="0"/>
              </a:rPr>
              <a:t>активы. </a:t>
            </a:r>
          </a:p>
          <a:p>
            <a:pPr marL="0" indent="0">
              <a:buNone/>
            </a:pPr>
            <a:endParaRPr lang="ru-RU" sz="1200" b="1" i="1"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b="1" i="1" dirty="0" smtClean="0">
                <a:latin typeface="Verdana" panose="020B0604030504040204" pitchFamily="34" charset="0"/>
                <a:ea typeface="Verdana" panose="020B0604030504040204" pitchFamily="34" charset="0"/>
                <a:cs typeface="Verdana" panose="020B0604030504040204" pitchFamily="34" charset="0"/>
              </a:rPr>
              <a:t>Пример</a:t>
            </a:r>
          </a:p>
          <a:p>
            <a:pPr marL="0" indent="0">
              <a:buNone/>
            </a:pPr>
            <a:endParaRPr lang="ru-RU" sz="1200"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ru-RU" sz="1200" dirty="0">
              <a:latin typeface="Verdana" panose="020B0604030504040204" pitchFamily="34" charset="0"/>
              <a:ea typeface="Verdana" panose="020B0604030504040204" pitchFamily="34" charset="0"/>
              <a:cs typeface="Verdana" panose="020B0604030504040204" pitchFamily="34" charset="0"/>
            </a:endParaRPr>
          </a:p>
        </p:txBody>
      </p:sp>
      <p:sp>
        <p:nvSpPr>
          <p:cNvPr id="4" name="Номер слайда 3"/>
          <p:cNvSpPr>
            <a:spLocks noGrp="1"/>
          </p:cNvSpPr>
          <p:nvPr>
            <p:ph type="sldNum" sz="quarter" idx="12"/>
          </p:nvPr>
        </p:nvSpPr>
        <p:spPr/>
        <p:txBody>
          <a:bodyPr/>
          <a:lstStyle/>
          <a:p>
            <a:pPr>
              <a:defRPr/>
            </a:pPr>
            <a:fld id="{49BC4115-54D6-4EEB-9642-FBAA62ABDD2A}" type="slidenum">
              <a:rPr lang="ru-RU" smtClean="0"/>
              <a:pPr>
                <a:defRPr/>
              </a:pPr>
              <a:t>26</a:t>
            </a:fld>
            <a:endParaRPr lang="ru-RU" dirty="0"/>
          </a:p>
        </p:txBody>
      </p:sp>
    </p:spTree>
    <p:extLst>
      <p:ext uri="{BB962C8B-B14F-4D97-AF65-F5344CB8AC3E}">
        <p14:creationId xmlns:p14="http://schemas.microsoft.com/office/powerpoint/2010/main" val="16977600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1200" b="1" i="1" dirty="0"/>
              <a:t>ПРОФЕСІЙНИЙ ТРЕНІНГ «АКТУАЛЬНІ ПИТАННЯ ВИЗНАЧЕННЯ ВАРТОСТІ БІЗНЕСУ, В ТОМУ ЧИСЛІ ДЛЯ ПРОЦЕДУР SQUEEZE-OUT ТА SELL-OUT»</a:t>
            </a:r>
            <a:r>
              <a:rPr lang="uk-UA" sz="1200" b="1" dirty="0"/>
              <a:t> </a:t>
            </a:r>
            <a:endParaRPr lang="ru-RU" sz="1200" dirty="0"/>
          </a:p>
        </p:txBody>
      </p:sp>
      <p:sp>
        <p:nvSpPr>
          <p:cNvPr id="3" name="Объект 2"/>
          <p:cNvSpPr>
            <a:spLocks noGrp="1"/>
          </p:cNvSpPr>
          <p:nvPr>
            <p:ph idx="1"/>
          </p:nvPr>
        </p:nvSpPr>
        <p:spPr>
          <a:xfrm>
            <a:off x="2209800" y="1268761"/>
            <a:ext cx="6775450" cy="4809778"/>
          </a:xfrm>
        </p:spPr>
        <p:txBody>
          <a:bodyPr/>
          <a:lstStyle/>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Метод </a:t>
            </a:r>
            <a:r>
              <a:rPr lang="ru-RU" sz="1200" dirty="0">
                <a:latin typeface="Verdana" panose="020B0604030504040204" pitchFamily="34" charset="0"/>
                <a:ea typeface="Verdana" panose="020B0604030504040204" pitchFamily="34" charset="0"/>
                <a:cs typeface="Verdana" panose="020B0604030504040204" pitchFamily="34" charset="0"/>
              </a:rPr>
              <a:t>«с использованием и без использования» определяет стоимость нематериального актива путем сравнения двух сценариев: один, в котором бизнес использует оцениваемый нематериальный актив, и второй, в котором бизнес не использует оцениваемый нематериальный актив (но остальные факторы остаются постоянными</a:t>
            </a:r>
            <a:r>
              <a:rPr lang="ru-RU" sz="1200" dirty="0" smtClean="0">
                <a:latin typeface="Verdana" panose="020B0604030504040204" pitchFamily="34" charset="0"/>
                <a:ea typeface="Verdana" panose="020B0604030504040204" pitchFamily="34" charset="0"/>
                <a:cs typeface="Verdana" panose="020B0604030504040204" pitchFamily="34" charset="0"/>
              </a:rPr>
              <a:t>).   </a:t>
            </a: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Сравнение </a:t>
            </a:r>
            <a:r>
              <a:rPr lang="ru-RU" sz="1200" dirty="0">
                <a:latin typeface="Verdana" panose="020B0604030504040204" pitchFamily="34" charset="0"/>
                <a:ea typeface="Verdana" panose="020B0604030504040204" pitchFamily="34" charset="0"/>
                <a:cs typeface="Verdana" panose="020B0604030504040204" pitchFamily="34" charset="0"/>
              </a:rPr>
              <a:t>двух сценариев может быть сделано двумя способами: </a:t>
            </a:r>
            <a:endParaRPr lang="ru-RU" sz="12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(а) вычисляя </a:t>
            </a:r>
            <a:r>
              <a:rPr lang="ru-RU" sz="1200" dirty="0">
                <a:latin typeface="Verdana" panose="020B0604030504040204" pitchFamily="34" charset="0"/>
                <a:ea typeface="Verdana" panose="020B0604030504040204" pitchFamily="34" charset="0"/>
                <a:cs typeface="Verdana" panose="020B0604030504040204" pitchFamily="34" charset="0"/>
              </a:rPr>
              <a:t>стоимость бизнеса в пределах каждого сценария и рассматривая разницу стоимости бизнеса как стоимость оцениваемого нематериального актива и </a:t>
            </a:r>
            <a:endParaRPr lang="ru-RU" sz="12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a:t>
            </a:r>
            <a:r>
              <a:rPr lang="en-US" sz="1200" dirty="0" smtClean="0">
                <a:latin typeface="Verdana" panose="020B0604030504040204" pitchFamily="34" charset="0"/>
                <a:ea typeface="Verdana" panose="020B0604030504040204" pitchFamily="34" charset="0"/>
                <a:cs typeface="Verdana" panose="020B0604030504040204" pitchFamily="34" charset="0"/>
              </a:rPr>
              <a:t>b</a:t>
            </a:r>
            <a:r>
              <a:rPr lang="ru-RU" sz="1200" dirty="0" smtClean="0">
                <a:latin typeface="Verdana" panose="020B0604030504040204" pitchFamily="34" charset="0"/>
                <a:ea typeface="Verdana" panose="020B0604030504040204" pitchFamily="34" charset="0"/>
                <a:cs typeface="Verdana" panose="020B0604030504040204" pitchFamily="34" charset="0"/>
              </a:rPr>
              <a:t>) </a:t>
            </a:r>
            <a:r>
              <a:rPr lang="ru-RU" sz="1200" dirty="0">
                <a:latin typeface="Verdana" panose="020B0604030504040204" pitchFamily="34" charset="0"/>
                <a:ea typeface="Verdana" panose="020B0604030504040204" pitchFamily="34" charset="0"/>
                <a:cs typeface="Verdana" panose="020B0604030504040204" pitchFamily="34" charset="0"/>
              </a:rPr>
              <a:t>вычисляя для каждого будущего периода разницу между прибылью в двух сценариях. Приведение к текущей стоимости этих сумм используется для </a:t>
            </a:r>
            <a:r>
              <a:rPr lang="ru-RU" sz="1200" dirty="0" smtClean="0">
                <a:latin typeface="Verdana" panose="020B0604030504040204" pitchFamily="34" charset="0"/>
                <a:ea typeface="Verdana" panose="020B0604030504040204" pitchFamily="34" charset="0"/>
                <a:cs typeface="Verdana" panose="020B0604030504040204" pitchFamily="34" charset="0"/>
              </a:rPr>
              <a:t>определения стоимости </a:t>
            </a:r>
            <a:r>
              <a:rPr lang="ru-RU" sz="1200" dirty="0">
                <a:latin typeface="Verdana" panose="020B0604030504040204" pitchFamily="34" charset="0"/>
                <a:ea typeface="Verdana" panose="020B0604030504040204" pitchFamily="34" charset="0"/>
                <a:cs typeface="Verdana" panose="020B0604030504040204" pitchFamily="34" charset="0"/>
              </a:rPr>
              <a:t>оцениваемого нематериального актива</a:t>
            </a:r>
            <a:r>
              <a:rPr lang="ru-RU" sz="1200" dirty="0" smtClean="0">
                <a:latin typeface="Verdana" panose="020B0604030504040204" pitchFamily="34" charset="0"/>
                <a:ea typeface="Verdana" panose="020B0604030504040204" pitchFamily="34" charset="0"/>
                <a:cs typeface="Verdana" panose="020B0604030504040204" pitchFamily="34" charset="0"/>
              </a:rPr>
              <a:t>.      </a:t>
            </a:r>
          </a:p>
          <a:p>
            <a:pPr marL="0" indent="0">
              <a:buNone/>
            </a:pPr>
            <a:endParaRPr lang="ru-RU" sz="1200"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Основные шаги в области применения метода «с использованием и без использования» заключаются в следующем: </a:t>
            </a:r>
            <a:endParaRPr lang="ru-RU" sz="12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(а) </a:t>
            </a:r>
            <a:r>
              <a:rPr lang="ru-RU" sz="1200" dirty="0">
                <a:latin typeface="Verdana" panose="020B0604030504040204" pitchFamily="34" charset="0"/>
                <a:ea typeface="Verdana" panose="020B0604030504040204" pitchFamily="34" charset="0"/>
                <a:cs typeface="Verdana" panose="020B0604030504040204" pitchFamily="34" charset="0"/>
              </a:rPr>
              <a:t>подготовить прогнозы доходов, расходов, капитальных затрат и потребности в рабочем капитале для бизнеса, предполагая использование всех активов компании, включая оцениваемый нематериальный актив. Эти денежные потоки сценария «с </a:t>
            </a:r>
            <a:r>
              <a:rPr lang="ru-RU" sz="1200" dirty="0" smtClean="0">
                <a:latin typeface="Verdana" panose="020B0604030504040204" pitchFamily="34" charset="0"/>
                <a:ea typeface="Verdana" panose="020B0604030504040204" pitchFamily="34" charset="0"/>
                <a:cs typeface="Verdana" panose="020B0604030504040204" pitchFamily="34" charset="0"/>
              </a:rPr>
              <a:t>использованием»,      </a:t>
            </a: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a:t>
            </a:r>
            <a:r>
              <a:rPr lang="en-US" sz="1200" dirty="0" smtClean="0">
                <a:latin typeface="Verdana" panose="020B0604030504040204" pitchFamily="34" charset="0"/>
                <a:ea typeface="Verdana" panose="020B0604030504040204" pitchFamily="34" charset="0"/>
                <a:cs typeface="Verdana" panose="020B0604030504040204" pitchFamily="34" charset="0"/>
              </a:rPr>
              <a:t>b</a:t>
            </a:r>
            <a:r>
              <a:rPr lang="ru-RU" sz="1200" dirty="0" smtClean="0">
                <a:latin typeface="Verdana" panose="020B0604030504040204" pitchFamily="34" charset="0"/>
                <a:ea typeface="Verdana" panose="020B0604030504040204" pitchFamily="34" charset="0"/>
                <a:cs typeface="Verdana" panose="020B0604030504040204" pitchFamily="34" charset="0"/>
              </a:rPr>
              <a:t>) </a:t>
            </a:r>
            <a:r>
              <a:rPr lang="ru-RU" sz="1200" dirty="0">
                <a:latin typeface="Verdana" panose="020B0604030504040204" pitchFamily="34" charset="0"/>
                <a:ea typeface="Verdana" panose="020B0604030504040204" pitchFamily="34" charset="0"/>
                <a:cs typeface="Verdana" panose="020B0604030504040204" pitchFamily="34" charset="0"/>
              </a:rPr>
              <a:t>применить соответствующую ставку дисконтирования для приведения к текущей стоимости будущих денежных потоков в сценарии «с использованием» и / или рассчитать стоимость бизнеса в сценарии «с использованием</a:t>
            </a:r>
            <a:r>
              <a:rPr lang="ru-RU" sz="1200" dirty="0" smtClean="0">
                <a:latin typeface="Verdana" panose="020B0604030504040204" pitchFamily="34" charset="0"/>
                <a:ea typeface="Verdana" panose="020B0604030504040204" pitchFamily="34" charset="0"/>
                <a:cs typeface="Verdana" panose="020B0604030504040204" pitchFamily="34" charset="0"/>
              </a:rPr>
              <a:t>»,</a:t>
            </a:r>
            <a:endParaRPr lang="ru-RU" sz="1200" dirty="0">
              <a:latin typeface="Verdana" panose="020B0604030504040204" pitchFamily="34" charset="0"/>
              <a:ea typeface="Verdana" panose="020B0604030504040204" pitchFamily="34" charset="0"/>
              <a:cs typeface="Verdana" panose="020B0604030504040204" pitchFamily="34" charset="0"/>
            </a:endParaRPr>
          </a:p>
        </p:txBody>
      </p:sp>
      <p:sp>
        <p:nvSpPr>
          <p:cNvPr id="4" name="Номер слайда 3"/>
          <p:cNvSpPr>
            <a:spLocks noGrp="1"/>
          </p:cNvSpPr>
          <p:nvPr>
            <p:ph type="sldNum" sz="quarter" idx="12"/>
          </p:nvPr>
        </p:nvSpPr>
        <p:spPr/>
        <p:txBody>
          <a:bodyPr/>
          <a:lstStyle/>
          <a:p>
            <a:pPr>
              <a:defRPr/>
            </a:pPr>
            <a:fld id="{49BC4115-54D6-4EEB-9642-FBAA62ABDD2A}" type="slidenum">
              <a:rPr lang="ru-RU" smtClean="0"/>
              <a:pPr>
                <a:defRPr/>
              </a:pPr>
              <a:t>27</a:t>
            </a:fld>
            <a:endParaRPr lang="ru-RU" dirty="0"/>
          </a:p>
        </p:txBody>
      </p:sp>
    </p:spTree>
    <p:extLst>
      <p:ext uri="{BB962C8B-B14F-4D97-AF65-F5344CB8AC3E}">
        <p14:creationId xmlns:p14="http://schemas.microsoft.com/office/powerpoint/2010/main" val="23516741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1200" b="1" i="1" dirty="0"/>
              <a:t>ПРОФЕСІЙНИЙ ТРЕНІНГ «АКТУАЛЬНІ ПИТАННЯ ВИЗНАЧЕННЯ ВАРТОСТІ БІЗНЕСУ, В ТОМУ ЧИСЛІ ДЛЯ ПРОЦЕДУР SQUEEZE-OUT ТА SELL-OUT»</a:t>
            </a:r>
            <a:r>
              <a:rPr lang="uk-UA" sz="1200" b="1" dirty="0"/>
              <a:t> </a:t>
            </a:r>
            <a:endParaRPr lang="ru-RU" sz="1200" dirty="0"/>
          </a:p>
        </p:txBody>
      </p:sp>
      <p:sp>
        <p:nvSpPr>
          <p:cNvPr id="3" name="Объект 2"/>
          <p:cNvSpPr>
            <a:spLocks noGrp="1"/>
          </p:cNvSpPr>
          <p:nvPr>
            <p:ph idx="1"/>
          </p:nvPr>
        </p:nvSpPr>
        <p:spPr>
          <a:xfrm>
            <a:off x="2209800" y="1268761"/>
            <a:ext cx="6775450" cy="4809778"/>
          </a:xfrm>
        </p:spPr>
        <p:txBody>
          <a:bodyPr/>
          <a:lstStyle/>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(с) </a:t>
            </a:r>
            <a:r>
              <a:rPr lang="ru-RU" sz="1200" dirty="0">
                <a:latin typeface="Verdana" panose="020B0604030504040204" pitchFamily="34" charset="0"/>
                <a:ea typeface="Verdana" panose="020B0604030504040204" pitchFamily="34" charset="0"/>
                <a:cs typeface="Verdana" panose="020B0604030504040204" pitchFamily="34" charset="0"/>
              </a:rPr>
              <a:t>подготовить прогнозы доходов, расходов, капитальных затрат и потребности в рабочем капитале для бизнеса, предполагая использование всех активов бизнеса, за исключением оцениваемого нематериального актива. Это денежные потоки сценария «без использования»,</a:t>
            </a: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a:t>
            </a:r>
            <a:r>
              <a:rPr lang="en-US" sz="1200" dirty="0">
                <a:latin typeface="Verdana" panose="020B0604030504040204" pitchFamily="34" charset="0"/>
                <a:ea typeface="Verdana" panose="020B0604030504040204" pitchFamily="34" charset="0"/>
                <a:cs typeface="Verdana" panose="020B0604030504040204" pitchFamily="34" charset="0"/>
              </a:rPr>
              <a:t>d</a:t>
            </a:r>
            <a:r>
              <a:rPr lang="ru-RU" sz="1200" dirty="0">
                <a:latin typeface="Verdana" panose="020B0604030504040204" pitchFamily="34" charset="0"/>
                <a:ea typeface="Verdana" panose="020B0604030504040204" pitchFamily="34" charset="0"/>
                <a:cs typeface="Verdana" panose="020B0604030504040204" pitchFamily="34" charset="0"/>
              </a:rPr>
              <a:t>) применить соответствующую ставку дисконтирования для бизнеса, привести к текущей стоимости будущих денежных потоках сценария «с использованием» и / или рассчитать стоимость бизнеса сценария «с использованием», </a:t>
            </a:r>
            <a:endParaRPr lang="en-US" sz="12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a:t>
            </a:r>
            <a:r>
              <a:rPr lang="en-US" sz="1200" dirty="0">
                <a:latin typeface="Verdana" panose="020B0604030504040204" pitchFamily="34" charset="0"/>
                <a:ea typeface="Verdana" panose="020B0604030504040204" pitchFamily="34" charset="0"/>
                <a:cs typeface="Verdana" panose="020B0604030504040204" pitchFamily="34" charset="0"/>
              </a:rPr>
              <a:t>e</a:t>
            </a:r>
            <a:r>
              <a:rPr lang="ru-RU" sz="1200" dirty="0">
                <a:latin typeface="Verdana" panose="020B0604030504040204" pitchFamily="34" charset="0"/>
                <a:ea typeface="Verdana" panose="020B0604030504040204" pitchFamily="34" charset="0"/>
                <a:cs typeface="Verdana" panose="020B0604030504040204" pitchFamily="34" charset="0"/>
              </a:rPr>
              <a:t>) вычесть текущую стоимость денежных потоков или стоимость бизнеса сценария «без использования» </a:t>
            </a:r>
            <a:r>
              <a:rPr lang="ru-RU" sz="1200" dirty="0" smtClean="0">
                <a:latin typeface="Verdana" panose="020B0604030504040204" pitchFamily="34" charset="0"/>
                <a:ea typeface="Verdana" panose="020B0604030504040204" pitchFamily="34" charset="0"/>
                <a:cs typeface="Verdana" panose="020B0604030504040204" pitchFamily="34" charset="0"/>
              </a:rPr>
              <a:t>из </a:t>
            </a:r>
            <a:r>
              <a:rPr lang="ru-RU" sz="1200" dirty="0">
                <a:latin typeface="Verdana" panose="020B0604030504040204" pitchFamily="34" charset="0"/>
                <a:ea typeface="Verdana" panose="020B0604030504040204" pitchFamily="34" charset="0"/>
                <a:cs typeface="Verdana" panose="020B0604030504040204" pitchFamily="34" charset="0"/>
              </a:rPr>
              <a:t>текущей стоимости денежных потоков или стоимости бизнеса сценария «с </a:t>
            </a:r>
            <a:r>
              <a:rPr lang="ru-RU" sz="1200" dirty="0" smtClean="0">
                <a:latin typeface="Verdana" panose="020B0604030504040204" pitchFamily="34" charset="0"/>
                <a:ea typeface="Verdana" panose="020B0604030504040204" pitchFamily="34" charset="0"/>
                <a:cs typeface="Verdana" panose="020B0604030504040204" pitchFamily="34" charset="0"/>
              </a:rPr>
              <a:t>использованием».       </a:t>
            </a:r>
          </a:p>
          <a:p>
            <a:pPr marL="0" indent="0">
              <a:buNone/>
            </a:pPr>
            <a:endParaRPr lang="ru-RU" sz="12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b="1" i="1" dirty="0" smtClean="0">
                <a:latin typeface="Verdana" panose="020B0604030504040204" pitchFamily="34" charset="0"/>
                <a:ea typeface="Verdana" panose="020B0604030504040204" pitchFamily="34" charset="0"/>
                <a:cs typeface="Verdana" panose="020B0604030504040204" pitchFamily="34" charset="0"/>
              </a:rPr>
              <a:t>Пример</a:t>
            </a:r>
          </a:p>
          <a:p>
            <a:pPr marL="0" indent="0">
              <a:buNone/>
            </a:pPr>
            <a:endParaRPr lang="ru-RU" sz="1200"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uk-UA" sz="1200" b="1" dirty="0">
                <a:latin typeface="Verdana" panose="020B0604030504040204" pitchFamily="34" charset="0"/>
                <a:ea typeface="Verdana" panose="020B0604030504040204" pitchFamily="34" charset="0"/>
                <a:cs typeface="Verdana" panose="020B0604030504040204" pitchFamily="34" charset="0"/>
              </a:rPr>
              <a:t>Метод «с </a:t>
            </a:r>
            <a:r>
              <a:rPr lang="uk-UA" sz="1200" b="1" dirty="0" smtClean="0">
                <a:latin typeface="Verdana" panose="020B0604030504040204" pitchFamily="34" charset="0"/>
                <a:ea typeface="Verdana" panose="020B0604030504040204" pitchFamily="34" charset="0"/>
                <a:cs typeface="Verdana" panose="020B0604030504040204" pitchFamily="34" charset="0"/>
              </a:rPr>
              <a:t>нуля» </a:t>
            </a:r>
            <a:endParaRPr lang="ru-RU" sz="1200" b="1"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В </a:t>
            </a:r>
            <a:r>
              <a:rPr lang="ru-RU" sz="1200" dirty="0">
                <a:latin typeface="Verdana" panose="020B0604030504040204" pitchFamily="34" charset="0"/>
                <a:ea typeface="Verdana" panose="020B0604030504040204" pitchFamily="34" charset="0"/>
                <a:cs typeface="Verdana" panose="020B0604030504040204" pitchFamily="34" charset="0"/>
              </a:rPr>
              <a:t>рамках метода «с нуля» стоимость оцениваемого нематериального актива определяется с помощью прогнозирования денежных потоков, предполагая, что на дату оценки единственным активом бизнеса является тот нематериальный актив, который оценивается. Все другие материальные и нематериальные активы должны быть приобретены, построены или арендованы</a:t>
            </a:r>
            <a:r>
              <a:rPr lang="ru-RU" sz="1200" dirty="0" smtClean="0">
                <a:latin typeface="Verdana" panose="020B0604030504040204" pitchFamily="34" charset="0"/>
                <a:ea typeface="Verdana" panose="020B0604030504040204" pitchFamily="34" charset="0"/>
                <a:cs typeface="Verdana" panose="020B0604030504040204" pitchFamily="34" charset="0"/>
              </a:rPr>
              <a:t>.</a:t>
            </a:r>
          </a:p>
          <a:p>
            <a:pPr marL="0" indent="0">
              <a:buNone/>
            </a:pPr>
            <a:endParaRPr lang="ru-RU" sz="1200"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60.30</a:t>
            </a:r>
            <a:r>
              <a:rPr lang="ru-RU" sz="1200" dirty="0">
                <a:latin typeface="Verdana" panose="020B0604030504040204" pitchFamily="34" charset="0"/>
                <a:ea typeface="Verdana" panose="020B0604030504040204" pitchFamily="34" charset="0"/>
                <a:cs typeface="Verdana" panose="020B0604030504040204" pitchFamily="34" charset="0"/>
              </a:rPr>
              <a:t>. Метод «с нуля» концептуально схож с методом избыточных доходов. Однако вместо того, чтобы отнимать расходы на контрибутивного актив от денежного потока, чтобы показать вклад такого актива, метод «с нуля» предусматривает, что владелец оцениваемого актива может построить, </a:t>
            </a:r>
          </a:p>
        </p:txBody>
      </p:sp>
      <p:sp>
        <p:nvSpPr>
          <p:cNvPr id="4" name="Номер слайда 3"/>
          <p:cNvSpPr>
            <a:spLocks noGrp="1"/>
          </p:cNvSpPr>
          <p:nvPr>
            <p:ph type="sldNum" sz="quarter" idx="12"/>
          </p:nvPr>
        </p:nvSpPr>
        <p:spPr/>
        <p:txBody>
          <a:bodyPr/>
          <a:lstStyle/>
          <a:p>
            <a:pPr>
              <a:defRPr/>
            </a:pPr>
            <a:fld id="{49BC4115-54D6-4EEB-9642-FBAA62ABDD2A}" type="slidenum">
              <a:rPr lang="ru-RU" smtClean="0"/>
              <a:pPr>
                <a:defRPr/>
              </a:pPr>
              <a:t>28</a:t>
            </a:fld>
            <a:endParaRPr lang="ru-RU" dirty="0"/>
          </a:p>
        </p:txBody>
      </p:sp>
    </p:spTree>
    <p:extLst>
      <p:ext uri="{BB962C8B-B14F-4D97-AF65-F5344CB8AC3E}">
        <p14:creationId xmlns:p14="http://schemas.microsoft.com/office/powerpoint/2010/main" val="22665369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1200" b="1" i="1" dirty="0"/>
              <a:t>ПРОФЕСІЙНИЙ ТРЕНІНГ «АКТУАЛЬНІ ПИТАННЯ ВИЗНАЧЕННЯ ВАРТОСТІ БІЗНЕСУ, В ТОМУ ЧИСЛІ ДЛЯ ПРОЦЕДУР SQUEEZE-OUT ТА SELL-OUT»</a:t>
            </a:r>
            <a:r>
              <a:rPr lang="uk-UA" sz="1200" b="1" dirty="0"/>
              <a:t> </a:t>
            </a:r>
            <a:endParaRPr lang="ru-RU" sz="1200" dirty="0"/>
          </a:p>
        </p:txBody>
      </p:sp>
      <p:sp>
        <p:nvSpPr>
          <p:cNvPr id="3" name="Объект 2"/>
          <p:cNvSpPr>
            <a:spLocks noGrp="1"/>
          </p:cNvSpPr>
          <p:nvPr>
            <p:ph idx="1"/>
          </p:nvPr>
        </p:nvSpPr>
        <p:spPr>
          <a:xfrm>
            <a:off x="2209800" y="1268761"/>
            <a:ext cx="6775450" cy="4809778"/>
          </a:xfrm>
        </p:spPr>
        <p:txBody>
          <a:bodyPr/>
          <a:lstStyle/>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купить или арендовать </a:t>
            </a:r>
            <a:r>
              <a:rPr lang="ru-RU" sz="1200" dirty="0" smtClean="0">
                <a:latin typeface="Verdana" panose="020B0604030504040204" pitchFamily="34" charset="0"/>
                <a:ea typeface="Verdana" panose="020B0604030504040204" pitchFamily="34" charset="0"/>
                <a:cs typeface="Verdana" panose="020B0604030504040204" pitchFamily="34" charset="0"/>
              </a:rPr>
              <a:t>контрибутивные </a:t>
            </a:r>
            <a:r>
              <a:rPr lang="ru-RU" sz="1200" dirty="0">
                <a:latin typeface="Verdana" panose="020B0604030504040204" pitchFamily="34" charset="0"/>
                <a:ea typeface="Verdana" panose="020B0604030504040204" pitchFamily="34" charset="0"/>
                <a:cs typeface="Verdana" panose="020B0604030504040204" pitchFamily="34" charset="0"/>
              </a:rPr>
              <a:t>активы. При строительстве или приобретении контрибутивного </a:t>
            </a:r>
            <a:r>
              <a:rPr lang="ru-RU" sz="1200" dirty="0" smtClean="0">
                <a:latin typeface="Verdana" panose="020B0604030504040204" pitchFamily="34" charset="0"/>
                <a:ea typeface="Verdana" panose="020B0604030504040204" pitchFamily="34" charset="0"/>
                <a:cs typeface="Verdana" panose="020B0604030504040204" pitchFamily="34" charset="0"/>
              </a:rPr>
              <a:t>актива </a:t>
            </a:r>
            <a:r>
              <a:rPr lang="ru-RU" sz="1200" dirty="0">
                <a:latin typeface="Verdana" panose="020B0604030504040204" pitchFamily="34" charset="0"/>
                <a:ea typeface="Verdana" panose="020B0604030504040204" pitchFamily="34" charset="0"/>
                <a:cs typeface="Verdana" panose="020B0604030504040204" pitchFamily="34" charset="0"/>
              </a:rPr>
              <a:t>используется стоимость замещения актива эквивалентной полезности, а не стоимость воспроизводства.</a:t>
            </a: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60.32. Основные этапы применения метода </a:t>
            </a:r>
            <a:r>
              <a:rPr lang="ru-RU" sz="1200" b="1" dirty="0">
                <a:latin typeface="Verdana" panose="020B0604030504040204" pitchFamily="34" charset="0"/>
                <a:ea typeface="Verdana" panose="020B0604030504040204" pitchFamily="34" charset="0"/>
                <a:cs typeface="Verdana" panose="020B0604030504040204" pitchFamily="34" charset="0"/>
              </a:rPr>
              <a:t>«с нуля</a:t>
            </a:r>
            <a:r>
              <a:rPr lang="ru-RU" sz="1200" b="1" dirty="0" smtClean="0">
                <a:latin typeface="Verdana" panose="020B0604030504040204" pitchFamily="34" charset="0"/>
                <a:ea typeface="Verdana" panose="020B0604030504040204" pitchFamily="34" charset="0"/>
                <a:cs typeface="Verdana" panose="020B0604030504040204" pitchFamily="34" charset="0"/>
              </a:rPr>
              <a:t>»:</a:t>
            </a: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(а) составить </a:t>
            </a:r>
            <a:r>
              <a:rPr lang="ru-RU" sz="1200" dirty="0">
                <a:latin typeface="Verdana" panose="020B0604030504040204" pitchFamily="34" charset="0"/>
                <a:ea typeface="Verdana" panose="020B0604030504040204" pitchFamily="34" charset="0"/>
                <a:cs typeface="Verdana" panose="020B0604030504040204" pitchFamily="34" charset="0"/>
              </a:rPr>
              <a:t>прогнозы доходов, расходов, капитальных затрат и потребности в рабочем капитале для бизнеса, включая период времени, необходимый для «подъема» к стабильным </a:t>
            </a:r>
            <a:r>
              <a:rPr lang="ru-RU" sz="1200" dirty="0" smtClean="0">
                <a:latin typeface="Verdana" panose="020B0604030504040204" pitchFamily="34" charset="0"/>
                <a:ea typeface="Verdana" panose="020B0604030504040204" pitchFamily="34" charset="0"/>
                <a:cs typeface="Verdana" panose="020B0604030504040204" pitchFamily="34" charset="0"/>
              </a:rPr>
              <a:t>уровням, </a:t>
            </a:r>
            <a:r>
              <a:rPr lang="ru-RU" sz="1200" dirty="0">
                <a:latin typeface="Verdana" panose="020B0604030504040204" pitchFamily="34" charset="0"/>
                <a:ea typeface="Verdana" panose="020B0604030504040204" pitchFamily="34" charset="0"/>
                <a:cs typeface="Verdana" panose="020B0604030504040204" pitchFamily="34" charset="0"/>
              </a:rPr>
              <a:t>предполагая, что оцениваемый нематериальный актив является единственным активом в собственности оцениваемого бизнеса на дату оценки</a:t>
            </a:r>
            <a:r>
              <a:rPr lang="ru-RU" sz="1200" dirty="0" smtClean="0">
                <a:latin typeface="Verdana" panose="020B0604030504040204" pitchFamily="34" charset="0"/>
                <a:ea typeface="Verdana" panose="020B0604030504040204" pitchFamily="34" charset="0"/>
                <a:cs typeface="Verdana" panose="020B0604030504040204" pitchFamily="34" charset="0"/>
              </a:rPr>
              <a:t>;</a:t>
            </a: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a:t>
            </a:r>
            <a:r>
              <a:rPr lang="en-US" sz="1200" dirty="0" smtClean="0">
                <a:latin typeface="Verdana" panose="020B0604030504040204" pitchFamily="34" charset="0"/>
                <a:ea typeface="Verdana" panose="020B0604030504040204" pitchFamily="34" charset="0"/>
                <a:cs typeface="Verdana" panose="020B0604030504040204" pitchFamily="34" charset="0"/>
              </a:rPr>
              <a:t>b</a:t>
            </a:r>
            <a:r>
              <a:rPr lang="ru-RU" sz="1200" dirty="0" smtClean="0">
                <a:latin typeface="Verdana" panose="020B0604030504040204" pitchFamily="34" charset="0"/>
                <a:ea typeface="Verdana" panose="020B0604030504040204" pitchFamily="34" charset="0"/>
                <a:cs typeface="Verdana" panose="020B0604030504040204" pitchFamily="34" charset="0"/>
              </a:rPr>
              <a:t>) </a:t>
            </a:r>
            <a:r>
              <a:rPr lang="ru-RU" sz="1200" dirty="0">
                <a:latin typeface="Verdana" panose="020B0604030504040204" pitchFamily="34" charset="0"/>
                <a:ea typeface="Verdana" panose="020B0604030504040204" pitchFamily="34" charset="0"/>
                <a:cs typeface="Verdana" panose="020B0604030504040204" pitchFamily="34" charset="0"/>
              </a:rPr>
              <a:t>оценить сроки и сумму расходов, связанных с приобретением, созданием или </a:t>
            </a:r>
            <a:r>
              <a:rPr lang="ru-RU" sz="1200" dirty="0" smtClean="0">
                <a:latin typeface="Verdana" panose="020B0604030504040204" pitchFamily="34" charset="0"/>
                <a:ea typeface="Verdana" panose="020B0604030504040204" pitchFamily="34" charset="0"/>
                <a:cs typeface="Verdana" panose="020B0604030504040204" pitchFamily="34" charset="0"/>
              </a:rPr>
              <a:t>арендой </a:t>
            </a:r>
            <a:r>
              <a:rPr lang="ru-RU" sz="1200" dirty="0">
                <a:latin typeface="Verdana" panose="020B0604030504040204" pitchFamily="34" charset="0"/>
                <a:ea typeface="Verdana" panose="020B0604030504040204" pitchFamily="34" charset="0"/>
                <a:cs typeface="Verdana" panose="020B0604030504040204" pitchFamily="34" charset="0"/>
              </a:rPr>
              <a:t>всех других активов, необходимых для работы оцениваемого бизнеса</a:t>
            </a:r>
            <a:r>
              <a:rPr lang="ru-RU" sz="1200" dirty="0" smtClean="0">
                <a:latin typeface="Verdana" panose="020B0604030504040204" pitchFamily="34" charset="0"/>
                <a:ea typeface="Verdana" panose="020B0604030504040204" pitchFamily="34" charset="0"/>
                <a:cs typeface="Verdana" panose="020B0604030504040204" pitchFamily="34" charset="0"/>
              </a:rPr>
              <a:t>,    </a:t>
            </a: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a:t>
            </a:r>
            <a:r>
              <a:rPr lang="ru-RU" sz="1200" dirty="0">
                <a:latin typeface="Verdana" panose="020B0604030504040204" pitchFamily="34" charset="0"/>
                <a:ea typeface="Verdana" panose="020B0604030504040204" pitchFamily="34" charset="0"/>
                <a:cs typeface="Verdana" panose="020B0604030504040204" pitchFamily="34" charset="0"/>
              </a:rPr>
              <a:t>с) используя соответствующую ставку дисконтирования для бизнеса, привести к текущей стоимости </a:t>
            </a:r>
            <a:r>
              <a:rPr lang="ru-RU" sz="1200" dirty="0" smtClean="0">
                <a:latin typeface="Verdana" panose="020B0604030504040204" pitchFamily="34" charset="0"/>
                <a:ea typeface="Verdana" panose="020B0604030504040204" pitchFamily="34" charset="0"/>
                <a:cs typeface="Verdana" panose="020B0604030504040204" pitchFamily="34" charset="0"/>
              </a:rPr>
              <a:t>будущие денежные потоки </a:t>
            </a:r>
            <a:r>
              <a:rPr lang="ru-RU" sz="1200" dirty="0">
                <a:latin typeface="Verdana" panose="020B0604030504040204" pitchFamily="34" charset="0"/>
                <a:ea typeface="Verdana" panose="020B0604030504040204" pitchFamily="34" charset="0"/>
                <a:cs typeface="Verdana" panose="020B0604030504040204" pitchFamily="34" charset="0"/>
              </a:rPr>
              <a:t>для определения стоимости оцениваемого бизнеса, который имеет только оцениваемый нематериальный </a:t>
            </a:r>
            <a:r>
              <a:rPr lang="ru-RU" sz="1200" dirty="0" smtClean="0">
                <a:latin typeface="Verdana" panose="020B0604030504040204" pitchFamily="34" charset="0"/>
                <a:ea typeface="Verdana" panose="020B0604030504040204" pitchFamily="34" charset="0"/>
                <a:cs typeface="Verdana" panose="020B0604030504040204" pitchFamily="34" charset="0"/>
              </a:rPr>
              <a:t>актив.         </a:t>
            </a:r>
          </a:p>
          <a:p>
            <a:pPr marL="0" indent="0">
              <a:buNone/>
            </a:pPr>
            <a:endParaRPr lang="ru-RU" sz="12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b="1" i="1" dirty="0" smtClean="0">
                <a:latin typeface="Verdana" panose="020B0604030504040204" pitchFamily="34" charset="0"/>
                <a:ea typeface="Verdana" panose="020B0604030504040204" pitchFamily="34" charset="0"/>
                <a:cs typeface="Verdana" panose="020B0604030504040204" pitchFamily="34" charset="0"/>
              </a:rPr>
              <a:t>Пример</a:t>
            </a:r>
          </a:p>
          <a:p>
            <a:pPr marL="0" indent="0">
              <a:buNone/>
            </a:pPr>
            <a:endParaRPr lang="ru-RU" sz="1200"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b="1" dirty="0">
                <a:latin typeface="Verdana" panose="020B0604030504040204" pitchFamily="34" charset="0"/>
                <a:ea typeface="Verdana" panose="020B0604030504040204" pitchFamily="34" charset="0"/>
                <a:cs typeface="Verdana" panose="020B0604030504040204" pitchFamily="34" charset="0"/>
              </a:rPr>
              <a:t>Определение специфических рисков при расчете ставки дисконтирования, связанных </a:t>
            </a:r>
            <a:r>
              <a:rPr lang="ru-RU" sz="1200" b="1" dirty="0" smtClean="0">
                <a:latin typeface="Verdana" panose="020B0604030504040204" pitchFamily="34" charset="0"/>
                <a:ea typeface="Verdana" panose="020B0604030504040204" pitchFamily="34" charset="0"/>
                <a:cs typeface="Verdana" panose="020B0604030504040204" pitchFamily="34" charset="0"/>
              </a:rPr>
              <a:t>с использованием </a:t>
            </a:r>
            <a:r>
              <a:rPr lang="ru-RU" sz="1200" b="1" dirty="0">
                <a:latin typeface="Verdana" panose="020B0604030504040204" pitchFamily="34" charset="0"/>
                <a:ea typeface="Verdana" panose="020B0604030504040204" pitchFamily="34" charset="0"/>
                <a:cs typeface="Verdana" panose="020B0604030504040204" pitchFamily="34" charset="0"/>
              </a:rPr>
              <a:t>прав на </a:t>
            </a:r>
            <a:r>
              <a:rPr lang="ru-RU" sz="1200" b="1" dirty="0" smtClean="0">
                <a:latin typeface="Verdana" panose="020B0604030504040204" pitchFamily="34" charset="0"/>
                <a:ea typeface="Verdana" panose="020B0604030504040204" pitchFamily="34" charset="0"/>
                <a:cs typeface="Verdana" panose="020B0604030504040204" pitchFamily="34" charset="0"/>
              </a:rPr>
              <a:t>ОИС</a:t>
            </a:r>
            <a:endParaRPr lang="ru-RU" sz="1200" b="1"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При </a:t>
            </a:r>
            <a:r>
              <a:rPr lang="ru-RU" sz="1200" dirty="0">
                <a:latin typeface="Verdana" panose="020B0604030504040204" pitchFamily="34" charset="0"/>
                <a:ea typeface="Verdana" panose="020B0604030504040204" pitchFamily="34" charset="0"/>
                <a:cs typeface="Verdana" panose="020B0604030504040204" pitchFamily="34" charset="0"/>
              </a:rPr>
              <a:t>оценке рисков, связанных с нематериальным активом, оценщик должен учитывать следующие факторы: </a:t>
            </a:r>
          </a:p>
          <a:p>
            <a:pPr marL="0" indent="0">
              <a:buNone/>
            </a:pPr>
            <a:endParaRPr lang="ru-RU" sz="1200" dirty="0">
              <a:latin typeface="Verdana" panose="020B0604030504040204" pitchFamily="34" charset="0"/>
              <a:ea typeface="Verdana" panose="020B0604030504040204" pitchFamily="34" charset="0"/>
              <a:cs typeface="Verdana" panose="020B0604030504040204" pitchFamily="34" charset="0"/>
            </a:endParaRPr>
          </a:p>
        </p:txBody>
      </p:sp>
      <p:sp>
        <p:nvSpPr>
          <p:cNvPr id="4" name="Номер слайда 3"/>
          <p:cNvSpPr>
            <a:spLocks noGrp="1"/>
          </p:cNvSpPr>
          <p:nvPr>
            <p:ph type="sldNum" sz="quarter" idx="12"/>
          </p:nvPr>
        </p:nvSpPr>
        <p:spPr/>
        <p:txBody>
          <a:bodyPr/>
          <a:lstStyle/>
          <a:p>
            <a:pPr>
              <a:defRPr/>
            </a:pPr>
            <a:fld id="{49BC4115-54D6-4EEB-9642-FBAA62ABDD2A}" type="slidenum">
              <a:rPr lang="ru-RU" smtClean="0"/>
              <a:pPr>
                <a:defRPr/>
              </a:pPr>
              <a:t>29</a:t>
            </a:fld>
            <a:endParaRPr lang="ru-RU" dirty="0"/>
          </a:p>
        </p:txBody>
      </p:sp>
    </p:spTree>
    <p:extLst>
      <p:ext uri="{BB962C8B-B14F-4D97-AF65-F5344CB8AC3E}">
        <p14:creationId xmlns:p14="http://schemas.microsoft.com/office/powerpoint/2010/main" val="3255462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1400" b="1" i="1" dirty="0"/>
              <a:t>ПРОФЕСІЙНИЙ ТРЕНІНГ «АКТУАЛЬНІ ПИТАННЯ ВИЗНАЧЕННЯ ВАРТОСТІ БІЗНЕСУ, В ТОМУ ЧИСЛІ ДЛЯ ПРОЦЕДУР SQUEEZE-OUT ТА SELL-OUT»</a:t>
            </a:r>
            <a:r>
              <a:rPr lang="uk-UA" sz="1400" b="1" dirty="0"/>
              <a:t> </a:t>
            </a:r>
            <a:endParaRPr lang="ru-RU" sz="1400" b="1" dirty="0">
              <a:solidFill>
                <a:srgbClr val="003300"/>
              </a:solidFill>
              <a:latin typeface="Verdana" panose="020B0604030504040204" pitchFamily="34" charset="0"/>
              <a:ea typeface="Verdana" panose="020B0604030504040204" pitchFamily="34" charset="0"/>
              <a:cs typeface="Verdana" panose="020B0604030504040204" pitchFamily="34" charset="0"/>
            </a:endParaRPr>
          </a:p>
        </p:txBody>
      </p:sp>
      <p:sp>
        <p:nvSpPr>
          <p:cNvPr id="3" name="Объект 2"/>
          <p:cNvSpPr>
            <a:spLocks noGrp="1"/>
          </p:cNvSpPr>
          <p:nvPr>
            <p:ph idx="1"/>
          </p:nvPr>
        </p:nvSpPr>
        <p:spPr>
          <a:xfrm>
            <a:off x="2195736" y="1412776"/>
            <a:ext cx="6775450" cy="4655369"/>
          </a:xfrm>
        </p:spPr>
        <p:txBody>
          <a:bodyPr/>
          <a:lstStyle/>
          <a:p>
            <a:pPr marL="0" lvl="0" indent="0">
              <a:buNone/>
            </a:pPr>
            <a:r>
              <a:rPr lang="ru-RU" sz="1400" b="1" dirty="0" smtClean="0">
                <a:solidFill>
                  <a:srgbClr val="003300"/>
                </a:solidFill>
                <a:latin typeface="Verdana" panose="020B0604030504040204" pitchFamily="34" charset="0"/>
                <a:ea typeface="Verdana" panose="020B0604030504040204" pitchFamily="34" charset="0"/>
                <a:cs typeface="Verdana" panose="020B0604030504040204" pitchFamily="34" charset="0"/>
              </a:rPr>
              <a:t>Классификация </a:t>
            </a:r>
            <a:r>
              <a:rPr lang="ru-RU" sz="1400" b="1" dirty="0">
                <a:solidFill>
                  <a:srgbClr val="003300"/>
                </a:solidFill>
                <a:latin typeface="Verdana" panose="020B0604030504040204" pitchFamily="34" charset="0"/>
                <a:ea typeface="Verdana" panose="020B0604030504040204" pitchFamily="34" charset="0"/>
                <a:cs typeface="Verdana" panose="020B0604030504040204" pitchFamily="34" charset="0"/>
              </a:rPr>
              <a:t>ОИС, инвентаризация ОИС в рамках целостного имущественного комплекса (ЦИК</a:t>
            </a:r>
            <a:r>
              <a:rPr lang="ru-RU" sz="1400" b="1" dirty="0" smtClean="0">
                <a:solidFill>
                  <a:srgbClr val="003300"/>
                </a:solidFill>
                <a:latin typeface="Verdana" panose="020B0604030504040204" pitchFamily="34" charset="0"/>
                <a:ea typeface="Verdana" panose="020B0604030504040204" pitchFamily="34" charset="0"/>
                <a:cs typeface="Verdana" panose="020B0604030504040204" pitchFamily="34" charset="0"/>
              </a:rPr>
              <a:t>)</a:t>
            </a:r>
          </a:p>
          <a:p>
            <a:pPr marL="0" lvl="0" indent="0">
              <a:buNone/>
            </a:pPr>
            <a:endParaRPr lang="ru-RU" sz="1200" b="1" dirty="0" smtClean="0">
              <a:latin typeface="Verdana" panose="020B0604030504040204" pitchFamily="34" charset="0"/>
              <a:ea typeface="Verdana" panose="020B0604030504040204" pitchFamily="34" charset="0"/>
              <a:cs typeface="Verdana" panose="020B0604030504040204" pitchFamily="34" charset="0"/>
            </a:endParaRPr>
          </a:p>
          <a:p>
            <a:pPr marL="0" lvl="0" indent="0">
              <a:buNone/>
            </a:pPr>
            <a:r>
              <a:rPr lang="ru-RU" sz="1200" b="1" dirty="0" smtClean="0">
                <a:latin typeface="Verdana" panose="020B0604030504040204" pitchFamily="34" charset="0"/>
                <a:ea typeface="Verdana" panose="020B0604030504040204" pitchFamily="34" charset="0"/>
                <a:cs typeface="Verdana" panose="020B0604030504040204" pitchFamily="34" charset="0"/>
              </a:rPr>
              <a:t>а) Общепринятая </a:t>
            </a:r>
            <a:r>
              <a:rPr lang="ru-RU" sz="1200" b="1" dirty="0">
                <a:latin typeface="Verdana" panose="020B0604030504040204" pitchFamily="34" charset="0"/>
                <a:ea typeface="Verdana" panose="020B0604030504040204" pitchFamily="34" charset="0"/>
                <a:cs typeface="Verdana" panose="020B0604030504040204" pitchFamily="34" charset="0"/>
              </a:rPr>
              <a:t>классификация </a:t>
            </a:r>
            <a:r>
              <a:rPr lang="ru-RU" sz="1200" b="1" dirty="0" smtClean="0">
                <a:latin typeface="Verdana" panose="020B0604030504040204" pitchFamily="34" charset="0"/>
                <a:ea typeface="Verdana" panose="020B0604030504040204" pitchFamily="34" charset="0"/>
                <a:cs typeface="Verdana" panose="020B0604030504040204" pitchFamily="34" charset="0"/>
              </a:rPr>
              <a:t>ОИС:</a:t>
            </a:r>
            <a:endParaRPr lang="ru-RU" sz="1200" b="1" dirty="0">
              <a:latin typeface="Verdana" panose="020B0604030504040204" pitchFamily="34" charset="0"/>
              <a:ea typeface="Verdana" panose="020B0604030504040204" pitchFamily="34" charset="0"/>
              <a:cs typeface="Verdana" panose="020B0604030504040204" pitchFamily="34" charset="0"/>
            </a:endParaRPr>
          </a:p>
          <a:p>
            <a:pPr lvl="0"/>
            <a:r>
              <a:rPr lang="ru-RU" sz="1200" dirty="0">
                <a:latin typeface="Verdana" panose="020B0604030504040204" pitchFamily="34" charset="0"/>
                <a:ea typeface="Verdana" panose="020B0604030504040204" pitchFamily="34" charset="0"/>
                <a:cs typeface="Verdana" panose="020B0604030504040204" pitchFamily="34" charset="0"/>
              </a:rPr>
              <a:t>объекты промышленной собственности (изобретения, полезные модели, промышленные образцы, фирменное наименование, знаки для товаров и услуг, наименования мест происхождения товаров);</a:t>
            </a:r>
          </a:p>
          <a:p>
            <a:pPr lvl="0"/>
            <a:r>
              <a:rPr lang="ru-RU" sz="1200" dirty="0">
                <a:latin typeface="Verdana" panose="020B0604030504040204" pitchFamily="34" charset="0"/>
                <a:ea typeface="Verdana" panose="020B0604030504040204" pitchFamily="34" charset="0"/>
                <a:cs typeface="Verdana" panose="020B0604030504040204" pitchFamily="34" charset="0"/>
              </a:rPr>
              <a:t>объекты авторского права (программы для ЭВМ и базы данных, топологии интегральных микросхем, произведения науки, литературы и искусства);</a:t>
            </a:r>
          </a:p>
          <a:p>
            <a:pPr lvl="0"/>
            <a:r>
              <a:rPr lang="ru-RU" sz="1200" dirty="0" smtClean="0">
                <a:latin typeface="Verdana" panose="020B0604030504040204" pitchFamily="34" charset="0"/>
                <a:ea typeface="Verdana" panose="020B0604030504040204" pitchFamily="34" charset="0"/>
                <a:cs typeface="Verdana" panose="020B0604030504040204" pitchFamily="34" charset="0"/>
              </a:rPr>
              <a:t>коммерческая тайна (ноу-хау).</a:t>
            </a:r>
          </a:p>
          <a:p>
            <a:pPr lvl="0"/>
            <a:endParaRPr lang="ru-RU" sz="1200" dirty="0">
              <a:latin typeface="Verdana" panose="020B0604030504040204" pitchFamily="34" charset="0"/>
              <a:ea typeface="Verdana" panose="020B0604030504040204" pitchFamily="34" charset="0"/>
              <a:cs typeface="Verdana" panose="020B0604030504040204" pitchFamily="34" charset="0"/>
            </a:endParaRPr>
          </a:p>
          <a:p>
            <a:pPr marL="0" lvl="0" indent="0">
              <a:buNone/>
            </a:pPr>
            <a:r>
              <a:rPr lang="en-US" sz="1200" b="1" dirty="0" smtClean="0">
                <a:latin typeface="Verdana" panose="020B0604030504040204" pitchFamily="34" charset="0"/>
                <a:ea typeface="Verdana" panose="020B0604030504040204" pitchFamily="34" charset="0"/>
                <a:cs typeface="Verdana" panose="020B0604030504040204" pitchFamily="34" charset="0"/>
              </a:rPr>
              <a:t>b) </a:t>
            </a:r>
            <a:r>
              <a:rPr lang="ru-RU" sz="1200" b="1" dirty="0" smtClean="0">
                <a:latin typeface="Verdana" panose="020B0604030504040204" pitchFamily="34" charset="0"/>
                <a:ea typeface="Verdana" panose="020B0604030504040204" pitchFamily="34" charset="0"/>
                <a:cs typeface="Verdana" panose="020B0604030504040204" pitchFamily="34" charset="0"/>
              </a:rPr>
              <a:t>Классификация </a:t>
            </a:r>
            <a:r>
              <a:rPr lang="ru-RU" sz="1200" b="1" dirty="0">
                <a:latin typeface="Verdana" panose="020B0604030504040204" pitchFamily="34" charset="0"/>
                <a:ea typeface="Verdana" panose="020B0604030504040204" pitchFamily="34" charset="0"/>
                <a:cs typeface="Verdana" panose="020B0604030504040204" pitchFamily="34" charset="0"/>
              </a:rPr>
              <a:t>в соответствии с  Конвенцией об учреждении Всемирной организации интеллектуальной собственности (ВОИС), </a:t>
            </a:r>
            <a:r>
              <a:rPr lang="ru-RU" sz="1200" dirty="0" smtClean="0">
                <a:latin typeface="Verdana" panose="020B0604030504040204" pitchFamily="34" charset="0"/>
                <a:ea typeface="Verdana" panose="020B0604030504040204" pitchFamily="34" charset="0"/>
                <a:cs typeface="Verdana" panose="020B0604030504040204" pitchFamily="34" charset="0"/>
              </a:rPr>
              <a:t>принятой </a:t>
            </a:r>
            <a:r>
              <a:rPr lang="ru-RU" sz="1200" dirty="0">
                <a:latin typeface="Verdana" panose="020B0604030504040204" pitchFamily="34" charset="0"/>
                <a:ea typeface="Verdana" panose="020B0604030504040204" pitchFamily="34" charset="0"/>
                <a:cs typeface="Verdana" panose="020B0604030504040204" pitchFamily="34" charset="0"/>
              </a:rPr>
              <a:t>в Стокгольме 14 июля 1967 года, определяет интеллектуальную собственность следующим образом (ст. 2 «Определения»):</a:t>
            </a:r>
          </a:p>
          <a:p>
            <a:pPr marL="0" indent="0">
              <a:buNone/>
            </a:pPr>
            <a:r>
              <a:rPr lang="ru-RU" sz="1200" i="1" dirty="0">
                <a:latin typeface="Verdana" panose="020B0604030504040204" pitchFamily="34" charset="0"/>
                <a:ea typeface="Verdana" panose="020B0604030504040204" pitchFamily="34" charset="0"/>
                <a:cs typeface="Verdana" panose="020B0604030504040204" pitchFamily="34" charset="0"/>
              </a:rPr>
              <a:t>"(viii) "интеллектуальная собственность" включает права, относящиеся к:</a:t>
            </a:r>
            <a:endParaRPr lang="ru-RU" sz="1200" dirty="0">
              <a:latin typeface="Verdana" panose="020B0604030504040204" pitchFamily="34" charset="0"/>
              <a:ea typeface="Verdana" panose="020B0604030504040204" pitchFamily="34" charset="0"/>
              <a:cs typeface="Verdana" panose="020B0604030504040204" pitchFamily="34" charset="0"/>
            </a:endParaRPr>
          </a:p>
          <a:p>
            <a:pPr lvl="0">
              <a:buFont typeface="Wingdings" panose="05000000000000000000" pitchFamily="2" charset="2"/>
              <a:buChar char="Ø"/>
            </a:pPr>
            <a:r>
              <a:rPr lang="ru-RU" sz="1200" i="1" dirty="0">
                <a:latin typeface="Verdana" panose="020B0604030504040204" pitchFamily="34" charset="0"/>
                <a:ea typeface="Verdana" panose="020B0604030504040204" pitchFamily="34" charset="0"/>
                <a:cs typeface="Verdana" panose="020B0604030504040204" pitchFamily="34" charset="0"/>
              </a:rPr>
              <a:t>литературным, художественным и научным произведениям,</a:t>
            </a:r>
            <a:endParaRPr lang="ru-RU" sz="1200" dirty="0">
              <a:latin typeface="Verdana" panose="020B0604030504040204" pitchFamily="34" charset="0"/>
              <a:ea typeface="Verdana" panose="020B0604030504040204" pitchFamily="34" charset="0"/>
              <a:cs typeface="Verdana" panose="020B0604030504040204" pitchFamily="34" charset="0"/>
            </a:endParaRPr>
          </a:p>
          <a:p>
            <a:pPr lvl="0">
              <a:buFont typeface="Wingdings" panose="05000000000000000000" pitchFamily="2" charset="2"/>
              <a:buChar char="Ø"/>
            </a:pPr>
            <a:r>
              <a:rPr lang="ru-RU" sz="1200" i="1" dirty="0">
                <a:latin typeface="Verdana" panose="020B0604030504040204" pitchFamily="34" charset="0"/>
                <a:ea typeface="Verdana" panose="020B0604030504040204" pitchFamily="34" charset="0"/>
                <a:cs typeface="Verdana" panose="020B0604030504040204" pitchFamily="34" charset="0"/>
              </a:rPr>
              <a:t>исполнительской деятельности артистов, звукозаписи, радио и телевизионным передачам,</a:t>
            </a:r>
            <a:endParaRPr lang="ru-RU" sz="1200" dirty="0">
              <a:latin typeface="Verdana" panose="020B0604030504040204" pitchFamily="34" charset="0"/>
              <a:ea typeface="Verdana" panose="020B0604030504040204" pitchFamily="34" charset="0"/>
              <a:cs typeface="Verdana" panose="020B0604030504040204" pitchFamily="34" charset="0"/>
            </a:endParaRPr>
          </a:p>
          <a:p>
            <a:pPr lvl="0">
              <a:buFont typeface="Wingdings" panose="05000000000000000000" pitchFamily="2" charset="2"/>
              <a:buChar char="Ø"/>
            </a:pPr>
            <a:r>
              <a:rPr lang="ru-RU" sz="1200" i="1" dirty="0">
                <a:latin typeface="Verdana" panose="020B0604030504040204" pitchFamily="34" charset="0"/>
                <a:ea typeface="Verdana" panose="020B0604030504040204" pitchFamily="34" charset="0"/>
                <a:cs typeface="Verdana" panose="020B0604030504040204" pitchFamily="34" charset="0"/>
              </a:rPr>
              <a:t>изобретениям во всех областях человеческой деятельности,</a:t>
            </a:r>
            <a:endParaRPr lang="ru-RU" sz="1200" dirty="0">
              <a:latin typeface="Verdana" panose="020B0604030504040204" pitchFamily="34" charset="0"/>
              <a:ea typeface="Verdana" panose="020B0604030504040204" pitchFamily="34" charset="0"/>
              <a:cs typeface="Verdana" panose="020B0604030504040204" pitchFamily="34" charset="0"/>
            </a:endParaRPr>
          </a:p>
          <a:p>
            <a:pPr lvl="0">
              <a:buFont typeface="Wingdings" panose="05000000000000000000" pitchFamily="2" charset="2"/>
              <a:buChar char="Ø"/>
            </a:pPr>
            <a:r>
              <a:rPr lang="ru-RU" sz="1200" i="1" dirty="0">
                <a:solidFill>
                  <a:schemeClr val="accent2">
                    <a:lumMod val="60000"/>
                    <a:lumOff val="40000"/>
                  </a:schemeClr>
                </a:solidFill>
                <a:latin typeface="Verdana" panose="020B0604030504040204" pitchFamily="34" charset="0"/>
                <a:ea typeface="Verdana" panose="020B0604030504040204" pitchFamily="34" charset="0"/>
                <a:cs typeface="Verdana" panose="020B0604030504040204" pitchFamily="34" charset="0"/>
              </a:rPr>
              <a:t>научным открытиям</a:t>
            </a:r>
            <a:r>
              <a:rPr lang="ru-RU" sz="1200" i="1" dirty="0">
                <a:latin typeface="Verdana" panose="020B0604030504040204" pitchFamily="34" charset="0"/>
                <a:ea typeface="Verdana" panose="020B0604030504040204" pitchFamily="34" charset="0"/>
                <a:cs typeface="Verdana" panose="020B0604030504040204" pitchFamily="34" charset="0"/>
              </a:rPr>
              <a:t>,</a:t>
            </a:r>
            <a:endParaRPr lang="ru-RU" sz="1200" dirty="0">
              <a:latin typeface="Verdana" panose="020B0604030504040204" pitchFamily="34" charset="0"/>
              <a:ea typeface="Verdana" panose="020B0604030504040204" pitchFamily="34" charset="0"/>
              <a:cs typeface="Verdana" panose="020B0604030504040204" pitchFamily="34" charset="0"/>
            </a:endParaRPr>
          </a:p>
          <a:p>
            <a:pPr lvl="0">
              <a:buFont typeface="Wingdings" panose="05000000000000000000" pitchFamily="2" charset="2"/>
              <a:buChar char="Ø"/>
            </a:pPr>
            <a:r>
              <a:rPr lang="ru-RU" sz="1200" i="1" dirty="0">
                <a:latin typeface="Verdana" panose="020B0604030504040204" pitchFamily="34" charset="0"/>
                <a:ea typeface="Verdana" panose="020B0604030504040204" pitchFamily="34" charset="0"/>
                <a:cs typeface="Verdana" panose="020B0604030504040204" pitchFamily="34" charset="0"/>
              </a:rPr>
              <a:t>промышленным образцам,</a:t>
            </a:r>
            <a:endParaRPr lang="ru-RU" sz="1200"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ru-RU" dirty="0"/>
          </a:p>
        </p:txBody>
      </p:sp>
      <p:sp>
        <p:nvSpPr>
          <p:cNvPr id="4" name="Номер слайда 3"/>
          <p:cNvSpPr>
            <a:spLocks noGrp="1"/>
          </p:cNvSpPr>
          <p:nvPr>
            <p:ph type="sldNum" sz="quarter" idx="12"/>
          </p:nvPr>
        </p:nvSpPr>
        <p:spPr/>
        <p:txBody>
          <a:bodyPr/>
          <a:lstStyle/>
          <a:p>
            <a:pPr>
              <a:defRPr/>
            </a:pPr>
            <a:fld id="{49BC4115-54D6-4EEB-9642-FBAA62ABDD2A}" type="slidenum">
              <a:rPr lang="ru-RU" smtClean="0"/>
              <a:pPr>
                <a:defRPr/>
              </a:pPr>
              <a:t>3</a:t>
            </a:fld>
            <a:endParaRPr lang="ru-RU" dirty="0"/>
          </a:p>
        </p:txBody>
      </p:sp>
    </p:spTree>
    <p:extLst>
      <p:ext uri="{BB962C8B-B14F-4D97-AF65-F5344CB8AC3E}">
        <p14:creationId xmlns:p14="http://schemas.microsoft.com/office/powerpoint/2010/main" val="24229861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1200" b="1" i="1" dirty="0"/>
              <a:t>ПРОФЕСІЙНИЙ ТРЕНІНГ «АКТУАЛЬНІ ПИТАННЯ ВИЗНАЧЕННЯ ВАРТОСТІ БІЗНЕСУ, В ТОМУ ЧИСЛІ ДЛЯ ПРОЦЕДУР SQUEEZE-OUT ТА SELL-OUT»</a:t>
            </a:r>
            <a:r>
              <a:rPr lang="uk-UA" sz="1200" b="1" dirty="0"/>
              <a:t> </a:t>
            </a:r>
            <a:endParaRPr lang="ru-RU" sz="1200" dirty="0"/>
          </a:p>
        </p:txBody>
      </p:sp>
      <p:sp>
        <p:nvSpPr>
          <p:cNvPr id="3" name="Объект 2"/>
          <p:cNvSpPr>
            <a:spLocks noGrp="1"/>
          </p:cNvSpPr>
          <p:nvPr>
            <p:ph idx="1"/>
          </p:nvPr>
        </p:nvSpPr>
        <p:spPr>
          <a:xfrm>
            <a:off x="2209800" y="1340769"/>
            <a:ext cx="6775450" cy="4737770"/>
          </a:xfrm>
        </p:spPr>
        <p:txBody>
          <a:bodyPr/>
          <a:lstStyle/>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(а) нематериальные активы часто характеризуются </a:t>
            </a:r>
            <a:r>
              <a:rPr lang="ru-RU" sz="1200" b="1" dirty="0">
                <a:latin typeface="Verdana" panose="020B0604030504040204" pitchFamily="34" charset="0"/>
                <a:ea typeface="Verdana" panose="020B0604030504040204" pitchFamily="34" charset="0"/>
                <a:cs typeface="Verdana" panose="020B0604030504040204" pitchFamily="34" charset="0"/>
              </a:rPr>
              <a:t>более высоким риском</a:t>
            </a:r>
            <a:r>
              <a:rPr lang="ru-RU" sz="1200" dirty="0">
                <a:latin typeface="Verdana" panose="020B0604030504040204" pitchFamily="34" charset="0"/>
                <a:ea typeface="Verdana" panose="020B0604030504040204" pitchFamily="34" charset="0"/>
                <a:cs typeface="Verdana" panose="020B0604030504040204" pitchFamily="34" charset="0"/>
              </a:rPr>
              <a:t>, чем материальные активы, </a:t>
            </a: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a:t>
            </a:r>
            <a:r>
              <a:rPr lang="en-US" sz="1200" dirty="0">
                <a:latin typeface="Verdana" panose="020B0604030504040204" pitchFamily="34" charset="0"/>
                <a:ea typeface="Verdana" panose="020B0604030504040204" pitchFamily="34" charset="0"/>
                <a:cs typeface="Verdana" panose="020B0604030504040204" pitchFamily="34" charset="0"/>
              </a:rPr>
              <a:t>b</a:t>
            </a:r>
            <a:r>
              <a:rPr lang="ru-RU" sz="1200" dirty="0">
                <a:latin typeface="Verdana" panose="020B0604030504040204" pitchFamily="34" charset="0"/>
                <a:ea typeface="Verdana" panose="020B0604030504040204" pitchFamily="34" charset="0"/>
                <a:cs typeface="Verdana" panose="020B0604030504040204" pitchFamily="34" charset="0"/>
              </a:rPr>
              <a:t>) если нематериальный актив является узкоспециализированным именно для целей текущего использования, такой актив может иметь более высокий риск, чем активы с несколькими возможностями использования, </a:t>
            </a: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a:t>
            </a:r>
            <a:r>
              <a:rPr lang="en-US" sz="1200" dirty="0">
                <a:latin typeface="Verdana" panose="020B0604030504040204" pitchFamily="34" charset="0"/>
                <a:ea typeface="Verdana" panose="020B0604030504040204" pitchFamily="34" charset="0"/>
                <a:cs typeface="Verdana" panose="020B0604030504040204" pitchFamily="34" charset="0"/>
              </a:rPr>
              <a:t>c</a:t>
            </a:r>
            <a:r>
              <a:rPr lang="ru-RU" sz="1200" dirty="0">
                <a:latin typeface="Verdana" panose="020B0604030504040204" pitchFamily="34" charset="0"/>
                <a:ea typeface="Verdana" panose="020B0604030504040204" pitchFamily="34" charset="0"/>
                <a:cs typeface="Verdana" panose="020B0604030504040204" pitchFamily="34" charset="0"/>
              </a:rPr>
              <a:t>) отдельные нематериальные активы могут иметь больший риск, чем группы активов (или бизнес),</a:t>
            </a:r>
            <a:endParaRPr lang="en-US" sz="1200"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a:t>
            </a:r>
            <a:r>
              <a:rPr lang="en-US" sz="1200" dirty="0">
                <a:latin typeface="Verdana" panose="020B0604030504040204" pitchFamily="34" charset="0"/>
                <a:ea typeface="Verdana" panose="020B0604030504040204" pitchFamily="34" charset="0"/>
                <a:cs typeface="Verdana" panose="020B0604030504040204" pitchFamily="34" charset="0"/>
              </a:rPr>
              <a:t>d</a:t>
            </a:r>
            <a:r>
              <a:rPr lang="ru-RU" sz="1200" dirty="0">
                <a:latin typeface="Verdana" panose="020B0604030504040204" pitchFamily="34" charset="0"/>
                <a:ea typeface="Verdana" panose="020B0604030504040204" pitchFamily="34" charset="0"/>
                <a:cs typeface="Verdana" panose="020B0604030504040204" pitchFamily="34" charset="0"/>
              </a:rPr>
              <a:t>) нематериальные активы, используемые в рискованных видах деятельности, могут иметь более высокий риск, чем нематериальные активы, которые используются в деятельности с меньшим риском или повседневной деятельности. Например, нематериальные активы, используемые в научно-исследовательских и опытно-конструкторских работах, могут иметь более высокий риск, чем те, которые используются при предоставлении </a:t>
            </a:r>
            <a:r>
              <a:rPr lang="ru-RU" sz="1200" b="1" dirty="0">
                <a:latin typeface="Verdana" panose="020B0604030504040204" pitchFamily="34" charset="0"/>
                <a:ea typeface="Verdana" panose="020B0604030504040204" pitchFamily="34" charset="0"/>
                <a:cs typeface="Verdana" panose="020B0604030504040204" pitchFamily="34" charset="0"/>
              </a:rPr>
              <a:t>существующих</a:t>
            </a:r>
            <a:r>
              <a:rPr lang="ru-RU" sz="1200" dirty="0">
                <a:latin typeface="Verdana" panose="020B0604030504040204" pitchFamily="34" charset="0"/>
                <a:ea typeface="Verdana" panose="020B0604030504040204" pitchFamily="34" charset="0"/>
                <a:cs typeface="Verdana" panose="020B0604030504040204" pitchFamily="34" charset="0"/>
              </a:rPr>
              <a:t> продуктов или услуг, </a:t>
            </a: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(е) срок службы актива. Как и другие инвестиции, нематериальные активы с более длительными сроком службы часто считаются имеющими более высокий риск, при прочих равных условиях,</a:t>
            </a: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a:t>
            </a:r>
            <a:r>
              <a:rPr lang="en-US" sz="1200" dirty="0">
                <a:latin typeface="Verdana" panose="020B0604030504040204" pitchFamily="34" charset="0"/>
                <a:ea typeface="Verdana" panose="020B0604030504040204" pitchFamily="34" charset="0"/>
                <a:cs typeface="Verdana" panose="020B0604030504040204" pitchFamily="34" charset="0"/>
              </a:rPr>
              <a:t>f</a:t>
            </a:r>
            <a:r>
              <a:rPr lang="ru-RU" sz="1200" dirty="0">
                <a:latin typeface="Verdana" panose="020B0604030504040204" pitchFamily="34" charset="0"/>
                <a:ea typeface="Verdana" panose="020B0604030504040204" pitchFamily="34" charset="0"/>
                <a:cs typeface="Verdana" panose="020B0604030504040204" pitchFamily="34" charset="0"/>
              </a:rPr>
              <a:t>) нематериальные активы с денежными потоками, которые легче оценить, например, портфель заказов, могут иметь более низкий риск, чем аналогичные нематериальные активы с денежными потоками, которые труднее оценить, например, взаимоотношения с клиентами</a:t>
            </a:r>
            <a:r>
              <a:rPr lang="ru-RU" sz="1200" dirty="0" smtClean="0">
                <a:latin typeface="Verdana" panose="020B0604030504040204" pitchFamily="34" charset="0"/>
                <a:ea typeface="Verdana" panose="020B0604030504040204" pitchFamily="34" charset="0"/>
                <a:cs typeface="Verdana" panose="020B0604030504040204" pitchFamily="34" charset="0"/>
              </a:rPr>
              <a:t>.</a:t>
            </a:r>
          </a:p>
          <a:p>
            <a:pPr marL="0" indent="0">
              <a:buNone/>
            </a:pPr>
            <a:endParaRPr lang="ru-RU" sz="12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i="1" dirty="0" smtClean="0">
                <a:latin typeface="Verdana" panose="020B0604030504040204" pitchFamily="34" charset="0"/>
                <a:ea typeface="Verdana" panose="020B0604030504040204" pitchFamily="34" charset="0"/>
                <a:cs typeface="Verdana" panose="020B0604030504040204" pitchFamily="34" charset="0"/>
              </a:rPr>
              <a:t>Специфические риски </a:t>
            </a:r>
            <a:r>
              <a:rPr lang="ru-RU" sz="1200" dirty="0" smtClean="0">
                <a:latin typeface="Verdana" panose="020B0604030504040204" pitchFamily="34" charset="0"/>
                <a:ea typeface="Verdana" panose="020B0604030504040204" pitchFamily="34" charset="0"/>
                <a:cs typeface="Verdana" panose="020B0604030504040204" pitchFamily="34" charset="0"/>
              </a:rPr>
              <a:t>– риск низкой ликвидности и риск нарушения прав.</a:t>
            </a:r>
            <a:endParaRPr lang="ru-RU" sz="1200" dirty="0">
              <a:latin typeface="Verdana" panose="020B0604030504040204" pitchFamily="34" charset="0"/>
              <a:ea typeface="Verdana" panose="020B0604030504040204" pitchFamily="34" charset="0"/>
              <a:cs typeface="Verdana" panose="020B0604030504040204" pitchFamily="34" charset="0"/>
            </a:endParaRPr>
          </a:p>
        </p:txBody>
      </p:sp>
      <p:sp>
        <p:nvSpPr>
          <p:cNvPr id="4" name="Номер слайда 3"/>
          <p:cNvSpPr>
            <a:spLocks noGrp="1"/>
          </p:cNvSpPr>
          <p:nvPr>
            <p:ph type="sldNum" sz="quarter" idx="12"/>
          </p:nvPr>
        </p:nvSpPr>
        <p:spPr/>
        <p:txBody>
          <a:bodyPr/>
          <a:lstStyle/>
          <a:p>
            <a:pPr>
              <a:defRPr/>
            </a:pPr>
            <a:fld id="{49BC4115-54D6-4EEB-9642-FBAA62ABDD2A}" type="slidenum">
              <a:rPr lang="ru-RU" smtClean="0"/>
              <a:pPr>
                <a:defRPr/>
              </a:pPr>
              <a:t>30</a:t>
            </a:fld>
            <a:endParaRPr lang="ru-RU" dirty="0"/>
          </a:p>
        </p:txBody>
      </p:sp>
    </p:spTree>
    <p:extLst>
      <p:ext uri="{BB962C8B-B14F-4D97-AF65-F5344CB8AC3E}">
        <p14:creationId xmlns:p14="http://schemas.microsoft.com/office/powerpoint/2010/main" val="25204115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1200" b="1" i="1" dirty="0"/>
              <a:t>ПРОФЕСІЙНИЙ ТРЕНІНГ «АКТУАЛЬНІ ПИТАННЯ ВИЗНАЧЕННЯ ВАРТОСТІ БІЗНЕСУ, В ТОМУ ЧИСЛІ ДЛЯ ПРОЦЕДУР SQUEEZE-OUT ТА SELL-OUT»</a:t>
            </a:r>
            <a:r>
              <a:rPr lang="uk-UA" sz="1200" b="1" dirty="0"/>
              <a:t> </a:t>
            </a:r>
            <a:endParaRPr lang="ru-RU" sz="1200" dirty="0"/>
          </a:p>
        </p:txBody>
      </p:sp>
      <p:sp>
        <p:nvSpPr>
          <p:cNvPr id="3" name="Объект 2"/>
          <p:cNvSpPr>
            <a:spLocks noGrp="1"/>
          </p:cNvSpPr>
          <p:nvPr>
            <p:ph idx="1"/>
          </p:nvPr>
        </p:nvSpPr>
        <p:spPr>
          <a:xfrm>
            <a:off x="2209800" y="1268761"/>
            <a:ext cx="6775450" cy="4809778"/>
          </a:xfrm>
        </p:spPr>
        <p:txBody>
          <a:bodyPr/>
          <a:lstStyle/>
          <a:p>
            <a:pPr marL="0" indent="0">
              <a:buNone/>
            </a:pPr>
            <a:r>
              <a:rPr lang="ru-RU" sz="1200" b="1" dirty="0">
                <a:latin typeface="Verdana" panose="020B0604030504040204" pitchFamily="34" charset="0"/>
                <a:ea typeface="Verdana" panose="020B0604030504040204" pitchFamily="34" charset="0"/>
                <a:cs typeface="Verdana" panose="020B0604030504040204" pitchFamily="34" charset="0"/>
              </a:rPr>
              <a:t>Тема 13. Распределение совокупной стоимости НА и ОИС между </a:t>
            </a:r>
            <a:r>
              <a:rPr lang="ru-RU" sz="1200" b="1" dirty="0" smtClean="0">
                <a:latin typeface="Verdana" panose="020B0604030504040204" pitchFamily="34" charset="0"/>
                <a:ea typeface="Verdana" panose="020B0604030504040204" pitchFamily="34" charset="0"/>
                <a:cs typeface="Verdana" panose="020B0604030504040204" pitchFamily="34" charset="0"/>
              </a:rPr>
              <a:t>отдельными активами</a:t>
            </a:r>
            <a:r>
              <a:rPr lang="ru-RU" sz="1200" b="1" dirty="0">
                <a:latin typeface="Verdana" panose="020B0604030504040204" pitchFamily="34" charset="0"/>
                <a:ea typeface="Verdana" panose="020B0604030504040204" pitchFamily="34" charset="0"/>
                <a:cs typeface="Verdana" panose="020B0604030504040204" pitchFamily="34" charset="0"/>
              </a:rPr>
              <a:t>. Интерпретация результатов </a:t>
            </a:r>
            <a:r>
              <a:rPr lang="ru-RU" sz="1200" b="1" dirty="0" smtClean="0">
                <a:latin typeface="Verdana" panose="020B0604030504040204" pitchFamily="34" charset="0"/>
                <a:ea typeface="Verdana" panose="020B0604030504040204" pitchFamily="34" charset="0"/>
                <a:cs typeface="Verdana" panose="020B0604030504040204" pitchFamily="34" charset="0"/>
              </a:rPr>
              <a:t>оценки</a:t>
            </a:r>
          </a:p>
          <a:p>
            <a:pPr marL="0" indent="0">
              <a:buNone/>
            </a:pPr>
            <a:endParaRPr lang="ru-RU" sz="1200" b="1"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b="1" dirty="0">
                <a:latin typeface="Verdana" panose="020B0604030504040204" pitchFamily="34" charset="0"/>
                <a:ea typeface="Verdana" panose="020B0604030504040204" pitchFamily="34" charset="0"/>
                <a:cs typeface="Verdana" panose="020B0604030504040204" pitchFamily="34" charset="0"/>
              </a:rPr>
              <a:t>Распределение совокупной стоимости НА и ОИС между отдельными </a:t>
            </a:r>
            <a:r>
              <a:rPr lang="ru-RU" sz="1200" b="1" dirty="0" smtClean="0">
                <a:latin typeface="Verdana" panose="020B0604030504040204" pitchFamily="34" charset="0"/>
                <a:ea typeface="Verdana" panose="020B0604030504040204" pitchFamily="34" charset="0"/>
                <a:cs typeface="Verdana" panose="020B0604030504040204" pitchFamily="34" charset="0"/>
              </a:rPr>
              <a:t>активами</a:t>
            </a: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Рассмотрим один из вариантов распределения прибыли между отдельными ОИС -  экспертный метод. Он основан на расчете коэффициента, который определяет часть прибыли в общем приросте прибыли, экспертным путем. Этот  метод описан в Методических рекомендациях «Определение прибыли от использования объектов промышленной </a:t>
            </a:r>
            <a:r>
              <a:rPr lang="ru-RU" sz="1200" dirty="0" smtClean="0">
                <a:latin typeface="Verdana" panose="020B0604030504040204" pitchFamily="34" charset="0"/>
                <a:ea typeface="Verdana" panose="020B0604030504040204" pitchFamily="34" charset="0"/>
                <a:cs typeface="Verdana" panose="020B0604030504040204" pitchFamily="34" charset="0"/>
              </a:rPr>
              <a:t>собственности».</a:t>
            </a:r>
          </a:p>
          <a:p>
            <a:pPr marL="0" indent="0">
              <a:buNone/>
            </a:pPr>
            <a:endParaRPr lang="ru-RU" sz="12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err="1" smtClean="0">
                <a:latin typeface="Verdana" panose="020B0604030504040204" pitchFamily="34" charset="0"/>
                <a:ea typeface="Verdana" panose="020B0604030504040204" pitchFamily="34" charset="0"/>
                <a:cs typeface="Verdana" panose="020B0604030504040204" pitchFamily="34" charset="0"/>
              </a:rPr>
              <a:t>К</a:t>
            </a:r>
            <a:r>
              <a:rPr lang="ru-RU" sz="1200" baseline="-25000" dirty="0" err="1" smtClean="0">
                <a:latin typeface="Verdana" panose="020B0604030504040204" pitchFamily="34" charset="0"/>
                <a:ea typeface="Verdana" panose="020B0604030504040204" pitchFamily="34" charset="0"/>
                <a:cs typeface="Verdana" panose="020B0604030504040204" pitchFamily="34" charset="0"/>
              </a:rPr>
              <a:t>в</a:t>
            </a:r>
            <a:r>
              <a:rPr lang="uk-UA" sz="1200" baseline="-25000" dirty="0">
                <a:latin typeface="Verdana" panose="020B0604030504040204" pitchFamily="34" charset="0"/>
                <a:ea typeface="Verdana" panose="020B0604030504040204" pitchFamily="34" charset="0"/>
                <a:cs typeface="Verdana" panose="020B0604030504040204" pitchFamily="34" charset="0"/>
              </a:rPr>
              <a:t>і </a:t>
            </a:r>
            <a:r>
              <a:rPr lang="ru-RU" sz="1200" dirty="0">
                <a:latin typeface="Verdana" panose="020B0604030504040204" pitchFamily="34" charset="0"/>
                <a:ea typeface="Verdana" panose="020B0604030504040204" pitchFamily="34" charset="0"/>
                <a:cs typeface="Verdana" panose="020B0604030504040204" pitchFamily="34" charset="0"/>
              </a:rPr>
              <a:t>– коэффициент, который определяет долю прибыли  </a:t>
            </a:r>
            <a:r>
              <a:rPr lang="uk-UA" sz="1200" dirty="0">
                <a:latin typeface="Verdana" panose="020B0604030504040204" pitchFamily="34" charset="0"/>
                <a:ea typeface="Verdana" panose="020B0604030504040204" pitchFamily="34" charset="0"/>
                <a:cs typeface="Verdana" panose="020B0604030504040204" pitchFamily="34" charset="0"/>
              </a:rPr>
              <a:t>і</a:t>
            </a:r>
            <a:r>
              <a:rPr lang="ru-RU" sz="1200" dirty="0">
                <a:latin typeface="Verdana" panose="020B0604030504040204" pitchFamily="34" charset="0"/>
                <a:ea typeface="Verdana" panose="020B0604030504040204" pitchFamily="34" charset="0"/>
                <a:cs typeface="Verdana" panose="020B0604030504040204" pitchFamily="34" charset="0"/>
              </a:rPr>
              <a:t>-го ОИС в общем приросте прибыли.</a:t>
            </a:r>
          </a:p>
          <a:p>
            <a:pPr marL="0" indent="0">
              <a:buNone/>
            </a:pPr>
            <a:r>
              <a:rPr lang="uk-UA" sz="1200" dirty="0" smtClean="0">
                <a:latin typeface="Verdana" panose="020B0604030504040204" pitchFamily="34" charset="0"/>
                <a:ea typeface="Verdana" panose="020B0604030504040204" pitchFamily="34" charset="0"/>
                <a:cs typeface="Verdana" panose="020B0604030504040204" pitchFamily="34" charset="0"/>
              </a:rPr>
              <a:t>і</a:t>
            </a:r>
            <a:r>
              <a:rPr lang="ru-RU" sz="1200" dirty="0" smtClean="0">
                <a:latin typeface="Verdana" panose="020B0604030504040204" pitchFamily="34" charset="0"/>
                <a:ea typeface="Verdana" panose="020B0604030504040204" pitchFamily="34" charset="0"/>
                <a:cs typeface="Verdana" panose="020B0604030504040204" pitchFamily="34" charset="0"/>
              </a:rPr>
              <a:t> = 1</a:t>
            </a:r>
            <a:r>
              <a:rPr lang="ru-RU" sz="1200" dirty="0">
                <a:latin typeface="Verdana" panose="020B0604030504040204" pitchFamily="34" charset="0"/>
                <a:ea typeface="Verdana" panose="020B0604030504040204" pitchFamily="34" charset="0"/>
                <a:cs typeface="Verdana" panose="020B0604030504040204" pitchFamily="34" charset="0"/>
              </a:rPr>
              <a:t>, 2, 3, </a:t>
            </a:r>
            <a:r>
              <a:rPr lang="ru-RU" sz="1200" dirty="0" smtClean="0">
                <a:latin typeface="Verdana" panose="020B0604030504040204" pitchFamily="34" charset="0"/>
                <a:ea typeface="Verdana" panose="020B0604030504040204" pitchFamily="34" charset="0"/>
                <a:cs typeface="Verdana" panose="020B0604030504040204" pitchFamily="34" charset="0"/>
              </a:rPr>
              <a:t>…, </a:t>
            </a:r>
            <a:r>
              <a:rPr lang="en-US" sz="1200" dirty="0" smtClean="0">
                <a:latin typeface="Verdana" panose="020B0604030504040204" pitchFamily="34" charset="0"/>
                <a:ea typeface="Verdana" panose="020B0604030504040204" pitchFamily="34" charset="0"/>
                <a:cs typeface="Verdana" panose="020B0604030504040204" pitchFamily="34" charset="0"/>
              </a:rPr>
              <a:t>n</a:t>
            </a:r>
            <a:r>
              <a:rPr lang="ru-RU" sz="1200" dirty="0" smtClean="0">
                <a:latin typeface="Verdana" panose="020B0604030504040204" pitchFamily="34" charset="0"/>
                <a:ea typeface="Verdana" panose="020B0604030504040204" pitchFamily="34" charset="0"/>
                <a:cs typeface="Verdana" panose="020B0604030504040204" pitchFamily="34" charset="0"/>
              </a:rPr>
              <a:t> </a:t>
            </a:r>
            <a:r>
              <a:rPr lang="ru-RU" sz="1200" dirty="0">
                <a:latin typeface="Verdana" panose="020B0604030504040204" pitchFamily="34" charset="0"/>
                <a:ea typeface="Verdana" panose="020B0604030504040204" pitchFamily="34" charset="0"/>
                <a:cs typeface="Verdana" panose="020B0604030504040204" pitchFamily="34" charset="0"/>
              </a:rPr>
              <a:t>– количество защищенных ОИС в продукции.</a:t>
            </a: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Метод </a:t>
            </a:r>
            <a:r>
              <a:rPr lang="ru-RU" sz="1200" dirty="0">
                <a:latin typeface="Verdana" panose="020B0604030504040204" pitchFamily="34" charset="0"/>
                <a:ea typeface="Verdana" panose="020B0604030504040204" pitchFamily="34" charset="0"/>
                <a:cs typeface="Verdana" panose="020B0604030504040204" pitchFamily="34" charset="0"/>
              </a:rPr>
              <a:t>экспертной оценки для определения коэффициента </a:t>
            </a:r>
            <a:r>
              <a:rPr lang="ru-RU" sz="1200" dirty="0" err="1">
                <a:latin typeface="Verdana" panose="020B0604030504040204" pitchFamily="34" charset="0"/>
                <a:ea typeface="Verdana" panose="020B0604030504040204" pitchFamily="34" charset="0"/>
                <a:cs typeface="Verdana" panose="020B0604030504040204" pitchFamily="34" charset="0"/>
              </a:rPr>
              <a:t>К</a:t>
            </a:r>
            <a:r>
              <a:rPr lang="ru-RU" sz="1200" baseline="-25000" dirty="0" err="1">
                <a:latin typeface="Verdana" panose="020B0604030504040204" pitchFamily="34" charset="0"/>
                <a:ea typeface="Verdana" panose="020B0604030504040204" pitchFamily="34" charset="0"/>
                <a:cs typeface="Verdana" panose="020B0604030504040204" pitchFamily="34" charset="0"/>
              </a:rPr>
              <a:t>ві</a:t>
            </a:r>
            <a:r>
              <a:rPr lang="ru-RU" sz="1200" baseline="-25000" dirty="0">
                <a:latin typeface="Verdana" panose="020B0604030504040204" pitchFamily="34" charset="0"/>
                <a:ea typeface="Verdana" panose="020B0604030504040204" pitchFamily="34" charset="0"/>
                <a:cs typeface="Verdana" panose="020B0604030504040204" pitchFamily="34" charset="0"/>
              </a:rPr>
              <a:t> </a:t>
            </a:r>
            <a:r>
              <a:rPr lang="ru-RU" sz="1200" dirty="0">
                <a:latin typeface="Verdana" panose="020B0604030504040204" pitchFamily="34" charset="0"/>
                <a:ea typeface="Verdana" panose="020B0604030504040204" pitchFamily="34" charset="0"/>
                <a:cs typeface="Verdana" panose="020B0604030504040204" pitchFamily="34" charset="0"/>
              </a:rPr>
              <a:t>применяется в случаях:</a:t>
            </a: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 </a:t>
            </a:r>
            <a:endParaRPr lang="ru-RU" sz="1200" dirty="0" smtClean="0">
              <a:latin typeface="Verdana" panose="020B0604030504040204" pitchFamily="34" charset="0"/>
              <a:ea typeface="Verdana" panose="020B0604030504040204" pitchFamily="34" charset="0"/>
              <a:cs typeface="Verdana" panose="020B0604030504040204" pitchFamily="34" charset="0"/>
            </a:endParaRPr>
          </a:p>
          <a:p>
            <a:pPr lvl="0"/>
            <a:r>
              <a:rPr lang="ru-RU" sz="1200" dirty="0" smtClean="0">
                <a:latin typeface="Verdana" panose="020B0604030504040204" pitchFamily="34" charset="0"/>
                <a:ea typeface="Verdana" panose="020B0604030504040204" pitchFamily="34" charset="0"/>
                <a:cs typeface="Verdana" panose="020B0604030504040204" pitchFamily="34" charset="0"/>
              </a:rPr>
              <a:t>когда по каким-либо причинам его величину по производственно-промышленным показателям определить невозможно;</a:t>
            </a:r>
          </a:p>
          <a:p>
            <a:pPr lvl="0"/>
            <a:r>
              <a:rPr lang="ru-RU" sz="1200" dirty="0" smtClean="0">
                <a:latin typeface="Verdana" panose="020B0604030504040204" pitchFamily="34" charset="0"/>
                <a:ea typeface="Verdana" panose="020B0604030504040204" pitchFamily="34" charset="0"/>
                <a:cs typeface="Verdana" panose="020B0604030504040204" pitchFamily="34" charset="0"/>
              </a:rPr>
              <a:t>когда </a:t>
            </a:r>
            <a:r>
              <a:rPr lang="ru-RU" sz="1200" dirty="0">
                <a:latin typeface="Verdana" panose="020B0604030504040204" pitchFamily="34" charset="0"/>
                <a:ea typeface="Verdana" panose="020B0604030504040204" pitchFamily="34" charset="0"/>
                <a:cs typeface="Verdana" panose="020B0604030504040204" pitchFamily="34" charset="0"/>
              </a:rPr>
              <a:t>определенный по производственно-промышленным показателям коэффициент не отражает реальное влияние ОИС на получение прибыли.</a:t>
            </a: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 </a:t>
            </a:r>
            <a:endParaRPr lang="ru-RU" sz="12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uk-UA" sz="1200"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uk-UA" sz="12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uk-UA" sz="1200"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uk-UA" sz="12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ru-RU" sz="1200"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ru-RU" sz="1200"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ru-RU" sz="1200"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ru-RU" sz="12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ru-RU" sz="12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 </a:t>
            </a:r>
          </a:p>
          <a:p>
            <a:pPr marL="0" indent="0">
              <a:buNone/>
            </a:pPr>
            <a:endParaRPr lang="ru-RU" sz="1200"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ru-RU" sz="1200" dirty="0">
              <a:latin typeface="Verdana" panose="020B0604030504040204" pitchFamily="34" charset="0"/>
              <a:ea typeface="Verdana" panose="020B0604030504040204" pitchFamily="34" charset="0"/>
              <a:cs typeface="Verdana" panose="020B0604030504040204" pitchFamily="34" charset="0"/>
            </a:endParaRPr>
          </a:p>
        </p:txBody>
      </p:sp>
      <p:sp>
        <p:nvSpPr>
          <p:cNvPr id="4" name="Номер слайда 3"/>
          <p:cNvSpPr>
            <a:spLocks noGrp="1"/>
          </p:cNvSpPr>
          <p:nvPr>
            <p:ph type="sldNum" sz="quarter" idx="12"/>
          </p:nvPr>
        </p:nvSpPr>
        <p:spPr/>
        <p:txBody>
          <a:bodyPr/>
          <a:lstStyle/>
          <a:p>
            <a:pPr>
              <a:defRPr/>
            </a:pPr>
            <a:fld id="{49BC4115-54D6-4EEB-9642-FBAA62ABDD2A}" type="slidenum">
              <a:rPr lang="ru-RU" smtClean="0"/>
              <a:pPr>
                <a:defRPr/>
              </a:pPr>
              <a:t>31</a:t>
            </a:fld>
            <a:endParaRPr lang="ru-RU" dirty="0"/>
          </a:p>
        </p:txBody>
      </p:sp>
    </p:spTree>
    <p:extLst>
      <p:ext uri="{BB962C8B-B14F-4D97-AF65-F5344CB8AC3E}">
        <p14:creationId xmlns:p14="http://schemas.microsoft.com/office/powerpoint/2010/main" val="30959760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1200" b="1" i="1" dirty="0"/>
              <a:t>ПРОФЕСІЙНИЙ ТРЕНІНГ «АКТУАЛЬНІ ПИТАННЯ ВИЗНАЧЕННЯ ВАРТОСТІ БІЗНЕСУ, В ТОМУ ЧИСЛІ ДЛЯ ПРОЦЕДУР SQUEEZE-OUT ТА SELL-OUT»</a:t>
            </a:r>
            <a:r>
              <a:rPr lang="uk-UA" sz="1200" b="1" dirty="0"/>
              <a:t> </a:t>
            </a:r>
            <a:endParaRPr lang="ru-RU" sz="1200" dirty="0"/>
          </a:p>
        </p:txBody>
      </p:sp>
      <p:sp>
        <p:nvSpPr>
          <p:cNvPr id="3" name="Объект 2"/>
          <p:cNvSpPr>
            <a:spLocks noGrp="1"/>
          </p:cNvSpPr>
          <p:nvPr>
            <p:ph idx="1"/>
          </p:nvPr>
        </p:nvSpPr>
        <p:spPr>
          <a:xfrm>
            <a:off x="2209800" y="1340769"/>
            <a:ext cx="6775450" cy="4737770"/>
          </a:xfrm>
        </p:spPr>
        <p:txBody>
          <a:bodyPr/>
          <a:lstStyle/>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В случае применения метода экспертной оценки для определения </a:t>
            </a:r>
            <a:r>
              <a:rPr lang="ru-RU" sz="1200" dirty="0" err="1">
                <a:latin typeface="Verdana" panose="020B0604030504040204" pitchFamily="34" charset="0"/>
                <a:ea typeface="Verdana" panose="020B0604030504040204" pitchFamily="34" charset="0"/>
                <a:cs typeface="Verdana" panose="020B0604030504040204" pitchFamily="34" charset="0"/>
              </a:rPr>
              <a:t>К</a:t>
            </a:r>
            <a:r>
              <a:rPr lang="ru-RU" sz="1200" baseline="-25000" dirty="0" err="1">
                <a:latin typeface="Verdana" panose="020B0604030504040204" pitchFamily="34" charset="0"/>
                <a:ea typeface="Verdana" panose="020B0604030504040204" pitchFamily="34" charset="0"/>
                <a:cs typeface="Verdana" panose="020B0604030504040204" pitchFamily="34" charset="0"/>
              </a:rPr>
              <a:t>в</a:t>
            </a:r>
            <a:r>
              <a:rPr lang="uk-UA" sz="1200" baseline="-25000" dirty="0">
                <a:latin typeface="Verdana" panose="020B0604030504040204" pitchFamily="34" charset="0"/>
                <a:ea typeface="Verdana" panose="020B0604030504040204" pitchFamily="34" charset="0"/>
                <a:cs typeface="Verdana" panose="020B0604030504040204" pitchFamily="34" charset="0"/>
              </a:rPr>
              <a:t>і</a:t>
            </a:r>
            <a:r>
              <a:rPr lang="uk-UA" sz="1200" dirty="0">
                <a:latin typeface="Verdana" panose="020B0604030504040204" pitchFamily="34" charset="0"/>
                <a:ea typeface="Verdana" panose="020B0604030504040204" pitchFamily="34" charset="0"/>
                <a:cs typeface="Verdana" panose="020B0604030504040204" pitchFamily="34" charset="0"/>
              </a:rPr>
              <a:t> </a:t>
            </a:r>
            <a:r>
              <a:rPr lang="ru-RU" sz="1200" dirty="0">
                <a:latin typeface="Verdana" panose="020B0604030504040204" pitchFamily="34" charset="0"/>
                <a:ea typeface="Verdana" panose="020B0604030504040204" pitchFamily="34" charset="0"/>
                <a:cs typeface="Verdana" panose="020B0604030504040204" pitchFamily="34" charset="0"/>
              </a:rPr>
              <a:t>необходимо</a:t>
            </a:r>
            <a:r>
              <a:rPr lang="ru-RU" sz="1200" dirty="0" smtClean="0">
                <a:latin typeface="Verdana" panose="020B0604030504040204" pitchFamily="34" charset="0"/>
                <a:ea typeface="Verdana" panose="020B0604030504040204" pitchFamily="34" charset="0"/>
                <a:cs typeface="Verdana" panose="020B0604030504040204" pitchFamily="34" charset="0"/>
              </a:rPr>
              <a:t>:</a:t>
            </a: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1</a:t>
            </a:r>
            <a:r>
              <a:rPr lang="ru-RU" sz="1200" dirty="0">
                <a:latin typeface="Verdana" panose="020B0604030504040204" pitchFamily="34" charset="0"/>
                <a:ea typeface="Verdana" panose="020B0604030504040204" pitchFamily="34" charset="0"/>
                <a:cs typeface="Verdana" panose="020B0604030504040204" pitchFamily="34" charset="0"/>
              </a:rPr>
              <a:t>. Создать группу экспертов из компетентных специалистов в количестве, как правило, 3-7 человек.</a:t>
            </a: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2</a:t>
            </a:r>
            <a:r>
              <a:rPr lang="ru-RU" sz="1200" dirty="0">
                <a:latin typeface="Verdana" panose="020B0604030504040204" pitchFamily="34" charset="0"/>
                <a:ea typeface="Verdana" panose="020B0604030504040204" pitchFamily="34" charset="0"/>
                <a:cs typeface="Verdana" panose="020B0604030504040204" pitchFamily="34" charset="0"/>
              </a:rPr>
              <a:t>. Объект, который содержит ОИС, разбить на три группы составляющих элементов в соответствии с их значимостью: важные, основные и второстепенные.</a:t>
            </a: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3</a:t>
            </a:r>
            <a:r>
              <a:rPr lang="ru-RU" sz="1200" dirty="0">
                <a:latin typeface="Verdana" panose="020B0604030504040204" pitchFamily="34" charset="0"/>
                <a:ea typeface="Verdana" panose="020B0604030504040204" pitchFamily="34" charset="0"/>
                <a:cs typeface="Verdana" panose="020B0604030504040204" pitchFamily="34" charset="0"/>
              </a:rPr>
              <a:t>. Эксперты оценивают вес каждого элемента соответствующим баллом. Результаты оценки каждого элемента каждым экспертом заносятся в таблицу.</a:t>
            </a: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Шкала значений баллов, которые используются для оценки весомости элементов, устанавливается предприятием с учетом отраслевых особенностей и сложности оцениваемых объектов. Для оценки каждого элемента может быть установлена 3-х, 5-ти, ..., 100-балльная шкала.</a:t>
            </a: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4</a:t>
            </a:r>
            <a:r>
              <a:rPr lang="ru-RU" sz="1200" dirty="0">
                <a:latin typeface="Verdana" panose="020B0604030504040204" pitchFamily="34" charset="0"/>
                <a:ea typeface="Verdana" panose="020B0604030504040204" pitchFamily="34" charset="0"/>
                <a:cs typeface="Verdana" panose="020B0604030504040204" pitchFamily="34" charset="0"/>
              </a:rPr>
              <a:t>. Для каждого элемента определяется суммарная оценка, выставленная всеми экспертами, которая заносится в таблицу (графа 7 таблицы). Определяется общая сумма баллов, выставленная экспертами всем элементам (строка «Всего»).</a:t>
            </a: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5</a:t>
            </a:r>
            <a:r>
              <a:rPr lang="ru-RU" sz="1200" dirty="0">
                <a:latin typeface="Verdana" panose="020B0604030504040204" pitchFamily="34" charset="0"/>
                <a:ea typeface="Verdana" panose="020B0604030504040204" pitchFamily="34" charset="0"/>
                <a:cs typeface="Verdana" panose="020B0604030504040204" pitchFamily="34" charset="0"/>
              </a:rPr>
              <a:t>. Коэффициент </a:t>
            </a:r>
            <a:r>
              <a:rPr lang="ru-RU" sz="1200" dirty="0" err="1">
                <a:latin typeface="Verdana" panose="020B0604030504040204" pitchFamily="34" charset="0"/>
                <a:ea typeface="Verdana" panose="020B0604030504040204" pitchFamily="34" charset="0"/>
                <a:cs typeface="Verdana" panose="020B0604030504040204" pitchFamily="34" charset="0"/>
              </a:rPr>
              <a:t>К</a:t>
            </a:r>
            <a:r>
              <a:rPr lang="ru-RU" sz="1200" baseline="-25000" dirty="0" err="1">
                <a:latin typeface="Verdana" panose="020B0604030504040204" pitchFamily="34" charset="0"/>
                <a:ea typeface="Verdana" panose="020B0604030504040204" pitchFamily="34" charset="0"/>
                <a:cs typeface="Verdana" panose="020B0604030504040204" pitchFamily="34" charset="0"/>
              </a:rPr>
              <a:t>в</a:t>
            </a:r>
            <a:r>
              <a:rPr lang="uk-UA" sz="1200" baseline="-25000" dirty="0">
                <a:latin typeface="Verdana" panose="020B0604030504040204" pitchFamily="34" charset="0"/>
                <a:ea typeface="Verdana" panose="020B0604030504040204" pitchFamily="34" charset="0"/>
                <a:cs typeface="Verdana" panose="020B0604030504040204" pitchFamily="34" charset="0"/>
              </a:rPr>
              <a:t>і</a:t>
            </a:r>
            <a:r>
              <a:rPr lang="uk-UA" sz="1200" dirty="0">
                <a:latin typeface="Verdana" panose="020B0604030504040204" pitchFamily="34" charset="0"/>
                <a:ea typeface="Verdana" panose="020B0604030504040204" pitchFamily="34" charset="0"/>
                <a:cs typeface="Verdana" panose="020B0604030504040204" pitchFamily="34" charset="0"/>
              </a:rPr>
              <a:t>, </a:t>
            </a:r>
            <a:r>
              <a:rPr lang="ru-RU" sz="1200" dirty="0">
                <a:latin typeface="Verdana" panose="020B0604030504040204" pitchFamily="34" charset="0"/>
                <a:ea typeface="Verdana" panose="020B0604030504040204" pitchFamily="34" charset="0"/>
                <a:cs typeface="Verdana" panose="020B0604030504040204" pitchFamily="34" charset="0"/>
              </a:rPr>
              <a:t>который приходится на  долю </a:t>
            </a:r>
            <a:r>
              <a:rPr lang="en-US" sz="1200" dirty="0" err="1">
                <a:latin typeface="Verdana" panose="020B0604030504040204" pitchFamily="34" charset="0"/>
                <a:ea typeface="Verdana" panose="020B0604030504040204" pitchFamily="34" charset="0"/>
                <a:cs typeface="Verdana" panose="020B0604030504040204" pitchFamily="34" charset="0"/>
              </a:rPr>
              <a:t>i</a:t>
            </a:r>
            <a:r>
              <a:rPr lang="ru-RU" sz="1200" dirty="0">
                <a:latin typeface="Verdana" panose="020B0604030504040204" pitchFamily="34" charset="0"/>
                <a:ea typeface="Verdana" panose="020B0604030504040204" pitchFamily="34" charset="0"/>
                <a:cs typeface="Verdana" panose="020B0604030504040204" pitchFamily="34" charset="0"/>
              </a:rPr>
              <a:t>-го  ОИС в общем объеме полученной прибыли, определяется как частное от деления суммарной оценки этого элемента на общую сумму выставленных экспертами баллов, то есть:</a:t>
            </a:r>
          </a:p>
          <a:p>
            <a:pPr marL="0" indent="0">
              <a:buNone/>
            </a:pPr>
            <a:endParaRPr lang="ru-RU" sz="1000"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ru-RU" dirty="0"/>
          </a:p>
        </p:txBody>
      </p:sp>
      <p:sp>
        <p:nvSpPr>
          <p:cNvPr id="4" name="Номер слайда 3"/>
          <p:cNvSpPr>
            <a:spLocks noGrp="1"/>
          </p:cNvSpPr>
          <p:nvPr>
            <p:ph type="sldNum" sz="quarter" idx="12"/>
          </p:nvPr>
        </p:nvSpPr>
        <p:spPr/>
        <p:txBody>
          <a:bodyPr/>
          <a:lstStyle/>
          <a:p>
            <a:pPr>
              <a:defRPr/>
            </a:pPr>
            <a:fld id="{49BC4115-54D6-4EEB-9642-FBAA62ABDD2A}" type="slidenum">
              <a:rPr lang="ru-RU" smtClean="0"/>
              <a:pPr>
                <a:defRPr/>
              </a:pPr>
              <a:t>32</a:t>
            </a:fld>
            <a:endParaRPr lang="ru-RU" dirty="0"/>
          </a:p>
        </p:txBody>
      </p:sp>
      <p:pic>
        <p:nvPicPr>
          <p:cNvPr id="512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55976" y="5373216"/>
            <a:ext cx="1352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806610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1200" b="1" i="1" dirty="0"/>
              <a:t>ПРОФЕСІЙНИЙ ТРЕНІНГ «АКТУАЛЬНІ ПИТАННЯ ВИЗНАЧЕННЯ ВАРТОСТІ БІЗНЕСУ, В ТОМУ ЧИСЛІ ДЛЯ ПРОЦЕДУР SQUEEZE-OUT ТА SELL-OUT»</a:t>
            </a:r>
            <a:r>
              <a:rPr lang="uk-UA" sz="1200" b="1" dirty="0"/>
              <a:t> </a:t>
            </a:r>
            <a:endParaRPr lang="ru-RU" sz="1200" dirty="0"/>
          </a:p>
        </p:txBody>
      </p:sp>
      <p:sp>
        <p:nvSpPr>
          <p:cNvPr id="3" name="Объект 2"/>
          <p:cNvSpPr>
            <a:spLocks noGrp="1"/>
          </p:cNvSpPr>
          <p:nvPr>
            <p:ph idx="1"/>
          </p:nvPr>
        </p:nvSpPr>
        <p:spPr>
          <a:xfrm>
            <a:off x="2209800" y="1268761"/>
            <a:ext cx="6775450" cy="4809778"/>
          </a:xfrm>
        </p:spPr>
        <p:txBody>
          <a:bodyPr/>
          <a:lstStyle/>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 где:</a:t>
            </a:r>
          </a:p>
          <a:p>
            <a:pPr marL="0" indent="0">
              <a:buNone/>
            </a:pPr>
            <a:endParaRPr lang="ru-RU" sz="1000"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          - </a:t>
            </a:r>
            <a:r>
              <a:rPr lang="ru-RU" sz="1200" dirty="0">
                <a:latin typeface="Verdana" panose="020B0604030504040204" pitchFamily="34" charset="0"/>
                <a:ea typeface="Verdana" panose="020B0604030504040204" pitchFamily="34" charset="0"/>
                <a:cs typeface="Verdana" panose="020B0604030504040204" pitchFamily="34" charset="0"/>
              </a:rPr>
              <a:t>суммарная оценка </a:t>
            </a:r>
            <a:r>
              <a:rPr lang="en-US" sz="1200" dirty="0" err="1">
                <a:latin typeface="Verdana" panose="020B0604030504040204" pitchFamily="34" charset="0"/>
                <a:ea typeface="Verdana" panose="020B0604030504040204" pitchFamily="34" charset="0"/>
                <a:cs typeface="Verdana" panose="020B0604030504040204" pitchFamily="34" charset="0"/>
              </a:rPr>
              <a:t>i</a:t>
            </a:r>
            <a:r>
              <a:rPr lang="ru-RU" sz="1200" dirty="0">
                <a:latin typeface="Verdana" panose="020B0604030504040204" pitchFamily="34" charset="0"/>
                <a:ea typeface="Verdana" panose="020B0604030504040204" pitchFamily="34" charset="0"/>
                <a:cs typeface="Verdana" panose="020B0604030504040204" pitchFamily="34" charset="0"/>
              </a:rPr>
              <a:t>-го элемента, баллов;</a:t>
            </a:r>
          </a:p>
          <a:p>
            <a:pPr marL="0" indent="0">
              <a:buNone/>
            </a:pPr>
            <a:endParaRPr lang="ru-RU" sz="12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               - </a:t>
            </a:r>
            <a:r>
              <a:rPr lang="ru-RU" sz="1200" dirty="0">
                <a:latin typeface="Verdana" panose="020B0604030504040204" pitchFamily="34" charset="0"/>
                <a:ea typeface="Verdana" panose="020B0604030504040204" pitchFamily="34" charset="0"/>
                <a:cs typeface="Verdana" panose="020B0604030504040204" pitchFamily="34" charset="0"/>
              </a:rPr>
              <a:t>общая сумма баллов, выставленная экспертами всем элементам;</a:t>
            </a:r>
          </a:p>
          <a:p>
            <a:pPr marL="0" indent="0">
              <a:buNone/>
            </a:pPr>
            <a:endParaRPr lang="uk-UA" sz="12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r>
              <a:rPr lang="en-US" sz="1200" dirty="0" err="1" smtClean="0">
                <a:latin typeface="Verdana" panose="020B0604030504040204" pitchFamily="34" charset="0"/>
                <a:ea typeface="Verdana" panose="020B0604030504040204" pitchFamily="34" charset="0"/>
                <a:cs typeface="Verdana" panose="020B0604030504040204" pitchFamily="34" charset="0"/>
              </a:rPr>
              <a:t>i</a:t>
            </a:r>
            <a:r>
              <a:rPr lang="ru-RU" sz="1200" dirty="0" smtClean="0">
                <a:latin typeface="Verdana" panose="020B0604030504040204" pitchFamily="34" charset="0"/>
                <a:ea typeface="Verdana" panose="020B0604030504040204" pitchFamily="34" charset="0"/>
                <a:cs typeface="Verdana" panose="020B0604030504040204" pitchFamily="34" charset="0"/>
              </a:rPr>
              <a:t> </a:t>
            </a:r>
            <a:r>
              <a:rPr lang="ru-RU" sz="1200" dirty="0">
                <a:latin typeface="Verdana" panose="020B0604030504040204" pitchFamily="34" charset="0"/>
                <a:ea typeface="Verdana" panose="020B0604030504040204" pitchFamily="34" charset="0"/>
                <a:cs typeface="Verdana" panose="020B0604030504040204" pitchFamily="34" charset="0"/>
              </a:rPr>
              <a:t>= 1, 2, 3, …, </a:t>
            </a:r>
            <a:r>
              <a:rPr lang="en-US" sz="1200" dirty="0">
                <a:latin typeface="Verdana" panose="020B0604030504040204" pitchFamily="34" charset="0"/>
                <a:ea typeface="Verdana" panose="020B0604030504040204" pitchFamily="34" charset="0"/>
                <a:cs typeface="Verdana" panose="020B0604030504040204" pitchFamily="34" charset="0"/>
              </a:rPr>
              <a:t>m</a:t>
            </a:r>
            <a:r>
              <a:rPr lang="ru-RU" sz="1200" dirty="0">
                <a:latin typeface="Verdana" panose="020B0604030504040204" pitchFamily="34" charset="0"/>
                <a:ea typeface="Verdana" panose="020B0604030504040204" pitchFamily="34" charset="0"/>
                <a:cs typeface="Verdana" panose="020B0604030504040204" pitchFamily="34" charset="0"/>
              </a:rPr>
              <a:t> – количество выделенных элементов объекта;</a:t>
            </a:r>
          </a:p>
          <a:p>
            <a:pPr marL="0" indent="0">
              <a:buNone/>
            </a:pPr>
            <a:r>
              <a:rPr lang="en-US" sz="1200" dirty="0">
                <a:latin typeface="Verdana" panose="020B0604030504040204" pitchFamily="34" charset="0"/>
                <a:ea typeface="Verdana" panose="020B0604030504040204" pitchFamily="34" charset="0"/>
                <a:cs typeface="Verdana" panose="020B0604030504040204" pitchFamily="34" charset="0"/>
              </a:rPr>
              <a:t>j </a:t>
            </a:r>
            <a:r>
              <a:rPr lang="ru-RU" sz="1200" dirty="0">
                <a:latin typeface="Verdana" panose="020B0604030504040204" pitchFamily="34" charset="0"/>
                <a:ea typeface="Verdana" panose="020B0604030504040204" pitchFamily="34" charset="0"/>
                <a:cs typeface="Verdana" panose="020B0604030504040204" pitchFamily="34" charset="0"/>
              </a:rPr>
              <a:t>= 1, 2, 3, …,  </a:t>
            </a:r>
            <a:r>
              <a:rPr lang="en-US" sz="1200" dirty="0">
                <a:latin typeface="Verdana" panose="020B0604030504040204" pitchFamily="34" charset="0"/>
                <a:ea typeface="Verdana" panose="020B0604030504040204" pitchFamily="34" charset="0"/>
                <a:cs typeface="Verdana" panose="020B0604030504040204" pitchFamily="34" charset="0"/>
              </a:rPr>
              <a:t>n</a:t>
            </a:r>
            <a:r>
              <a:rPr lang="ru-RU" sz="1200" dirty="0">
                <a:latin typeface="Verdana" panose="020B0604030504040204" pitchFamily="34" charset="0"/>
                <a:ea typeface="Verdana" panose="020B0604030504040204" pitchFamily="34" charset="0"/>
                <a:cs typeface="Verdana" panose="020B0604030504040204" pitchFamily="34" charset="0"/>
              </a:rPr>
              <a:t> – количество экспертов.</a:t>
            </a:r>
          </a:p>
          <a:p>
            <a:pPr marL="0" indent="0">
              <a:buNone/>
            </a:pPr>
            <a:endParaRPr lang="ru-RU" sz="12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Значения </a:t>
            </a:r>
            <a:r>
              <a:rPr lang="ru-RU" sz="1200" dirty="0" err="1">
                <a:latin typeface="Verdana" panose="020B0604030504040204" pitchFamily="34" charset="0"/>
                <a:ea typeface="Verdana" panose="020B0604030504040204" pitchFamily="34" charset="0"/>
                <a:cs typeface="Verdana" panose="020B0604030504040204" pitchFamily="34" charset="0"/>
              </a:rPr>
              <a:t>Кв</a:t>
            </a:r>
            <a:r>
              <a:rPr lang="en-US" sz="1200" dirty="0" err="1">
                <a:latin typeface="Verdana" panose="020B0604030504040204" pitchFamily="34" charset="0"/>
                <a:ea typeface="Verdana" panose="020B0604030504040204" pitchFamily="34" charset="0"/>
                <a:cs typeface="Verdana" panose="020B0604030504040204" pitchFamily="34" charset="0"/>
              </a:rPr>
              <a:t>i</a:t>
            </a:r>
            <a:r>
              <a:rPr lang="ru-RU" sz="1200" dirty="0">
                <a:latin typeface="Verdana" panose="020B0604030504040204" pitchFamily="34" charset="0"/>
                <a:ea typeface="Verdana" panose="020B0604030504040204" pitchFamily="34" charset="0"/>
                <a:cs typeface="Verdana" panose="020B0604030504040204" pitchFamily="34" charset="0"/>
              </a:rPr>
              <a:t> заносятся в таблицу (графа 8). Сумма всех элементов не может быть больше единицы. </a:t>
            </a:r>
          </a:p>
          <a:p>
            <a:pPr marL="0" indent="0">
              <a:buNone/>
            </a:pPr>
            <a:endParaRPr lang="ru-RU" sz="1200" i="1"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b="1" i="1" dirty="0" smtClean="0">
                <a:latin typeface="Verdana" panose="020B0604030504040204" pitchFamily="34" charset="0"/>
                <a:ea typeface="Verdana" panose="020B0604030504040204" pitchFamily="34" charset="0"/>
                <a:cs typeface="Verdana" panose="020B0604030504040204" pitchFamily="34" charset="0"/>
              </a:rPr>
              <a:t>Пример</a:t>
            </a:r>
          </a:p>
          <a:p>
            <a:pPr marL="0" indent="0">
              <a:buNone/>
            </a:pPr>
            <a:r>
              <a:rPr lang="ru-RU" sz="1200" b="1" i="1" dirty="0" smtClean="0">
                <a:latin typeface="Verdana" panose="020B0604030504040204" pitchFamily="34" charset="0"/>
                <a:ea typeface="Verdana" panose="020B0604030504040204" pitchFamily="34" charset="0"/>
                <a:cs typeface="Verdana" panose="020B0604030504040204" pitchFamily="34" charset="0"/>
              </a:rPr>
              <a:t> </a:t>
            </a:r>
            <a:endParaRPr lang="ru-RU" sz="1200" b="1"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Предприятие освоило и начало реализовывать новую модель микрокалькулятора, в которой использовано несколько ОИС. Подобная продукция ранее предприятием не выпускалась. Для определения вклада каждого ОИС в прибыль, полученную предприятием от реализации микрокалькуляторов, была создана экспертная группа из 5 экспертов. По выводам экспертов, в микрокалькуляторе по степени важности следует рассматривать такие элементы:</a:t>
            </a:r>
          </a:p>
          <a:p>
            <a:pPr marL="0" indent="0">
              <a:buNone/>
            </a:pPr>
            <a:endParaRPr lang="ru-RU" dirty="0"/>
          </a:p>
        </p:txBody>
      </p:sp>
      <p:sp>
        <p:nvSpPr>
          <p:cNvPr id="4" name="Номер слайда 3"/>
          <p:cNvSpPr>
            <a:spLocks noGrp="1"/>
          </p:cNvSpPr>
          <p:nvPr>
            <p:ph type="sldNum" sz="quarter" idx="12"/>
          </p:nvPr>
        </p:nvSpPr>
        <p:spPr/>
        <p:txBody>
          <a:bodyPr/>
          <a:lstStyle/>
          <a:p>
            <a:pPr>
              <a:defRPr/>
            </a:pPr>
            <a:fld id="{49BC4115-54D6-4EEB-9642-FBAA62ABDD2A}" type="slidenum">
              <a:rPr lang="ru-RU" smtClean="0"/>
              <a:pPr>
                <a:defRPr/>
              </a:pPr>
              <a:t>33</a:t>
            </a:fld>
            <a:endParaRPr lang="ru-RU" dirty="0"/>
          </a:p>
        </p:txBody>
      </p:sp>
      <p:pic>
        <p:nvPicPr>
          <p:cNvPr id="522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5783" y="1556792"/>
            <a:ext cx="3714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22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19829" y="2013992"/>
            <a:ext cx="5619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74996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1200" b="1" i="1" dirty="0"/>
              <a:t>ПРОФЕСІЙНИЙ ТРЕНІНГ «АКТУАЛЬНІ ПИТАННЯ ВИЗНАЧЕННЯ ВАРТОСТІ БІЗНЕСУ, В ТОМУ ЧИСЛІ ДЛЯ ПРОЦЕДУР SQUEEZE-OUT ТА SELL-OUT»</a:t>
            </a:r>
            <a:r>
              <a:rPr lang="uk-UA" sz="1200" b="1" dirty="0"/>
              <a:t> </a:t>
            </a:r>
            <a:endParaRPr lang="ru-RU" sz="1200" dirty="0"/>
          </a:p>
        </p:txBody>
      </p:sp>
      <p:sp>
        <p:nvSpPr>
          <p:cNvPr id="3" name="Объект 2"/>
          <p:cNvSpPr>
            <a:spLocks noGrp="1"/>
          </p:cNvSpPr>
          <p:nvPr>
            <p:ph idx="1"/>
          </p:nvPr>
        </p:nvSpPr>
        <p:spPr>
          <a:xfrm>
            <a:off x="2209800" y="1340769"/>
            <a:ext cx="6775450" cy="4737770"/>
          </a:xfrm>
        </p:spPr>
        <p:txBody>
          <a:bodyPr/>
          <a:lstStyle/>
          <a:p>
            <a:pPr lvl="0"/>
            <a:r>
              <a:rPr lang="ru-RU" sz="1200" b="1" dirty="0">
                <a:latin typeface="Verdana" panose="020B0604030504040204" pitchFamily="34" charset="0"/>
                <a:ea typeface="Verdana" panose="020B0604030504040204" pitchFamily="34" charset="0"/>
                <a:cs typeface="Verdana" panose="020B0604030504040204" pitchFamily="34" charset="0"/>
              </a:rPr>
              <a:t>Важные:</a:t>
            </a:r>
            <a:endParaRPr lang="ru-RU" sz="1200"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Е</a:t>
            </a:r>
            <a:r>
              <a:rPr lang="ru-RU" sz="1200" baseline="-25000" dirty="0">
                <a:latin typeface="Verdana" panose="020B0604030504040204" pitchFamily="34" charset="0"/>
                <a:ea typeface="Verdana" panose="020B0604030504040204" pitchFamily="34" charset="0"/>
                <a:cs typeface="Verdana" panose="020B0604030504040204" pitchFamily="34" charset="0"/>
              </a:rPr>
              <a:t>1</a:t>
            </a:r>
            <a:r>
              <a:rPr lang="ru-RU" sz="1200" dirty="0">
                <a:latin typeface="Verdana" panose="020B0604030504040204" pitchFamily="34" charset="0"/>
                <a:ea typeface="Verdana" panose="020B0604030504040204" pitchFamily="34" charset="0"/>
                <a:cs typeface="Verdana" panose="020B0604030504040204" pitchFamily="34" charset="0"/>
              </a:rPr>
              <a:t> – дизайн (внешний вид, оформление, расположение элементов управления), защищенный патентом Украины на промышленный образец;</a:t>
            </a: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Е</a:t>
            </a:r>
            <a:r>
              <a:rPr lang="ru-RU" sz="1200" baseline="-25000" dirty="0">
                <a:latin typeface="Verdana" panose="020B0604030504040204" pitchFamily="34" charset="0"/>
                <a:ea typeface="Verdana" panose="020B0604030504040204" pitchFamily="34" charset="0"/>
                <a:cs typeface="Verdana" panose="020B0604030504040204" pitchFamily="34" charset="0"/>
              </a:rPr>
              <a:t>2</a:t>
            </a:r>
            <a:r>
              <a:rPr lang="ru-RU" sz="1200" dirty="0">
                <a:latin typeface="Verdana" panose="020B0604030504040204" pitchFamily="34" charset="0"/>
                <a:ea typeface="Verdana" panose="020B0604030504040204" pitchFamily="34" charset="0"/>
                <a:cs typeface="Verdana" panose="020B0604030504040204" pitchFamily="34" charset="0"/>
              </a:rPr>
              <a:t> – блок оперативной памяти, защищенный патентом Украины на полезную модель;</a:t>
            </a: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Е</a:t>
            </a:r>
            <a:r>
              <a:rPr lang="ru-RU" sz="1200" baseline="-25000" dirty="0">
                <a:latin typeface="Verdana" panose="020B0604030504040204" pitchFamily="34" charset="0"/>
                <a:ea typeface="Verdana" panose="020B0604030504040204" pitchFamily="34" charset="0"/>
                <a:cs typeface="Verdana" panose="020B0604030504040204" pitchFamily="34" charset="0"/>
              </a:rPr>
              <a:t>3</a:t>
            </a:r>
            <a:r>
              <a:rPr lang="ru-RU" sz="1200" dirty="0">
                <a:latin typeface="Verdana" panose="020B0604030504040204" pitchFamily="34" charset="0"/>
                <a:ea typeface="Verdana" panose="020B0604030504040204" pitchFamily="34" charset="0"/>
                <a:cs typeface="Verdana" panose="020B0604030504040204" pitchFamily="34" charset="0"/>
              </a:rPr>
              <a:t> – микропроцессор, основой которого является кристалл, защищенный патентом Украины на изобретение;</a:t>
            </a: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Е</a:t>
            </a:r>
            <a:r>
              <a:rPr lang="ru-RU" sz="1200" baseline="-25000" dirty="0">
                <a:latin typeface="Verdana" panose="020B0604030504040204" pitchFamily="34" charset="0"/>
                <a:ea typeface="Verdana" panose="020B0604030504040204" pitchFamily="34" charset="0"/>
                <a:cs typeface="Verdana" panose="020B0604030504040204" pitchFamily="34" charset="0"/>
              </a:rPr>
              <a:t>4</a:t>
            </a:r>
            <a:r>
              <a:rPr lang="ru-RU" sz="1200" dirty="0">
                <a:latin typeface="Verdana" panose="020B0604030504040204" pitchFamily="34" charset="0"/>
                <a:ea typeface="Verdana" panose="020B0604030504040204" pitchFamily="34" charset="0"/>
                <a:cs typeface="Verdana" panose="020B0604030504040204" pitchFamily="34" charset="0"/>
              </a:rPr>
              <a:t> – блок индикации информации (видео-блок на жидких кристаллах) незащищенный действующим охранными документами Украины.</a:t>
            </a:r>
          </a:p>
          <a:p>
            <a:r>
              <a:rPr lang="ru-RU" sz="1200" dirty="0">
                <a:latin typeface="Verdana" panose="020B0604030504040204" pitchFamily="34" charset="0"/>
                <a:ea typeface="Verdana" panose="020B0604030504040204" pitchFamily="34" charset="0"/>
                <a:cs typeface="Verdana" panose="020B0604030504040204" pitchFamily="34" charset="0"/>
              </a:rPr>
              <a:t> </a:t>
            </a:r>
            <a:r>
              <a:rPr lang="ru-RU" sz="1200" b="1" dirty="0" smtClean="0">
                <a:latin typeface="Verdana" panose="020B0604030504040204" pitchFamily="34" charset="0"/>
                <a:ea typeface="Verdana" panose="020B0604030504040204" pitchFamily="34" charset="0"/>
                <a:cs typeface="Verdana" panose="020B0604030504040204" pitchFamily="34" charset="0"/>
              </a:rPr>
              <a:t>Основные</a:t>
            </a:r>
            <a:r>
              <a:rPr lang="ru-RU" sz="1200" b="1" dirty="0">
                <a:latin typeface="Verdana" panose="020B0604030504040204" pitchFamily="34" charset="0"/>
                <a:ea typeface="Verdana" panose="020B0604030504040204" pitchFamily="34" charset="0"/>
                <a:cs typeface="Verdana" panose="020B0604030504040204" pitchFamily="34" charset="0"/>
              </a:rPr>
              <a:t>:</a:t>
            </a:r>
            <a:endParaRPr lang="ru-RU" sz="1200"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Е</a:t>
            </a:r>
            <a:r>
              <a:rPr lang="ru-RU" sz="1200" baseline="-25000" dirty="0">
                <a:latin typeface="Verdana" panose="020B0604030504040204" pitchFamily="34" charset="0"/>
                <a:ea typeface="Verdana" panose="020B0604030504040204" pitchFamily="34" charset="0"/>
                <a:cs typeface="Verdana" panose="020B0604030504040204" pitchFamily="34" charset="0"/>
              </a:rPr>
              <a:t>5</a:t>
            </a:r>
            <a:r>
              <a:rPr lang="ru-RU" sz="1200" dirty="0">
                <a:latin typeface="Verdana" panose="020B0604030504040204" pitchFamily="34" charset="0"/>
                <a:ea typeface="Verdana" panose="020B0604030504040204" pitchFamily="34" charset="0"/>
                <a:cs typeface="Verdana" panose="020B0604030504040204" pitchFamily="34" charset="0"/>
              </a:rPr>
              <a:t> – система питания, в состав которой входит блок питания, защищенный патентом Украины на полезную модель;</a:t>
            </a: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Е</a:t>
            </a:r>
            <a:r>
              <a:rPr lang="ru-RU" sz="1200" baseline="-25000" dirty="0">
                <a:latin typeface="Verdana" panose="020B0604030504040204" pitchFamily="34" charset="0"/>
                <a:ea typeface="Verdana" panose="020B0604030504040204" pitchFamily="34" charset="0"/>
                <a:cs typeface="Verdana" panose="020B0604030504040204" pitchFamily="34" charset="0"/>
              </a:rPr>
              <a:t>6 </a:t>
            </a:r>
            <a:r>
              <a:rPr lang="ru-RU" sz="1200" dirty="0">
                <a:latin typeface="Verdana" panose="020B0604030504040204" pitchFamily="34" charset="0"/>
                <a:ea typeface="Verdana" panose="020B0604030504040204" pitchFamily="34" charset="0"/>
                <a:cs typeface="Verdana" panose="020B0604030504040204" pitchFamily="34" charset="0"/>
              </a:rPr>
              <a:t>– система постоянной памяти, в которой использованы известные технические решения;</a:t>
            </a: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Е</a:t>
            </a:r>
            <a:r>
              <a:rPr lang="ru-RU" sz="1200" baseline="-25000" dirty="0">
                <a:latin typeface="Verdana" panose="020B0604030504040204" pitchFamily="34" charset="0"/>
                <a:ea typeface="Verdana" panose="020B0604030504040204" pitchFamily="34" charset="0"/>
                <a:cs typeface="Verdana" panose="020B0604030504040204" pitchFamily="34" charset="0"/>
              </a:rPr>
              <a:t>7</a:t>
            </a:r>
            <a:r>
              <a:rPr lang="ru-RU" sz="1200" dirty="0">
                <a:latin typeface="Verdana" panose="020B0604030504040204" pitchFamily="34" charset="0"/>
                <a:ea typeface="Verdana" panose="020B0604030504040204" pitchFamily="34" charset="0"/>
                <a:cs typeface="Verdana" panose="020B0604030504040204" pitchFamily="34" charset="0"/>
              </a:rPr>
              <a:t> – корпус микрокалькулятора, в котором использовано рационализаторское предложение.</a:t>
            </a:r>
          </a:p>
          <a:p>
            <a:r>
              <a:rPr lang="ru-RU" sz="1200" dirty="0">
                <a:latin typeface="Verdana" panose="020B0604030504040204" pitchFamily="34" charset="0"/>
                <a:ea typeface="Verdana" panose="020B0604030504040204" pitchFamily="34" charset="0"/>
                <a:cs typeface="Verdana" panose="020B0604030504040204" pitchFamily="34" charset="0"/>
              </a:rPr>
              <a:t> </a:t>
            </a:r>
            <a:r>
              <a:rPr lang="ru-RU" sz="1200" b="1" dirty="0" smtClean="0">
                <a:latin typeface="Verdana" panose="020B0604030504040204" pitchFamily="34" charset="0"/>
                <a:ea typeface="Verdana" panose="020B0604030504040204" pitchFamily="34" charset="0"/>
                <a:cs typeface="Verdana" panose="020B0604030504040204" pitchFamily="34" charset="0"/>
              </a:rPr>
              <a:t>Второстепенные</a:t>
            </a:r>
            <a:r>
              <a:rPr lang="ru-RU" sz="1200" b="1" dirty="0">
                <a:latin typeface="Verdana" panose="020B0604030504040204" pitchFamily="34" charset="0"/>
                <a:ea typeface="Verdana" panose="020B0604030504040204" pitchFamily="34" charset="0"/>
                <a:cs typeface="Verdana" panose="020B0604030504040204" pitchFamily="34" charset="0"/>
              </a:rPr>
              <a:t>:</a:t>
            </a:r>
            <a:endParaRPr lang="ru-RU" sz="1200"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Е</a:t>
            </a:r>
            <a:r>
              <a:rPr lang="ru-RU" sz="1200" baseline="-25000" dirty="0">
                <a:latin typeface="Verdana" panose="020B0604030504040204" pitchFamily="34" charset="0"/>
                <a:ea typeface="Verdana" panose="020B0604030504040204" pitchFamily="34" charset="0"/>
                <a:cs typeface="Verdana" panose="020B0604030504040204" pitchFamily="34" charset="0"/>
              </a:rPr>
              <a:t>8</a:t>
            </a:r>
            <a:r>
              <a:rPr lang="ru-RU" sz="1200" dirty="0">
                <a:latin typeface="Verdana" panose="020B0604030504040204" pitchFamily="34" charset="0"/>
                <a:ea typeface="Verdana" panose="020B0604030504040204" pitchFamily="34" charset="0"/>
                <a:cs typeface="Verdana" panose="020B0604030504040204" pitchFamily="34" charset="0"/>
              </a:rPr>
              <a:t> – кнопки панели управления, дизайн кнопки защищен патентом Украины на промышленный образец;</a:t>
            </a: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Е</a:t>
            </a:r>
            <a:r>
              <a:rPr lang="ru-RU" sz="1200" baseline="-25000" dirty="0">
                <a:latin typeface="Verdana" panose="020B0604030504040204" pitchFamily="34" charset="0"/>
                <a:ea typeface="Verdana" panose="020B0604030504040204" pitchFamily="34" charset="0"/>
                <a:cs typeface="Verdana" panose="020B0604030504040204" pitchFamily="34" charset="0"/>
              </a:rPr>
              <a:t>9</a:t>
            </a:r>
            <a:r>
              <a:rPr lang="ru-RU" sz="1200" dirty="0">
                <a:latin typeface="Verdana" panose="020B0604030504040204" pitchFamily="34" charset="0"/>
                <a:ea typeface="Verdana" panose="020B0604030504040204" pitchFamily="34" charset="0"/>
                <a:cs typeface="Verdana" panose="020B0604030504040204" pitchFamily="34" charset="0"/>
              </a:rPr>
              <a:t> – схема переключения режима работы микрокалькулятора (батарейка-электросеть), в которой использовано рационализаторское предложение;</a:t>
            </a: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Е</a:t>
            </a:r>
            <a:r>
              <a:rPr lang="ru-RU" sz="1200" baseline="-25000" dirty="0">
                <a:latin typeface="Verdana" panose="020B0604030504040204" pitchFamily="34" charset="0"/>
                <a:ea typeface="Verdana" panose="020B0604030504040204" pitchFamily="34" charset="0"/>
                <a:cs typeface="Verdana" panose="020B0604030504040204" pitchFamily="34" charset="0"/>
              </a:rPr>
              <a:t>10</a:t>
            </a:r>
            <a:r>
              <a:rPr lang="ru-RU" sz="1200" dirty="0">
                <a:latin typeface="Verdana" panose="020B0604030504040204" pitchFamily="34" charset="0"/>
                <a:ea typeface="Verdana" panose="020B0604030504040204" pitchFamily="34" charset="0"/>
                <a:cs typeface="Verdana" panose="020B0604030504040204" pitchFamily="34" charset="0"/>
              </a:rPr>
              <a:t> – прочие элементы. </a:t>
            </a:r>
          </a:p>
          <a:p>
            <a:pPr marL="0" indent="0">
              <a:buNone/>
            </a:pPr>
            <a:endParaRPr lang="ru-RU" dirty="0"/>
          </a:p>
        </p:txBody>
      </p:sp>
      <p:sp>
        <p:nvSpPr>
          <p:cNvPr id="4" name="Номер слайда 3"/>
          <p:cNvSpPr>
            <a:spLocks noGrp="1"/>
          </p:cNvSpPr>
          <p:nvPr>
            <p:ph type="sldNum" sz="quarter" idx="12"/>
          </p:nvPr>
        </p:nvSpPr>
        <p:spPr/>
        <p:txBody>
          <a:bodyPr/>
          <a:lstStyle/>
          <a:p>
            <a:pPr>
              <a:defRPr/>
            </a:pPr>
            <a:fld id="{49BC4115-54D6-4EEB-9642-FBAA62ABDD2A}" type="slidenum">
              <a:rPr lang="ru-RU" smtClean="0"/>
              <a:pPr>
                <a:defRPr/>
              </a:pPr>
              <a:t>34</a:t>
            </a:fld>
            <a:endParaRPr lang="ru-RU" dirty="0"/>
          </a:p>
        </p:txBody>
      </p:sp>
    </p:spTree>
    <p:extLst>
      <p:ext uri="{BB962C8B-B14F-4D97-AF65-F5344CB8AC3E}">
        <p14:creationId xmlns:p14="http://schemas.microsoft.com/office/powerpoint/2010/main" val="27201401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1200" b="1" i="1" dirty="0"/>
              <a:t>ПРОФЕСІЙНИЙ ТРЕНІНГ «АКТУАЛЬНІ ПИТАННЯ ВИЗНАЧЕННЯ ВАРТОСТІ БІЗНЕСУ, В ТОМУ ЧИСЛІ ДЛЯ ПРОЦЕДУР SQUEEZE-OUT ТА SELL-OUT»</a:t>
            </a:r>
            <a:r>
              <a:rPr lang="uk-UA" sz="1200" b="1" dirty="0"/>
              <a:t> </a:t>
            </a:r>
            <a:endParaRPr lang="ru-RU" sz="1200" dirty="0"/>
          </a:p>
        </p:txBody>
      </p:sp>
      <p:sp>
        <p:nvSpPr>
          <p:cNvPr id="4" name="Номер слайда 3"/>
          <p:cNvSpPr>
            <a:spLocks noGrp="1"/>
          </p:cNvSpPr>
          <p:nvPr>
            <p:ph type="sldNum" sz="quarter" idx="12"/>
          </p:nvPr>
        </p:nvSpPr>
        <p:spPr/>
        <p:txBody>
          <a:bodyPr/>
          <a:lstStyle/>
          <a:p>
            <a:pPr>
              <a:defRPr/>
            </a:pPr>
            <a:fld id="{49BC4115-54D6-4EEB-9642-FBAA62ABDD2A}" type="slidenum">
              <a:rPr lang="ru-RU" smtClean="0"/>
              <a:pPr>
                <a:defRPr/>
              </a:pPr>
              <a:t>35</a:t>
            </a:fld>
            <a:endParaRPr lang="ru-RU" dirty="0"/>
          </a:p>
        </p:txBody>
      </p:sp>
      <p:pic>
        <p:nvPicPr>
          <p:cNvPr id="53250" name="Рисунок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89363" y="2166938"/>
            <a:ext cx="352425" cy="228600"/>
          </a:xfrm>
          <a:prstGeom prst="rect">
            <a:avLst/>
          </a:prstGeom>
          <a:noFill/>
          <a:extLst>
            <a:ext uri="{909E8E84-426E-40DD-AFC4-6F175D3DCCD1}">
              <a14:hiddenFill xmlns:a14="http://schemas.microsoft.com/office/drawing/2010/main">
                <a:solidFill>
                  <a:srgbClr val="FFFFFF"/>
                </a:solidFill>
              </a14:hiddenFill>
            </a:ext>
          </a:extLst>
        </p:spPr>
      </p:pic>
      <p:pic>
        <p:nvPicPr>
          <p:cNvPr id="53249" name="Рисунок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46488" y="2119313"/>
            <a:ext cx="390525" cy="238125"/>
          </a:xfrm>
          <a:prstGeom prst="rect">
            <a:avLst/>
          </a:prstGeom>
          <a:noFill/>
          <a:extLst>
            <a:ext uri="{909E8E84-426E-40DD-AFC4-6F175D3DCCD1}">
              <a14:hiddenFill xmlns:a14="http://schemas.microsoft.com/office/drawing/2010/main">
                <a:solidFill>
                  <a:srgbClr val="FFFFFF"/>
                </a:solidFill>
              </a14:hiddenFill>
            </a:ext>
          </a:extLst>
        </p:spPr>
      </p:pic>
      <p:pic>
        <p:nvPicPr>
          <p:cNvPr id="53251" name="Picture 3"/>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2411760" y="1412776"/>
            <a:ext cx="5324475" cy="4219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780724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1200" b="1" i="1" dirty="0"/>
              <a:t>ПРОФЕСІЙНИЙ ТРЕНІНГ «АКТУАЛЬНІ ПИТАННЯ ВИЗНАЧЕННЯ ВАРТОСТІ БІЗНЕСУ, В ТОМУ ЧИСЛІ ДЛЯ ПРОЦЕДУР SQUEEZE-OUT ТА SELL-OUT»</a:t>
            </a:r>
            <a:r>
              <a:rPr lang="uk-UA" sz="1200" b="1" dirty="0"/>
              <a:t> </a:t>
            </a:r>
            <a:endParaRPr lang="ru-RU" sz="1200" dirty="0"/>
          </a:p>
        </p:txBody>
      </p:sp>
      <p:sp>
        <p:nvSpPr>
          <p:cNvPr id="3" name="Объект 2"/>
          <p:cNvSpPr>
            <a:spLocks noGrp="1"/>
          </p:cNvSpPr>
          <p:nvPr>
            <p:ph idx="1"/>
          </p:nvPr>
        </p:nvSpPr>
        <p:spPr>
          <a:xfrm>
            <a:off x="2267744" y="1268760"/>
            <a:ext cx="6775450" cy="4809778"/>
          </a:xfrm>
        </p:spPr>
        <p:txBody>
          <a:bodyPr/>
          <a:lstStyle/>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Оценка весомости элементов экспертами проводилась по 3-балльной шкале, а именно:</a:t>
            </a:r>
          </a:p>
          <a:p>
            <a:pPr lvl="0"/>
            <a:r>
              <a:rPr lang="ru-RU" sz="1200" dirty="0">
                <a:latin typeface="Verdana" panose="020B0604030504040204" pitchFamily="34" charset="0"/>
                <a:ea typeface="Verdana" panose="020B0604030504040204" pitchFamily="34" charset="0"/>
                <a:cs typeface="Verdana" panose="020B0604030504040204" pitchFamily="34" charset="0"/>
              </a:rPr>
              <a:t>важные элементы – 9-11 баллов;</a:t>
            </a:r>
          </a:p>
          <a:p>
            <a:pPr lvl="0"/>
            <a:r>
              <a:rPr lang="ru-RU" sz="1200" dirty="0">
                <a:latin typeface="Verdana" panose="020B0604030504040204" pitchFamily="34" charset="0"/>
                <a:ea typeface="Verdana" panose="020B0604030504040204" pitchFamily="34" charset="0"/>
                <a:cs typeface="Verdana" panose="020B0604030504040204" pitchFamily="34" charset="0"/>
              </a:rPr>
              <a:t>основные элементы – 6-8 баллов;</a:t>
            </a:r>
          </a:p>
          <a:p>
            <a:pPr lvl="0"/>
            <a:r>
              <a:rPr lang="ru-RU" sz="1200" dirty="0">
                <a:latin typeface="Verdana" panose="020B0604030504040204" pitchFamily="34" charset="0"/>
                <a:ea typeface="Verdana" panose="020B0604030504040204" pitchFamily="34" charset="0"/>
                <a:cs typeface="Verdana" panose="020B0604030504040204" pitchFamily="34" charset="0"/>
              </a:rPr>
              <a:t>второстепенные элементы – 3-5 баллов.</a:t>
            </a: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Считаем, что использованный в объекте ОИС защищает один отдельный элемент полностью.</a:t>
            </a: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 </a:t>
            </a: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Данные экспертной оценки заносятся в таблицу (графы 2-6). В графу 7 заносим суммарную оценку каждого элемента всеми экспертами.</a:t>
            </a: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 </a:t>
            </a: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В графу 8 таблицы заносятся значения </a:t>
            </a:r>
            <a:r>
              <a:rPr lang="ru-RU" sz="1200" dirty="0" err="1">
                <a:latin typeface="Verdana" panose="020B0604030504040204" pitchFamily="34" charset="0"/>
                <a:ea typeface="Verdana" panose="020B0604030504040204" pitchFamily="34" charset="0"/>
                <a:cs typeface="Verdana" panose="020B0604030504040204" pitchFamily="34" charset="0"/>
              </a:rPr>
              <a:t>К</a:t>
            </a:r>
            <a:r>
              <a:rPr lang="ru-RU" sz="1200" baseline="-25000" dirty="0" err="1">
                <a:latin typeface="Verdana" panose="020B0604030504040204" pitchFamily="34" charset="0"/>
                <a:ea typeface="Verdana" panose="020B0604030504040204" pitchFamily="34" charset="0"/>
                <a:cs typeface="Verdana" panose="020B0604030504040204" pitchFamily="34" charset="0"/>
              </a:rPr>
              <a:t>в</a:t>
            </a:r>
            <a:r>
              <a:rPr lang="uk-UA" sz="1200" baseline="-25000" dirty="0">
                <a:latin typeface="Verdana" panose="020B0604030504040204" pitchFamily="34" charset="0"/>
                <a:ea typeface="Verdana" panose="020B0604030504040204" pitchFamily="34" charset="0"/>
                <a:cs typeface="Verdana" panose="020B0604030504040204" pitchFamily="34" charset="0"/>
              </a:rPr>
              <a:t>і</a:t>
            </a:r>
            <a:r>
              <a:rPr lang="ru-RU" sz="1200" dirty="0">
                <a:latin typeface="Verdana" panose="020B0604030504040204" pitchFamily="34" charset="0"/>
                <a:ea typeface="Verdana" panose="020B0604030504040204" pitchFamily="34" charset="0"/>
                <a:cs typeface="Verdana" panose="020B0604030504040204" pitchFamily="34" charset="0"/>
              </a:rPr>
              <a:t>, рассчитанные по формуле (</a:t>
            </a:r>
            <a:r>
              <a:rPr lang="ru-RU" sz="1200" dirty="0" err="1">
                <a:latin typeface="Verdana" panose="020B0604030504040204" pitchFamily="34" charset="0"/>
                <a:ea typeface="Verdana" panose="020B0604030504040204" pitchFamily="34" charset="0"/>
                <a:cs typeface="Verdana" panose="020B0604030504040204" pitchFamily="34" charset="0"/>
              </a:rPr>
              <a:t>см.выше</a:t>
            </a:r>
            <a:r>
              <a:rPr lang="ru-RU" sz="1200" dirty="0" smtClean="0">
                <a:latin typeface="Verdana" panose="020B0604030504040204" pitchFamily="34" charset="0"/>
                <a:ea typeface="Verdana" panose="020B0604030504040204" pitchFamily="34" charset="0"/>
                <a:cs typeface="Verdana" panose="020B0604030504040204" pitchFamily="34" charset="0"/>
              </a:rPr>
              <a:t>).</a:t>
            </a:r>
          </a:p>
          <a:p>
            <a:pPr marL="0" indent="0">
              <a:buNone/>
            </a:pPr>
            <a:endParaRPr lang="ru-RU" sz="12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Для </a:t>
            </a:r>
            <a:r>
              <a:rPr lang="ru-RU" sz="1200" dirty="0">
                <a:latin typeface="Verdana" panose="020B0604030504040204" pitchFamily="34" charset="0"/>
                <a:ea typeface="Verdana" panose="020B0604030504040204" pitchFamily="34" charset="0"/>
                <a:cs typeface="Verdana" panose="020B0604030504040204" pitchFamily="34" charset="0"/>
              </a:rPr>
              <a:t>определения части прибыли, которая приходится на долю, например, рационализаторского предложения, использованного в корпусе микрокалькулятора (элемент Е</a:t>
            </a:r>
            <a:r>
              <a:rPr lang="ru-RU" sz="1200" baseline="-25000" dirty="0">
                <a:latin typeface="Verdana" panose="020B0604030504040204" pitchFamily="34" charset="0"/>
                <a:ea typeface="Verdana" panose="020B0604030504040204" pitchFamily="34" charset="0"/>
                <a:cs typeface="Verdana" panose="020B0604030504040204" pitchFamily="34" charset="0"/>
              </a:rPr>
              <a:t>7</a:t>
            </a:r>
            <a:r>
              <a:rPr lang="ru-RU" sz="1200" dirty="0">
                <a:latin typeface="Verdana" panose="020B0604030504040204" pitchFamily="34" charset="0"/>
                <a:ea typeface="Verdana" panose="020B0604030504040204" pitchFamily="34" charset="0"/>
                <a:cs typeface="Verdana" panose="020B0604030504040204" pitchFamily="34" charset="0"/>
              </a:rPr>
              <a:t>), необходимо общую прибыль  П, полученную предприятием от реализации калькуляторов, умножить на значение </a:t>
            </a:r>
            <a:r>
              <a:rPr lang="ru-RU" sz="1200" dirty="0" err="1">
                <a:latin typeface="Verdana" panose="020B0604030504040204" pitchFamily="34" charset="0"/>
                <a:ea typeface="Verdana" panose="020B0604030504040204" pitchFamily="34" charset="0"/>
                <a:cs typeface="Verdana" panose="020B0604030504040204" pitchFamily="34" charset="0"/>
              </a:rPr>
              <a:t>К</a:t>
            </a:r>
            <a:r>
              <a:rPr lang="ru-RU" sz="1200" baseline="-25000" dirty="0" err="1">
                <a:latin typeface="Verdana" panose="020B0604030504040204" pitchFamily="34" charset="0"/>
                <a:ea typeface="Verdana" panose="020B0604030504040204" pitchFamily="34" charset="0"/>
                <a:cs typeface="Verdana" panose="020B0604030504040204" pitchFamily="34" charset="0"/>
              </a:rPr>
              <a:t>в</a:t>
            </a:r>
            <a:r>
              <a:rPr lang="uk-UA" sz="1200" baseline="-25000" dirty="0">
                <a:latin typeface="Verdana" panose="020B0604030504040204" pitchFamily="34" charset="0"/>
                <a:ea typeface="Verdana" panose="020B0604030504040204" pitchFamily="34" charset="0"/>
                <a:cs typeface="Verdana" panose="020B0604030504040204" pitchFamily="34" charset="0"/>
              </a:rPr>
              <a:t>і</a:t>
            </a:r>
            <a:r>
              <a:rPr lang="uk-UA" sz="1200" dirty="0">
                <a:latin typeface="Verdana" panose="020B0604030504040204" pitchFamily="34" charset="0"/>
                <a:ea typeface="Verdana" panose="020B0604030504040204" pitchFamily="34" charset="0"/>
                <a:cs typeface="Verdana" panose="020B0604030504040204" pitchFamily="34" charset="0"/>
              </a:rPr>
              <a:t> </a:t>
            </a:r>
            <a:r>
              <a:rPr lang="ru-RU" sz="1200" dirty="0">
                <a:latin typeface="Verdana" panose="020B0604030504040204" pitchFamily="34" charset="0"/>
                <a:ea typeface="Verdana" panose="020B0604030504040204" pitchFamily="34" charset="0"/>
                <a:cs typeface="Verdana" panose="020B0604030504040204" pitchFamily="34" charset="0"/>
              </a:rPr>
              <a:t>для элемента Е</a:t>
            </a:r>
            <a:r>
              <a:rPr lang="ru-RU" sz="1200" baseline="-25000" dirty="0">
                <a:latin typeface="Verdana" panose="020B0604030504040204" pitchFamily="34" charset="0"/>
                <a:ea typeface="Verdana" panose="020B0604030504040204" pitchFamily="34" charset="0"/>
                <a:cs typeface="Verdana" panose="020B0604030504040204" pitchFamily="34" charset="0"/>
              </a:rPr>
              <a:t>7</a:t>
            </a:r>
            <a:r>
              <a:rPr lang="ru-RU" sz="1200" dirty="0">
                <a:latin typeface="Verdana" panose="020B0604030504040204" pitchFamily="34" charset="0"/>
                <a:ea typeface="Verdana" panose="020B0604030504040204" pitchFamily="34" charset="0"/>
                <a:cs typeface="Verdana" panose="020B0604030504040204" pitchFamily="34" charset="0"/>
              </a:rPr>
              <a:t> (строка 7 графы 8), то есть:</a:t>
            </a:r>
          </a:p>
          <a:p>
            <a:pPr marL="0" indent="0">
              <a:buNone/>
            </a:pPr>
            <a:r>
              <a:rPr lang="en-US" sz="1200" dirty="0">
                <a:latin typeface="Verdana" panose="020B0604030504040204" pitchFamily="34" charset="0"/>
                <a:ea typeface="Verdana" panose="020B0604030504040204" pitchFamily="34" charset="0"/>
                <a:cs typeface="Verdana" panose="020B0604030504040204" pitchFamily="34" charset="0"/>
              </a:rPr>
              <a:t> </a:t>
            </a:r>
            <a:endParaRPr lang="ru-RU" sz="1200" dirty="0">
              <a:latin typeface="Verdana" panose="020B0604030504040204" pitchFamily="34" charset="0"/>
              <a:ea typeface="Verdana" panose="020B0604030504040204" pitchFamily="34" charset="0"/>
              <a:cs typeface="Verdana" panose="020B0604030504040204" pitchFamily="34" charset="0"/>
            </a:endParaRPr>
          </a:p>
          <a:p>
            <a:pPr marL="0" indent="0" algn="ctr">
              <a:buNone/>
            </a:pPr>
            <a:r>
              <a:rPr lang="ru-RU" sz="1200" dirty="0">
                <a:latin typeface="Verdana" panose="020B0604030504040204" pitchFamily="34" charset="0"/>
                <a:ea typeface="Verdana" panose="020B0604030504040204" pitchFamily="34" charset="0"/>
                <a:cs typeface="Verdana" panose="020B0604030504040204" pitchFamily="34" charset="0"/>
              </a:rPr>
              <a:t>Пв</a:t>
            </a:r>
            <a:r>
              <a:rPr lang="ru-RU" sz="1200" baseline="-25000" dirty="0">
                <a:latin typeface="Verdana" panose="020B0604030504040204" pitchFamily="34" charset="0"/>
                <a:ea typeface="Verdana" panose="020B0604030504040204" pitchFamily="34" charset="0"/>
                <a:cs typeface="Verdana" panose="020B0604030504040204" pitchFamily="34" charset="0"/>
              </a:rPr>
              <a:t>7</a:t>
            </a:r>
            <a:r>
              <a:rPr lang="ru-RU" sz="1200" dirty="0">
                <a:latin typeface="Verdana" panose="020B0604030504040204" pitchFamily="34" charset="0"/>
                <a:ea typeface="Verdana" panose="020B0604030504040204" pitchFamily="34" charset="0"/>
                <a:cs typeface="Verdana" panose="020B0604030504040204" pitchFamily="34" charset="0"/>
              </a:rPr>
              <a:t> = П х Кв</a:t>
            </a:r>
            <a:r>
              <a:rPr lang="ru-RU" sz="1200" baseline="-25000" dirty="0">
                <a:latin typeface="Verdana" panose="020B0604030504040204" pitchFamily="34" charset="0"/>
                <a:ea typeface="Verdana" panose="020B0604030504040204" pitchFamily="34" charset="0"/>
                <a:cs typeface="Verdana" panose="020B0604030504040204" pitchFamily="34" charset="0"/>
              </a:rPr>
              <a:t>7</a:t>
            </a:r>
            <a:r>
              <a:rPr lang="ru-RU" sz="1200" dirty="0">
                <a:latin typeface="Verdana" panose="020B0604030504040204" pitchFamily="34" charset="0"/>
                <a:ea typeface="Verdana" panose="020B0604030504040204" pitchFamily="34" charset="0"/>
                <a:cs typeface="Verdana" panose="020B0604030504040204" pitchFamily="34" charset="0"/>
              </a:rPr>
              <a:t> = П х 0,083 (</a:t>
            </a:r>
            <a:r>
              <a:rPr lang="en-US" sz="1200" dirty="0">
                <a:latin typeface="Verdana" panose="020B0604030504040204" pitchFamily="34" charset="0"/>
                <a:ea typeface="Verdana" panose="020B0604030504040204" pitchFamily="34" charset="0"/>
                <a:cs typeface="Verdana" panose="020B0604030504040204" pitchFamily="34" charset="0"/>
              </a:rPr>
              <a:t>$</a:t>
            </a:r>
            <a:r>
              <a:rPr lang="ru-RU" sz="1200" dirty="0">
                <a:latin typeface="Verdana" panose="020B0604030504040204" pitchFamily="34" charset="0"/>
                <a:ea typeface="Verdana" panose="020B0604030504040204" pitchFamily="34" charset="0"/>
                <a:cs typeface="Verdana" panose="020B0604030504040204" pitchFamily="34" charset="0"/>
              </a:rPr>
              <a:t>)</a:t>
            </a:r>
          </a:p>
          <a:p>
            <a:pPr marL="0" indent="0">
              <a:buNone/>
            </a:pPr>
            <a:endParaRPr lang="ru-RU" sz="1200" dirty="0"/>
          </a:p>
        </p:txBody>
      </p:sp>
      <p:sp>
        <p:nvSpPr>
          <p:cNvPr id="4" name="Номер слайда 3"/>
          <p:cNvSpPr>
            <a:spLocks noGrp="1"/>
          </p:cNvSpPr>
          <p:nvPr>
            <p:ph type="sldNum" sz="quarter" idx="12"/>
          </p:nvPr>
        </p:nvSpPr>
        <p:spPr/>
        <p:txBody>
          <a:bodyPr/>
          <a:lstStyle/>
          <a:p>
            <a:pPr>
              <a:defRPr/>
            </a:pPr>
            <a:fld id="{49BC4115-54D6-4EEB-9642-FBAA62ABDD2A}" type="slidenum">
              <a:rPr lang="ru-RU" smtClean="0"/>
              <a:pPr>
                <a:defRPr/>
              </a:pPr>
              <a:t>36</a:t>
            </a:fld>
            <a:endParaRPr lang="ru-RU" dirty="0"/>
          </a:p>
        </p:txBody>
      </p:sp>
    </p:spTree>
    <p:extLst>
      <p:ext uri="{BB962C8B-B14F-4D97-AF65-F5344CB8AC3E}">
        <p14:creationId xmlns:p14="http://schemas.microsoft.com/office/powerpoint/2010/main" val="32085618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1200" b="1" i="1" dirty="0"/>
              <a:t>ПРОФЕСІЙНИЙ ТРЕНІНГ «АКТУАЛЬНІ ПИТАННЯ ВИЗНАЧЕННЯ ВАРТОСТІ БІЗНЕСУ, В ТОМУ ЧИСЛІ ДЛЯ ПРОЦЕДУР SQUEEZE-OUT ТА SELL-OUT»</a:t>
            </a:r>
            <a:r>
              <a:rPr lang="uk-UA" sz="1200" b="1" dirty="0"/>
              <a:t> </a:t>
            </a:r>
            <a:endParaRPr lang="ru-RU" sz="1200" dirty="0"/>
          </a:p>
        </p:txBody>
      </p:sp>
      <p:sp>
        <p:nvSpPr>
          <p:cNvPr id="3" name="Объект 2"/>
          <p:cNvSpPr>
            <a:spLocks noGrp="1"/>
          </p:cNvSpPr>
          <p:nvPr>
            <p:ph idx="1"/>
          </p:nvPr>
        </p:nvSpPr>
        <p:spPr>
          <a:xfrm>
            <a:off x="2209800" y="1340769"/>
            <a:ext cx="6775450" cy="4737770"/>
          </a:xfrm>
        </p:spPr>
        <p:txBody>
          <a:bodyPr/>
          <a:lstStyle/>
          <a:p>
            <a:pPr marL="0" indent="0">
              <a:buNone/>
            </a:pPr>
            <a:r>
              <a:rPr lang="ru-RU" sz="1200" b="1" dirty="0" smtClean="0">
                <a:latin typeface="Verdana" panose="020B0604030504040204" pitchFamily="34" charset="0"/>
                <a:ea typeface="Verdana" panose="020B0604030504040204" pitchFamily="34" charset="0"/>
                <a:cs typeface="Verdana" panose="020B0604030504040204" pitchFamily="34" charset="0"/>
              </a:rPr>
              <a:t>Интерпретация </a:t>
            </a:r>
            <a:r>
              <a:rPr lang="ru-RU" sz="1200" b="1" dirty="0">
                <a:latin typeface="Verdana" panose="020B0604030504040204" pitchFamily="34" charset="0"/>
                <a:ea typeface="Verdana" panose="020B0604030504040204" pitchFamily="34" charset="0"/>
                <a:cs typeface="Verdana" panose="020B0604030504040204" pitchFamily="34" charset="0"/>
              </a:rPr>
              <a:t>результатов </a:t>
            </a:r>
            <a:r>
              <a:rPr lang="ru-RU" sz="1200" b="1" dirty="0" smtClean="0">
                <a:latin typeface="Verdana" panose="020B0604030504040204" pitchFamily="34" charset="0"/>
                <a:ea typeface="Verdana" panose="020B0604030504040204" pitchFamily="34" charset="0"/>
                <a:cs typeface="Verdana" panose="020B0604030504040204" pitchFamily="34" charset="0"/>
              </a:rPr>
              <a:t>оценки</a:t>
            </a: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Оценщик </a:t>
            </a:r>
            <a:r>
              <a:rPr lang="ru-RU" sz="1200" dirty="0">
                <a:latin typeface="Verdana" panose="020B0604030504040204" pitchFamily="34" charset="0"/>
                <a:ea typeface="Verdana" panose="020B0604030504040204" pitchFamily="34" charset="0"/>
                <a:cs typeface="Verdana" panose="020B0604030504040204" pitchFamily="34" charset="0"/>
              </a:rPr>
              <a:t>для определения итоговой стоимости объекта оценки осуществляет согласование результатов примененных подходов оценки. </a:t>
            </a: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В случае существенного расхождения результатов оценки, полученных с применением различных подходов к оценке, оценщик должен привести в отчете об оценке анализ причин полученного расхождения. Существенным следует считать расхождение, имеющее величину более 30% от максимального результата оценки. </a:t>
            </a:r>
            <a:endParaRPr lang="ru-RU" sz="12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r>
              <a:rPr lang="uk-UA" sz="1200" dirty="0" smtClean="0">
                <a:latin typeface="Verdana" panose="020B0604030504040204" pitchFamily="34" charset="0"/>
                <a:ea typeface="Verdana" panose="020B0604030504040204" pitchFamily="34" charset="0"/>
                <a:cs typeface="Verdana" panose="020B0604030504040204" pitchFamily="34" charset="0"/>
              </a:rPr>
              <a:t>Либо, что чаще всего встречается, такой результат не принимается в согласование. </a:t>
            </a:r>
            <a:endParaRPr lang="ru-RU" sz="1200"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Согласование</a:t>
            </a:r>
            <a:r>
              <a:rPr lang="ru-RU" sz="1200" dirty="0">
                <a:latin typeface="Verdana" panose="020B0604030504040204" pitchFamily="34" charset="0"/>
                <a:ea typeface="Verdana" panose="020B0604030504040204" pitchFamily="34" charset="0"/>
                <a:cs typeface="Verdana" panose="020B0604030504040204" pitchFamily="34" charset="0"/>
              </a:rPr>
              <a:t>, как правило, осуществляется определением удельных весов для результатов оценки, полученных при использовании различных подходов оценки, при этом оценщик должен учесть: </a:t>
            </a:r>
          </a:p>
          <a:p>
            <a:pPr>
              <a:buFont typeface="Arial" panose="020B0604020202020204" pitchFamily="34" charset="0"/>
              <a:buChar char="•"/>
            </a:pPr>
            <a:r>
              <a:rPr lang="ru-RU" sz="1200" dirty="0">
                <a:latin typeface="Verdana" panose="020B0604030504040204" pitchFamily="34" charset="0"/>
                <a:ea typeface="Verdana" panose="020B0604030504040204" pitchFamily="34" charset="0"/>
                <a:cs typeface="Verdana" panose="020B0604030504040204" pitchFamily="34" charset="0"/>
              </a:rPr>
              <a:t>цель оценки и предполагаемое использование результатов оценки; </a:t>
            </a:r>
          </a:p>
          <a:p>
            <a:pPr>
              <a:buFont typeface="Arial" panose="020B0604020202020204" pitchFamily="34" charset="0"/>
              <a:buChar char="•"/>
            </a:pPr>
            <a:r>
              <a:rPr lang="ru-RU" sz="1200" dirty="0">
                <a:latin typeface="Verdana" panose="020B0604030504040204" pitchFamily="34" charset="0"/>
                <a:ea typeface="Verdana" panose="020B0604030504040204" pitchFamily="34" charset="0"/>
                <a:cs typeface="Verdana" panose="020B0604030504040204" pitchFamily="34" charset="0"/>
              </a:rPr>
              <a:t>специфику оцениваемого объекта оценки; </a:t>
            </a:r>
          </a:p>
          <a:p>
            <a:pPr>
              <a:buFont typeface="Arial" panose="020B0604020202020204" pitchFamily="34" charset="0"/>
              <a:buChar char="•"/>
            </a:pPr>
            <a:r>
              <a:rPr lang="ru-RU" sz="1200" dirty="0">
                <a:latin typeface="Verdana" panose="020B0604030504040204" pitchFamily="34" charset="0"/>
                <a:ea typeface="Verdana" panose="020B0604030504040204" pitchFamily="34" charset="0"/>
                <a:cs typeface="Verdana" panose="020B0604030504040204" pitchFamily="34" charset="0"/>
              </a:rPr>
              <a:t>вид стоимости;</a:t>
            </a:r>
          </a:p>
          <a:p>
            <a:pPr>
              <a:buFont typeface="Arial" panose="020B0604020202020204" pitchFamily="34" charset="0"/>
              <a:buChar char="•"/>
            </a:pPr>
            <a:r>
              <a:rPr lang="ru-RU" sz="1200" dirty="0">
                <a:latin typeface="Verdana" panose="020B0604030504040204" pitchFamily="34" charset="0"/>
                <a:ea typeface="Verdana" panose="020B0604030504040204" pitchFamily="34" charset="0"/>
                <a:cs typeface="Verdana" panose="020B0604030504040204" pitchFamily="34" charset="0"/>
              </a:rPr>
              <a:t>количество и качество информации, использованной при применении подходов оценки. </a:t>
            </a:r>
          </a:p>
          <a:p>
            <a:pPr marL="0" indent="0">
              <a:buNone/>
            </a:pPr>
            <a:endParaRPr lang="ru-RU" sz="12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Итоговая </a:t>
            </a:r>
            <a:r>
              <a:rPr lang="ru-RU" sz="1200" dirty="0">
                <a:latin typeface="Verdana" panose="020B0604030504040204" pitchFamily="34" charset="0"/>
                <a:ea typeface="Verdana" panose="020B0604030504040204" pitchFamily="34" charset="0"/>
                <a:cs typeface="Verdana" panose="020B0604030504040204" pitchFamily="34" charset="0"/>
              </a:rPr>
              <a:t>стоимость объекта оценки должна быть представлена в денежной форме в виде единой величины.</a:t>
            </a:r>
          </a:p>
          <a:p>
            <a:pPr marL="0" indent="0">
              <a:buNone/>
            </a:pPr>
            <a:endParaRPr lang="ru-RU" sz="1200" b="1" dirty="0">
              <a:latin typeface="Verdana" panose="020B0604030504040204" pitchFamily="34" charset="0"/>
              <a:ea typeface="Verdana" panose="020B0604030504040204" pitchFamily="34" charset="0"/>
              <a:cs typeface="Verdana" panose="020B0604030504040204" pitchFamily="34" charset="0"/>
            </a:endParaRPr>
          </a:p>
        </p:txBody>
      </p:sp>
      <p:sp>
        <p:nvSpPr>
          <p:cNvPr id="4" name="Номер слайда 3"/>
          <p:cNvSpPr>
            <a:spLocks noGrp="1"/>
          </p:cNvSpPr>
          <p:nvPr>
            <p:ph type="sldNum" sz="quarter" idx="12"/>
          </p:nvPr>
        </p:nvSpPr>
        <p:spPr/>
        <p:txBody>
          <a:bodyPr/>
          <a:lstStyle/>
          <a:p>
            <a:pPr>
              <a:defRPr/>
            </a:pPr>
            <a:fld id="{49BC4115-54D6-4EEB-9642-FBAA62ABDD2A}" type="slidenum">
              <a:rPr lang="ru-RU" smtClean="0"/>
              <a:pPr>
                <a:defRPr/>
              </a:pPr>
              <a:t>37</a:t>
            </a:fld>
            <a:endParaRPr lang="ru-RU" dirty="0"/>
          </a:p>
        </p:txBody>
      </p:sp>
    </p:spTree>
    <p:extLst>
      <p:ext uri="{BB962C8B-B14F-4D97-AF65-F5344CB8AC3E}">
        <p14:creationId xmlns:p14="http://schemas.microsoft.com/office/powerpoint/2010/main" val="28791700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1200" b="1" i="1" dirty="0"/>
              <a:t>ПРОФЕСІЙНИЙ ТРЕНІНГ «АКТУАЛЬНІ ПИТАННЯ ВИЗНАЧЕННЯ ВАРТОСТІ БІЗНЕСУ, В ТОМУ ЧИСЛІ ДЛЯ ПРОЦЕДУР SQUEEZE-OUT ТА SELL-OUT»</a:t>
            </a:r>
            <a:r>
              <a:rPr lang="uk-UA" sz="1200" b="1" dirty="0"/>
              <a:t> </a:t>
            </a:r>
            <a:endParaRPr lang="ru-RU" sz="1200" dirty="0"/>
          </a:p>
        </p:txBody>
      </p:sp>
      <p:sp>
        <p:nvSpPr>
          <p:cNvPr id="3" name="Объект 2"/>
          <p:cNvSpPr>
            <a:spLocks noGrp="1"/>
          </p:cNvSpPr>
          <p:nvPr>
            <p:ph idx="1"/>
          </p:nvPr>
        </p:nvSpPr>
        <p:spPr>
          <a:xfrm>
            <a:off x="2209800" y="1340769"/>
            <a:ext cx="6775450" cy="4737770"/>
          </a:xfrm>
        </p:spPr>
        <p:txBody>
          <a:bodyPr/>
          <a:lstStyle/>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Согласование </a:t>
            </a:r>
            <a:r>
              <a:rPr lang="ru-RU" sz="1200" dirty="0">
                <a:latin typeface="Verdana" panose="020B0604030504040204" pitchFamily="34" charset="0"/>
                <a:ea typeface="Verdana" panose="020B0604030504040204" pitchFamily="34" charset="0"/>
                <a:cs typeface="Verdana" panose="020B0604030504040204" pitchFamily="34" charset="0"/>
              </a:rPr>
              <a:t>(обобщение) результатов оценки полученных разными подходами предназначено для определения итоговой стоимости объекта оценки путем взвешивания и сравнения таких результатов. </a:t>
            </a:r>
          </a:p>
          <a:p>
            <a:pPr marL="0" indent="0">
              <a:buNone/>
            </a:pPr>
            <a:endParaRPr lang="ru-RU" sz="12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Обобщение </a:t>
            </a:r>
            <a:r>
              <a:rPr lang="ru-RU" sz="1200" dirty="0">
                <a:latin typeface="Verdana" panose="020B0604030504040204" pitchFamily="34" charset="0"/>
                <a:ea typeface="Verdana" panose="020B0604030504040204" pitchFamily="34" charset="0"/>
                <a:cs typeface="Verdana" panose="020B0604030504040204" pitchFamily="34" charset="0"/>
              </a:rPr>
              <a:t>результатов расчетов осуществляется оценщиком на основании выбранных им критериев обобщения и установленных критериев обобщения путем сравнения между собой результатов расчетов по каждому из критериев. </a:t>
            </a:r>
          </a:p>
          <a:p>
            <a:pPr marL="0" indent="0">
              <a:buNone/>
            </a:pPr>
            <a:endParaRPr lang="ru-RU" sz="12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Согласование </a:t>
            </a:r>
            <a:r>
              <a:rPr lang="ru-RU" sz="1200" dirty="0">
                <a:latin typeface="Verdana" panose="020B0604030504040204" pitchFamily="34" charset="0"/>
                <a:ea typeface="Verdana" panose="020B0604030504040204" pitchFamily="34" charset="0"/>
                <a:cs typeface="Verdana" panose="020B0604030504040204" pitchFamily="34" charset="0"/>
              </a:rPr>
              <a:t>осуществляется путем: </a:t>
            </a:r>
          </a:p>
          <a:p>
            <a:pPr lvl="0"/>
            <a:r>
              <a:rPr lang="ru-RU" sz="1200" dirty="0">
                <a:latin typeface="Verdana" panose="020B0604030504040204" pitchFamily="34" charset="0"/>
                <a:ea typeface="Verdana" panose="020B0604030504040204" pitchFamily="34" charset="0"/>
                <a:cs typeface="Verdana" panose="020B0604030504040204" pitchFamily="34" charset="0"/>
              </a:rPr>
              <a:t>логического согласования, заключающегося в выборе удельных весов на основе анализа, проводимого оценщиком, с учетом всех значимых параметров. Оценщиком определяется приоритетный подход, а результаты остальных подходов используются для проверки и корректировки результата, полученного с помощью приоритетного подхода; </a:t>
            </a:r>
          </a:p>
          <a:p>
            <a:pPr lvl="0"/>
            <a:r>
              <a:rPr lang="ru-RU" sz="1200" dirty="0">
                <a:latin typeface="Verdana" panose="020B0604030504040204" pitchFamily="34" charset="0"/>
                <a:ea typeface="Verdana" panose="020B0604030504040204" pitchFamily="34" charset="0"/>
                <a:cs typeface="Verdana" panose="020B0604030504040204" pitchFamily="34" charset="0"/>
              </a:rPr>
              <a:t>математического взвешивания, в котором для определения удельных весов результатов, полученных различными подходами к оценке, используются несколько критериев, которыми описываются преимущества или недостатки примененного метода расчета с учетом особенностей оценки конкретного объекта. </a:t>
            </a:r>
            <a:endParaRPr lang="ru-RU" sz="1200" dirty="0" smtClean="0">
              <a:latin typeface="Verdana" panose="020B0604030504040204" pitchFamily="34" charset="0"/>
              <a:ea typeface="Verdana" panose="020B0604030504040204" pitchFamily="34" charset="0"/>
              <a:cs typeface="Verdana" panose="020B0604030504040204" pitchFamily="34" charset="0"/>
            </a:endParaRPr>
          </a:p>
          <a:p>
            <a:pPr marL="0" lvl="0" indent="0">
              <a:buNone/>
            </a:pPr>
            <a:r>
              <a:rPr lang="ru-RU" sz="1200" b="1" dirty="0" smtClean="0">
                <a:latin typeface="Verdana" panose="020B0604030504040204" pitchFamily="34" charset="0"/>
                <a:ea typeface="Verdana" panose="020B0604030504040204" pitchFamily="34" charset="0"/>
                <a:cs typeface="Verdana" panose="020B0604030504040204" pitchFamily="34" charset="0"/>
              </a:rPr>
              <a:t>Необходимо отметить, что первый вариант используется чаще всего.</a:t>
            </a:r>
          </a:p>
          <a:p>
            <a:pPr marL="0" lvl="0" indent="0">
              <a:buNone/>
            </a:pPr>
            <a:endParaRPr lang="ru-RU" sz="1200"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При </a:t>
            </a:r>
            <a:r>
              <a:rPr lang="ru-RU" sz="1200" dirty="0">
                <a:latin typeface="Verdana" panose="020B0604030504040204" pitchFamily="34" charset="0"/>
                <a:ea typeface="Verdana" panose="020B0604030504040204" pitchFamily="34" charset="0"/>
                <a:cs typeface="Verdana" panose="020B0604030504040204" pitchFamily="34" charset="0"/>
              </a:rPr>
              <a:t>определении удельных весов оценщиком должны быть проанализированы следующие основные факторы: </a:t>
            </a:r>
          </a:p>
          <a:p>
            <a:pPr marL="0" indent="0">
              <a:buNone/>
            </a:pPr>
            <a:endParaRPr lang="ru-RU" dirty="0"/>
          </a:p>
        </p:txBody>
      </p:sp>
      <p:sp>
        <p:nvSpPr>
          <p:cNvPr id="4" name="Номер слайда 3"/>
          <p:cNvSpPr>
            <a:spLocks noGrp="1"/>
          </p:cNvSpPr>
          <p:nvPr>
            <p:ph type="sldNum" sz="quarter" idx="12"/>
          </p:nvPr>
        </p:nvSpPr>
        <p:spPr/>
        <p:txBody>
          <a:bodyPr/>
          <a:lstStyle/>
          <a:p>
            <a:pPr>
              <a:defRPr/>
            </a:pPr>
            <a:fld id="{49BC4115-54D6-4EEB-9642-FBAA62ABDD2A}" type="slidenum">
              <a:rPr lang="ru-RU" smtClean="0"/>
              <a:pPr>
                <a:defRPr/>
              </a:pPr>
              <a:t>38</a:t>
            </a:fld>
            <a:endParaRPr lang="ru-RU" dirty="0"/>
          </a:p>
        </p:txBody>
      </p:sp>
    </p:spTree>
    <p:extLst>
      <p:ext uri="{BB962C8B-B14F-4D97-AF65-F5344CB8AC3E}">
        <p14:creationId xmlns:p14="http://schemas.microsoft.com/office/powerpoint/2010/main" val="32395230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sz="1200" dirty="0"/>
          </a:p>
        </p:txBody>
      </p:sp>
      <p:sp>
        <p:nvSpPr>
          <p:cNvPr id="3" name="Объект 2"/>
          <p:cNvSpPr>
            <a:spLocks noGrp="1"/>
          </p:cNvSpPr>
          <p:nvPr>
            <p:ph idx="1"/>
          </p:nvPr>
        </p:nvSpPr>
        <p:spPr>
          <a:xfrm>
            <a:off x="2123728" y="1268760"/>
            <a:ext cx="6775450" cy="4608512"/>
          </a:xfrm>
        </p:spPr>
        <p:txBody>
          <a:bodyPr/>
          <a:lstStyle/>
          <a:p>
            <a:r>
              <a:rPr lang="ru-RU" sz="1200" dirty="0">
                <a:latin typeface="Verdana" panose="020B0604030504040204" pitchFamily="34" charset="0"/>
                <a:ea typeface="Verdana" panose="020B0604030504040204" pitchFamily="34" charset="0"/>
                <a:cs typeface="Verdana" panose="020B0604030504040204" pitchFamily="34" charset="0"/>
              </a:rPr>
              <a:t>достоверность и достаточность информации, на основе которой проводились анализ и расчеты; </a:t>
            </a:r>
          </a:p>
          <a:p>
            <a:r>
              <a:rPr lang="ru-RU" sz="1200" dirty="0" smtClean="0">
                <a:latin typeface="Verdana" panose="020B0604030504040204" pitchFamily="34" charset="0"/>
                <a:ea typeface="Verdana" panose="020B0604030504040204" pitchFamily="34" charset="0"/>
                <a:cs typeface="Verdana" panose="020B0604030504040204" pitchFamily="34" charset="0"/>
              </a:rPr>
              <a:t>соответствие </a:t>
            </a:r>
            <a:r>
              <a:rPr lang="ru-RU" sz="1200" dirty="0">
                <a:latin typeface="Verdana" panose="020B0604030504040204" pitchFamily="34" charset="0"/>
                <a:ea typeface="Verdana" panose="020B0604030504040204" pitchFamily="34" charset="0"/>
                <a:cs typeface="Verdana" panose="020B0604030504040204" pitchFamily="34" charset="0"/>
              </a:rPr>
              <a:t>подхода оценки рассчитываемому виду и цели оценки стоимости. </a:t>
            </a:r>
          </a:p>
          <a:p>
            <a:pPr marL="0" indent="0">
              <a:buNone/>
            </a:pPr>
            <a:endParaRPr lang="ru-RU" sz="12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Для </a:t>
            </a:r>
            <a:r>
              <a:rPr lang="ru-RU" sz="1200" dirty="0">
                <a:latin typeface="Verdana" panose="020B0604030504040204" pitchFamily="34" charset="0"/>
                <a:ea typeface="Verdana" panose="020B0604030504040204" pitchFamily="34" charset="0"/>
                <a:cs typeface="Verdana" panose="020B0604030504040204" pitchFamily="34" charset="0"/>
              </a:rPr>
              <a:t>проведения согласования применяются следующие методы: </a:t>
            </a:r>
          </a:p>
          <a:p>
            <a:r>
              <a:rPr lang="ru-RU" sz="1200" dirty="0">
                <a:latin typeface="Verdana" panose="020B0604030504040204" pitchFamily="34" charset="0"/>
                <a:ea typeface="Verdana" panose="020B0604030504040204" pitchFamily="34" charset="0"/>
                <a:cs typeface="Verdana" panose="020B0604030504040204" pitchFamily="34" charset="0"/>
              </a:rPr>
              <a:t>метод определения среднеарифметической величины; </a:t>
            </a:r>
          </a:p>
          <a:p>
            <a:r>
              <a:rPr lang="ru-RU" sz="1200" dirty="0">
                <a:latin typeface="Verdana" panose="020B0604030504040204" pitchFamily="34" charset="0"/>
                <a:ea typeface="Verdana" panose="020B0604030504040204" pitchFamily="34" charset="0"/>
                <a:cs typeface="Verdana" panose="020B0604030504040204" pitchFamily="34" charset="0"/>
              </a:rPr>
              <a:t>метод определения средневзвешенной величины. </a:t>
            </a:r>
          </a:p>
          <a:p>
            <a:pPr marL="0" indent="0">
              <a:buNone/>
            </a:pPr>
            <a:endParaRPr lang="ru-RU" sz="12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При </a:t>
            </a:r>
            <a:r>
              <a:rPr lang="ru-RU" sz="1200" dirty="0">
                <a:latin typeface="Verdana" panose="020B0604030504040204" pitchFamily="34" charset="0"/>
                <a:ea typeface="Verdana" panose="020B0604030504040204" pitchFamily="34" charset="0"/>
                <a:cs typeface="Verdana" panose="020B0604030504040204" pitchFamily="34" charset="0"/>
              </a:rPr>
              <a:t>использовании метода определения среднеарифметической величины используется следующая формула расчета: </a:t>
            </a:r>
          </a:p>
          <a:p>
            <a:pPr marL="0" indent="0">
              <a:buNone/>
            </a:pPr>
            <a:r>
              <a:rPr lang="ru-RU" sz="1200" b="1" dirty="0">
                <a:latin typeface="Verdana" panose="020B0604030504040204" pitchFamily="34" charset="0"/>
                <a:ea typeface="Verdana" panose="020B0604030504040204" pitchFamily="34" charset="0"/>
                <a:cs typeface="Verdana" panose="020B0604030504040204" pitchFamily="34" charset="0"/>
              </a:rPr>
              <a:t>S = Σ стоимостей, полученных разными подходами / количество подходов, </a:t>
            </a:r>
            <a:endParaRPr lang="ru-RU" sz="1200" b="1"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где</a:t>
            </a:r>
            <a:r>
              <a:rPr lang="ru-RU" sz="1200" dirty="0">
                <a:latin typeface="Verdana" panose="020B0604030504040204" pitchFamily="34" charset="0"/>
                <a:ea typeface="Verdana" panose="020B0604030504040204" pitchFamily="34" charset="0"/>
                <a:cs typeface="Verdana" panose="020B0604030504040204" pitchFamily="34" charset="0"/>
              </a:rPr>
              <a:t>: </a:t>
            </a: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S — итоговое значение стоимости. </a:t>
            </a:r>
            <a:endParaRPr lang="ru-RU" sz="12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ru-RU" sz="12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При </a:t>
            </a:r>
            <a:r>
              <a:rPr lang="ru-RU" sz="1200" dirty="0">
                <a:latin typeface="Verdana" panose="020B0604030504040204" pitchFamily="34" charset="0"/>
                <a:ea typeface="Verdana" panose="020B0604030504040204" pitchFamily="34" charset="0"/>
                <a:cs typeface="Verdana" panose="020B0604030504040204" pitchFamily="34" charset="0"/>
              </a:rPr>
              <a:t>использовании метода определения средневзвешенной величины предполагает присваивание каждому из методов (результатов расчетов) определенного веса (процента или </a:t>
            </a:r>
            <a:r>
              <a:rPr lang="ru-RU" sz="1200" dirty="0" smtClean="0">
                <a:latin typeface="Verdana" panose="020B0604030504040204" pitchFamily="34" charset="0"/>
                <a:ea typeface="Verdana" panose="020B0604030504040204" pitchFamily="34" charset="0"/>
                <a:cs typeface="Verdana" panose="020B0604030504040204" pitchFamily="34" charset="0"/>
              </a:rPr>
              <a:t>доли). </a:t>
            </a:r>
            <a:r>
              <a:rPr lang="ru-RU" sz="1200" dirty="0">
                <a:latin typeface="Verdana" panose="020B0604030504040204" pitchFamily="34" charset="0"/>
                <a:ea typeface="Verdana" panose="020B0604030504040204" pitchFamily="34" charset="0"/>
                <a:cs typeface="Verdana" panose="020B0604030504040204" pitchFamily="34" charset="0"/>
              </a:rPr>
              <a:t>Веса присваиваются экспертно. </a:t>
            </a:r>
          </a:p>
          <a:p>
            <a:pPr marL="0" indent="0">
              <a:buNone/>
            </a:pPr>
            <a:endParaRPr lang="ru-RU" sz="1200" dirty="0">
              <a:latin typeface="Verdana" panose="020B0604030504040204" pitchFamily="34" charset="0"/>
              <a:ea typeface="Verdana" panose="020B0604030504040204" pitchFamily="34" charset="0"/>
              <a:cs typeface="Verdana" panose="020B0604030504040204" pitchFamily="34" charset="0"/>
            </a:endParaRPr>
          </a:p>
        </p:txBody>
      </p:sp>
      <p:sp>
        <p:nvSpPr>
          <p:cNvPr id="4" name="Номер слайда 3"/>
          <p:cNvSpPr>
            <a:spLocks noGrp="1"/>
          </p:cNvSpPr>
          <p:nvPr>
            <p:ph type="sldNum" sz="quarter" idx="12"/>
          </p:nvPr>
        </p:nvSpPr>
        <p:spPr/>
        <p:txBody>
          <a:bodyPr/>
          <a:lstStyle/>
          <a:p>
            <a:pPr>
              <a:defRPr/>
            </a:pPr>
            <a:fld id="{49BC4115-54D6-4EEB-9642-FBAA62ABDD2A}" type="slidenum">
              <a:rPr lang="ru-RU" smtClean="0"/>
              <a:pPr>
                <a:defRPr/>
              </a:pPr>
              <a:t>39</a:t>
            </a:fld>
            <a:endParaRPr lang="ru-RU" dirty="0"/>
          </a:p>
        </p:txBody>
      </p:sp>
    </p:spTree>
    <p:extLst>
      <p:ext uri="{BB962C8B-B14F-4D97-AF65-F5344CB8AC3E}">
        <p14:creationId xmlns:p14="http://schemas.microsoft.com/office/powerpoint/2010/main" val="3626282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1200" b="1" i="1" dirty="0"/>
              <a:t>ПРОФЕСІЙНИЙ ТРЕНІНГ «АКТУАЛЬНІ ПИТАННЯ ВИЗНАЧЕННЯ ВАРТОСТІ БІЗНЕСУ, В ТОМУ ЧИСЛІ ДЛЯ ПРОЦЕДУР SQUEEZE-OUT ТА SELL-OUT»</a:t>
            </a:r>
            <a:r>
              <a:rPr lang="uk-UA" sz="1200" b="1" dirty="0"/>
              <a:t> </a:t>
            </a:r>
            <a:endParaRPr lang="ru-RU" sz="1200" dirty="0"/>
          </a:p>
        </p:txBody>
      </p:sp>
      <p:sp>
        <p:nvSpPr>
          <p:cNvPr id="3" name="Объект 2"/>
          <p:cNvSpPr>
            <a:spLocks noGrp="1"/>
          </p:cNvSpPr>
          <p:nvPr>
            <p:ph idx="1"/>
          </p:nvPr>
        </p:nvSpPr>
        <p:spPr>
          <a:xfrm>
            <a:off x="2209800" y="1268760"/>
            <a:ext cx="6775450" cy="4809779"/>
          </a:xfrm>
        </p:spPr>
        <p:txBody>
          <a:bodyPr/>
          <a:lstStyle/>
          <a:p>
            <a:pPr lvl="0">
              <a:buFont typeface="Wingdings" panose="05000000000000000000" pitchFamily="2" charset="2"/>
              <a:buChar char="Ø"/>
            </a:pPr>
            <a:r>
              <a:rPr lang="ru-RU" sz="1200" i="1" dirty="0">
                <a:latin typeface="Verdana" panose="020B0604030504040204" pitchFamily="34" charset="0"/>
                <a:ea typeface="Verdana" panose="020B0604030504040204" pitchFamily="34" charset="0"/>
                <a:cs typeface="Verdana" panose="020B0604030504040204" pitchFamily="34" charset="0"/>
              </a:rPr>
              <a:t>товарным знакам, знакам обслуживания, фирменным наименованиям и коммерческим обозначениям,</a:t>
            </a:r>
            <a:endParaRPr lang="ru-RU" sz="1200" dirty="0">
              <a:latin typeface="Verdana" panose="020B0604030504040204" pitchFamily="34" charset="0"/>
              <a:ea typeface="Verdana" panose="020B0604030504040204" pitchFamily="34" charset="0"/>
              <a:cs typeface="Verdana" panose="020B0604030504040204" pitchFamily="34" charset="0"/>
            </a:endParaRPr>
          </a:p>
          <a:p>
            <a:pPr lvl="0">
              <a:buFont typeface="Wingdings" panose="05000000000000000000" pitchFamily="2" charset="2"/>
              <a:buChar char="Ø"/>
            </a:pPr>
            <a:r>
              <a:rPr lang="ru-RU" sz="1200" i="1" dirty="0">
                <a:latin typeface="Verdana" panose="020B0604030504040204" pitchFamily="34" charset="0"/>
                <a:ea typeface="Verdana" panose="020B0604030504040204" pitchFamily="34" charset="0"/>
                <a:cs typeface="Verdana" panose="020B0604030504040204" pitchFamily="34" charset="0"/>
              </a:rPr>
              <a:t>защите против недобросовестной конкуренции,</a:t>
            </a:r>
            <a:endParaRPr lang="ru-RU" sz="1200"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i="1" dirty="0">
                <a:latin typeface="Verdana" panose="020B0604030504040204" pitchFamily="34" charset="0"/>
                <a:ea typeface="Verdana" panose="020B0604030504040204" pitchFamily="34" charset="0"/>
                <a:cs typeface="Verdana" panose="020B0604030504040204" pitchFamily="34" charset="0"/>
              </a:rPr>
              <a:t>а также все другие права, относящиеся к интеллектуальной деятельности в производственной, научной, литературной и художественной областях</a:t>
            </a:r>
            <a:r>
              <a:rPr lang="ru-RU" sz="1200" i="1" dirty="0" smtClean="0">
                <a:latin typeface="Verdana" panose="020B0604030504040204" pitchFamily="34" charset="0"/>
                <a:ea typeface="Verdana" panose="020B0604030504040204" pitchFamily="34" charset="0"/>
                <a:cs typeface="Verdana" panose="020B0604030504040204" pitchFamily="34" charset="0"/>
              </a:rPr>
              <a:t>".</a:t>
            </a:r>
          </a:p>
          <a:p>
            <a:pPr marL="0" indent="0">
              <a:buNone/>
            </a:pPr>
            <a:endParaRPr lang="ru-RU" sz="12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b="1" dirty="0" smtClean="0">
                <a:latin typeface="Verdana" panose="020B0604030504040204" pitchFamily="34" charset="0"/>
                <a:ea typeface="Verdana" panose="020B0604030504040204" pitchFamily="34" charset="0"/>
                <a:cs typeface="Verdana" panose="020B0604030504040204" pitchFamily="34" charset="0"/>
              </a:rPr>
              <a:t>с) </a:t>
            </a:r>
            <a:r>
              <a:rPr lang="ru-RU" sz="1200" dirty="0" smtClean="0">
                <a:latin typeface="Verdana" panose="020B0604030504040204" pitchFamily="34" charset="0"/>
                <a:ea typeface="Verdana" panose="020B0604030504040204" pitchFamily="34" charset="0"/>
                <a:cs typeface="Verdana" panose="020B0604030504040204" pitchFamily="34" charset="0"/>
              </a:rPr>
              <a:t>В </a:t>
            </a:r>
            <a:r>
              <a:rPr lang="ru-RU" sz="1200" dirty="0">
                <a:latin typeface="Verdana" panose="020B0604030504040204" pitchFamily="34" charset="0"/>
                <a:ea typeface="Verdana" panose="020B0604030504040204" pitchFamily="34" charset="0"/>
                <a:cs typeface="Verdana" panose="020B0604030504040204" pitchFamily="34" charset="0"/>
              </a:rPr>
              <a:t>соответствии с </a:t>
            </a:r>
            <a:r>
              <a:rPr lang="ru-RU" sz="1200" b="1" dirty="0">
                <a:latin typeface="Verdana" panose="020B0604030504040204" pitchFamily="34" charset="0"/>
                <a:ea typeface="Verdana" panose="020B0604030504040204" pitchFamily="34" charset="0"/>
                <a:cs typeface="Verdana" panose="020B0604030504040204" pitchFamily="34" charset="0"/>
              </a:rPr>
              <a:t>гражданским кодексом Украины </a:t>
            </a:r>
            <a:r>
              <a:rPr lang="ru-RU" sz="1200" dirty="0" smtClean="0">
                <a:latin typeface="Verdana" panose="020B0604030504040204" pitchFamily="34" charset="0"/>
                <a:ea typeface="Verdana" panose="020B0604030504040204" pitchFamily="34" charset="0"/>
                <a:cs typeface="Verdana" panose="020B0604030504040204" pitchFamily="34" charset="0"/>
              </a:rPr>
              <a:t>(</a:t>
            </a:r>
            <a:r>
              <a:rPr lang="ru-RU" sz="1200" dirty="0">
                <a:latin typeface="Verdana" panose="020B0604030504040204" pitchFamily="34" charset="0"/>
                <a:ea typeface="Verdana" panose="020B0604030504040204" pitchFamily="34" charset="0"/>
                <a:cs typeface="Verdana" panose="020B0604030504040204" pitchFamily="34" charset="0"/>
              </a:rPr>
              <a:t>статья 420 «Объекты права интеллектуальной собственности»):</a:t>
            </a:r>
          </a:p>
          <a:p>
            <a:pPr marL="0" indent="0">
              <a:buNone/>
            </a:pPr>
            <a:r>
              <a:rPr lang="ru-RU" sz="1200" i="1" dirty="0">
                <a:latin typeface="Verdana" panose="020B0604030504040204" pitchFamily="34" charset="0"/>
                <a:ea typeface="Verdana" panose="020B0604030504040204" pitchFamily="34" charset="0"/>
                <a:cs typeface="Verdana" panose="020B0604030504040204" pitchFamily="34" charset="0"/>
              </a:rPr>
              <a:t>"1. К объектам права интеллектуальной собственности, в частности, относятся:</a:t>
            </a:r>
          </a:p>
          <a:p>
            <a:pPr marL="0" lvl="0" indent="0">
              <a:buNone/>
            </a:pPr>
            <a:r>
              <a:rPr lang="ru-RU" sz="1200" i="1" dirty="0">
                <a:latin typeface="Verdana" panose="020B0604030504040204" pitchFamily="34" charset="0"/>
                <a:ea typeface="Verdana" panose="020B0604030504040204" pitchFamily="34" charset="0"/>
                <a:cs typeface="Verdana" panose="020B0604030504040204" pitchFamily="34" charset="0"/>
              </a:rPr>
              <a:t>литературные и художественные произведения;</a:t>
            </a:r>
          </a:p>
          <a:p>
            <a:pPr marL="0" lvl="0" indent="0">
              <a:buNone/>
            </a:pPr>
            <a:r>
              <a:rPr lang="ru-RU" sz="1200" i="1" dirty="0">
                <a:latin typeface="Verdana" panose="020B0604030504040204" pitchFamily="34" charset="0"/>
                <a:ea typeface="Verdana" panose="020B0604030504040204" pitchFamily="34" charset="0"/>
                <a:cs typeface="Verdana" panose="020B0604030504040204" pitchFamily="34" charset="0"/>
              </a:rPr>
              <a:t>компьютерные программы;</a:t>
            </a:r>
          </a:p>
          <a:p>
            <a:pPr marL="0" lvl="0" indent="0">
              <a:buNone/>
            </a:pPr>
            <a:r>
              <a:rPr lang="ru-RU" sz="1200" i="1" dirty="0">
                <a:latin typeface="Verdana" panose="020B0604030504040204" pitchFamily="34" charset="0"/>
                <a:ea typeface="Verdana" panose="020B0604030504040204" pitchFamily="34" charset="0"/>
                <a:cs typeface="Verdana" panose="020B0604030504040204" pitchFamily="34" charset="0"/>
              </a:rPr>
              <a:t>компиляции данных (базы данных);</a:t>
            </a:r>
          </a:p>
          <a:p>
            <a:pPr marL="0" lvl="0" indent="0">
              <a:buNone/>
            </a:pPr>
            <a:r>
              <a:rPr lang="ru-RU" sz="1200" i="1" dirty="0">
                <a:latin typeface="Verdana" panose="020B0604030504040204" pitchFamily="34" charset="0"/>
                <a:ea typeface="Verdana" panose="020B0604030504040204" pitchFamily="34" charset="0"/>
                <a:cs typeface="Verdana" panose="020B0604030504040204" pitchFamily="34" charset="0"/>
              </a:rPr>
              <a:t>исполнение;</a:t>
            </a:r>
          </a:p>
          <a:p>
            <a:pPr marL="0" lvl="0" indent="0">
              <a:buNone/>
            </a:pPr>
            <a:r>
              <a:rPr lang="ru-RU" sz="1200" i="1" dirty="0">
                <a:latin typeface="Verdana" panose="020B0604030504040204" pitchFamily="34" charset="0"/>
                <a:ea typeface="Verdana" panose="020B0604030504040204" pitchFamily="34" charset="0"/>
                <a:cs typeface="Verdana" panose="020B0604030504040204" pitchFamily="34" charset="0"/>
              </a:rPr>
              <a:t>фонограммы, видео-граммы, передачи (программы) организаций вещания;</a:t>
            </a:r>
          </a:p>
          <a:p>
            <a:pPr marL="0" lvl="0" indent="0">
              <a:buNone/>
            </a:pPr>
            <a:r>
              <a:rPr lang="ru-RU" sz="1200" i="1" dirty="0">
                <a:solidFill>
                  <a:schemeClr val="accent2">
                    <a:lumMod val="60000"/>
                    <a:lumOff val="40000"/>
                  </a:schemeClr>
                </a:solidFill>
                <a:latin typeface="Verdana" panose="020B0604030504040204" pitchFamily="34" charset="0"/>
                <a:ea typeface="Verdana" panose="020B0604030504040204" pitchFamily="34" charset="0"/>
                <a:cs typeface="Verdana" panose="020B0604030504040204" pitchFamily="34" charset="0"/>
              </a:rPr>
              <a:t>научные открытия;</a:t>
            </a:r>
          </a:p>
          <a:p>
            <a:pPr marL="0" lvl="0" indent="0">
              <a:buNone/>
            </a:pPr>
            <a:r>
              <a:rPr lang="ru-RU" sz="1200" i="1" dirty="0">
                <a:latin typeface="Verdana" panose="020B0604030504040204" pitchFamily="34" charset="0"/>
                <a:ea typeface="Verdana" panose="020B0604030504040204" pitchFamily="34" charset="0"/>
                <a:cs typeface="Verdana" panose="020B0604030504040204" pitchFamily="34" charset="0"/>
              </a:rPr>
              <a:t>изобретения, полезные модели, промышленные образцы;</a:t>
            </a:r>
          </a:p>
          <a:p>
            <a:pPr marL="0" lvl="0" indent="0">
              <a:buNone/>
            </a:pPr>
            <a:r>
              <a:rPr lang="ru-RU" sz="1200" i="1" dirty="0">
                <a:latin typeface="Verdana" panose="020B0604030504040204" pitchFamily="34" charset="0"/>
                <a:ea typeface="Verdana" panose="020B0604030504040204" pitchFamily="34" charset="0"/>
                <a:cs typeface="Verdana" panose="020B0604030504040204" pitchFamily="34" charset="0"/>
              </a:rPr>
              <a:t>компоновки (топографии) интегральных микросхем;</a:t>
            </a:r>
          </a:p>
          <a:p>
            <a:pPr marL="0" lvl="0" indent="0">
              <a:buNone/>
            </a:pPr>
            <a:r>
              <a:rPr lang="ru-RU" sz="1200" i="1" dirty="0">
                <a:latin typeface="Verdana" panose="020B0604030504040204" pitchFamily="34" charset="0"/>
                <a:ea typeface="Verdana" panose="020B0604030504040204" pitchFamily="34" charset="0"/>
                <a:cs typeface="Verdana" panose="020B0604030504040204" pitchFamily="34" charset="0"/>
              </a:rPr>
              <a:t>рационализаторские предложения;</a:t>
            </a:r>
          </a:p>
          <a:p>
            <a:pPr marL="0" lvl="0" indent="0">
              <a:buNone/>
            </a:pPr>
            <a:r>
              <a:rPr lang="ru-RU" sz="1200" i="1" dirty="0">
                <a:latin typeface="Verdana" panose="020B0604030504040204" pitchFamily="34" charset="0"/>
                <a:ea typeface="Verdana" panose="020B0604030504040204" pitchFamily="34" charset="0"/>
                <a:cs typeface="Verdana" panose="020B0604030504040204" pitchFamily="34" charset="0"/>
              </a:rPr>
              <a:t>сорта растений, породы животных;</a:t>
            </a:r>
          </a:p>
          <a:p>
            <a:pPr marL="0" lvl="0" indent="0">
              <a:buNone/>
            </a:pPr>
            <a:r>
              <a:rPr lang="ru-RU" sz="1200" i="1" dirty="0">
                <a:latin typeface="Verdana" panose="020B0604030504040204" pitchFamily="34" charset="0"/>
                <a:ea typeface="Verdana" panose="020B0604030504040204" pitchFamily="34" charset="0"/>
                <a:cs typeface="Verdana" panose="020B0604030504040204" pitchFamily="34" charset="0"/>
              </a:rPr>
              <a:t>коммерческие (фирменные) наименование, торговые марки (знаки для товаров и услуг), географические указания;</a:t>
            </a:r>
          </a:p>
          <a:p>
            <a:pPr marL="0" lvl="0" indent="0">
              <a:buNone/>
            </a:pPr>
            <a:r>
              <a:rPr lang="ru-RU" sz="1200" i="1" dirty="0">
                <a:latin typeface="Verdana" panose="020B0604030504040204" pitchFamily="34" charset="0"/>
                <a:ea typeface="Verdana" panose="020B0604030504040204" pitchFamily="34" charset="0"/>
                <a:cs typeface="Verdana" panose="020B0604030504040204" pitchFamily="34" charset="0"/>
              </a:rPr>
              <a:t>коммерческие тайны".</a:t>
            </a:r>
          </a:p>
          <a:p>
            <a:pPr marL="0" indent="0">
              <a:buNone/>
            </a:pPr>
            <a:endParaRPr lang="ru-RU" sz="12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ru-RU" sz="1200"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ru-RU" sz="12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ru-RU" sz="1200"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ru-RU" sz="12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ru-RU" sz="1200"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ru-RU" sz="12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ru-RU" sz="1200" dirty="0">
              <a:latin typeface="Verdana" panose="020B0604030504040204" pitchFamily="34" charset="0"/>
              <a:ea typeface="Verdana" panose="020B0604030504040204" pitchFamily="34" charset="0"/>
              <a:cs typeface="Verdana" panose="020B0604030504040204" pitchFamily="34" charset="0"/>
            </a:endParaRPr>
          </a:p>
        </p:txBody>
      </p:sp>
      <p:sp>
        <p:nvSpPr>
          <p:cNvPr id="4" name="Номер слайда 3"/>
          <p:cNvSpPr>
            <a:spLocks noGrp="1"/>
          </p:cNvSpPr>
          <p:nvPr>
            <p:ph type="sldNum" sz="quarter" idx="12"/>
          </p:nvPr>
        </p:nvSpPr>
        <p:spPr/>
        <p:txBody>
          <a:bodyPr/>
          <a:lstStyle/>
          <a:p>
            <a:pPr>
              <a:defRPr/>
            </a:pPr>
            <a:fld id="{49BC4115-54D6-4EEB-9642-FBAA62ABDD2A}" type="slidenum">
              <a:rPr lang="ru-RU" smtClean="0"/>
              <a:pPr>
                <a:defRPr/>
              </a:pPr>
              <a:t>4</a:t>
            </a:fld>
            <a:endParaRPr lang="ru-RU" dirty="0"/>
          </a:p>
        </p:txBody>
      </p:sp>
    </p:spTree>
    <p:extLst>
      <p:ext uri="{BB962C8B-B14F-4D97-AF65-F5344CB8AC3E}">
        <p14:creationId xmlns:p14="http://schemas.microsoft.com/office/powerpoint/2010/main" val="198820059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sz="1200" dirty="0"/>
          </a:p>
        </p:txBody>
      </p:sp>
      <p:sp>
        <p:nvSpPr>
          <p:cNvPr id="3" name="Объект 2"/>
          <p:cNvSpPr>
            <a:spLocks noGrp="1"/>
          </p:cNvSpPr>
          <p:nvPr>
            <p:ph idx="1"/>
          </p:nvPr>
        </p:nvSpPr>
        <p:spPr>
          <a:xfrm>
            <a:off x="2195736" y="1268760"/>
            <a:ext cx="6775450" cy="4809778"/>
          </a:xfrm>
        </p:spPr>
        <p:txBody>
          <a:bodyPr/>
          <a:lstStyle/>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При </a:t>
            </a:r>
            <a:r>
              <a:rPr lang="ru-RU" sz="1200" dirty="0">
                <a:latin typeface="Verdana" panose="020B0604030504040204" pitchFamily="34" charset="0"/>
                <a:ea typeface="Verdana" panose="020B0604030504040204" pitchFamily="34" charset="0"/>
                <a:cs typeface="Verdana" panose="020B0604030504040204" pitchFamily="34" charset="0"/>
              </a:rPr>
              <a:t>использовании метода </a:t>
            </a:r>
            <a:r>
              <a:rPr lang="ru-RU" sz="1200" b="1" dirty="0">
                <a:latin typeface="Verdana" panose="020B0604030504040204" pitchFamily="34" charset="0"/>
                <a:ea typeface="Verdana" panose="020B0604030504040204" pitchFamily="34" charset="0"/>
                <a:cs typeface="Verdana" panose="020B0604030504040204" pitchFamily="34" charset="0"/>
              </a:rPr>
              <a:t>ранжирования</a:t>
            </a:r>
            <a:r>
              <a:rPr lang="ru-RU" sz="1200" dirty="0">
                <a:latin typeface="Verdana" panose="020B0604030504040204" pitchFamily="34" charset="0"/>
                <a:ea typeface="Verdana" panose="020B0604030504040204" pitchFamily="34" charset="0"/>
                <a:cs typeface="Verdana" panose="020B0604030504040204" pitchFamily="34" charset="0"/>
              </a:rPr>
              <a:t> ранги нумеруются от 1 до 3. Минимальному результату расчета — </a:t>
            </a:r>
            <a:r>
              <a:rPr lang="ru-RU" sz="1200" dirty="0" err="1">
                <a:latin typeface="Verdana" panose="020B0604030504040204" pitchFamily="34" charset="0"/>
                <a:ea typeface="Verdana" panose="020B0604030504040204" pitchFamily="34" charset="0"/>
                <a:cs typeface="Verdana" panose="020B0604030504040204" pitchFamily="34" charset="0"/>
              </a:rPr>
              <a:t>Smin</a:t>
            </a:r>
            <a:r>
              <a:rPr lang="ru-RU" sz="1200" dirty="0">
                <a:latin typeface="Verdana" panose="020B0604030504040204" pitchFamily="34" charset="0"/>
                <a:ea typeface="Verdana" panose="020B0604030504040204" pitchFamily="34" charset="0"/>
                <a:cs typeface="Verdana" panose="020B0604030504040204" pitchFamily="34" charset="0"/>
              </a:rPr>
              <a:t>, присваивается наименьший ранг, максимальному результату расчета — </a:t>
            </a:r>
            <a:r>
              <a:rPr lang="ru-RU" sz="1200" dirty="0" err="1">
                <a:latin typeface="Verdana" panose="020B0604030504040204" pitchFamily="34" charset="0"/>
                <a:ea typeface="Verdana" panose="020B0604030504040204" pitchFamily="34" charset="0"/>
                <a:cs typeface="Verdana" panose="020B0604030504040204" pitchFamily="34" charset="0"/>
              </a:rPr>
              <a:t>Smax</a:t>
            </a:r>
            <a:r>
              <a:rPr lang="ru-RU" sz="1200" dirty="0">
                <a:latin typeface="Verdana" panose="020B0604030504040204" pitchFamily="34" charset="0"/>
                <a:ea typeface="Verdana" panose="020B0604030504040204" pitchFamily="34" charset="0"/>
                <a:cs typeface="Verdana" panose="020B0604030504040204" pitchFamily="34" charset="0"/>
              </a:rPr>
              <a:t>, присваивается наибольший ранг и среднему результату — средний. </a:t>
            </a:r>
            <a:endParaRPr lang="ru-RU" sz="12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Для </a:t>
            </a:r>
            <a:r>
              <a:rPr lang="ru-RU" sz="1200" dirty="0">
                <a:latin typeface="Verdana" panose="020B0604030504040204" pitchFamily="34" charset="0"/>
                <a:ea typeface="Verdana" panose="020B0604030504040204" pitchFamily="34" charset="0"/>
                <a:cs typeface="Verdana" panose="020B0604030504040204" pitchFamily="34" charset="0"/>
              </a:rPr>
              <a:t>согласования величин стоимости полученных разными методами используется следующая формула расчета: </a:t>
            </a:r>
          </a:p>
          <a:p>
            <a:pPr marL="0" indent="0" algn="ctr">
              <a:buNone/>
            </a:pPr>
            <a:r>
              <a:rPr lang="ru-RU" sz="1200" b="1" dirty="0">
                <a:latin typeface="Verdana" panose="020B0604030504040204" pitchFamily="34" charset="0"/>
                <a:ea typeface="Verdana" panose="020B0604030504040204" pitchFamily="34" charset="0"/>
                <a:cs typeface="Verdana" panose="020B0604030504040204" pitchFamily="34" charset="0"/>
              </a:rPr>
              <a:t>S = (</a:t>
            </a:r>
            <a:r>
              <a:rPr lang="ru-RU" sz="1200" b="1" dirty="0" err="1">
                <a:latin typeface="Verdana" panose="020B0604030504040204" pitchFamily="34" charset="0"/>
                <a:ea typeface="Verdana" panose="020B0604030504040204" pitchFamily="34" charset="0"/>
                <a:cs typeface="Verdana" panose="020B0604030504040204" pitchFamily="34" charset="0"/>
              </a:rPr>
              <a:t>Smin</a:t>
            </a:r>
            <a:r>
              <a:rPr lang="ru-RU" sz="1200" b="1" dirty="0">
                <a:latin typeface="Verdana" panose="020B0604030504040204" pitchFamily="34" charset="0"/>
                <a:ea typeface="Verdana" panose="020B0604030504040204" pitchFamily="34" charset="0"/>
                <a:cs typeface="Verdana" panose="020B0604030504040204" pitchFamily="34" charset="0"/>
              </a:rPr>
              <a:t> * 1 + </a:t>
            </a:r>
            <a:r>
              <a:rPr lang="ru-RU" sz="1200" b="1" dirty="0" err="1">
                <a:latin typeface="Verdana" panose="020B0604030504040204" pitchFamily="34" charset="0"/>
                <a:ea typeface="Verdana" panose="020B0604030504040204" pitchFamily="34" charset="0"/>
                <a:cs typeface="Verdana" panose="020B0604030504040204" pitchFamily="34" charset="0"/>
              </a:rPr>
              <a:t>Sср</a:t>
            </a:r>
            <a:r>
              <a:rPr lang="ru-RU" sz="1200" b="1" dirty="0">
                <a:latin typeface="Verdana" panose="020B0604030504040204" pitchFamily="34" charset="0"/>
                <a:ea typeface="Verdana" panose="020B0604030504040204" pitchFamily="34" charset="0"/>
                <a:cs typeface="Verdana" panose="020B0604030504040204" pitchFamily="34" charset="0"/>
              </a:rPr>
              <a:t> * 2 + </a:t>
            </a:r>
            <a:r>
              <a:rPr lang="ru-RU" sz="1200" b="1" dirty="0" err="1">
                <a:latin typeface="Verdana" panose="020B0604030504040204" pitchFamily="34" charset="0"/>
                <a:ea typeface="Verdana" panose="020B0604030504040204" pitchFamily="34" charset="0"/>
                <a:cs typeface="Verdana" panose="020B0604030504040204" pitchFamily="34" charset="0"/>
              </a:rPr>
              <a:t>Smax</a:t>
            </a:r>
            <a:r>
              <a:rPr lang="ru-RU" sz="1200" b="1" dirty="0">
                <a:latin typeface="Verdana" panose="020B0604030504040204" pitchFamily="34" charset="0"/>
                <a:ea typeface="Verdana" panose="020B0604030504040204" pitchFamily="34" charset="0"/>
                <a:cs typeface="Verdana" panose="020B0604030504040204" pitchFamily="34" charset="0"/>
              </a:rPr>
              <a:t> * 3) / Σ значений рангов, </a:t>
            </a:r>
            <a:endParaRPr lang="ru-RU" sz="1200" b="1"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где</a:t>
            </a:r>
            <a:r>
              <a:rPr lang="ru-RU" sz="1200" dirty="0">
                <a:latin typeface="Verdana" panose="020B0604030504040204" pitchFamily="34" charset="0"/>
                <a:ea typeface="Verdana" panose="020B0604030504040204" pitchFamily="34" charset="0"/>
                <a:cs typeface="Verdana" panose="020B0604030504040204" pitchFamily="34" charset="0"/>
              </a:rPr>
              <a:t>: </a:t>
            </a:r>
          </a:p>
          <a:p>
            <a:pPr marL="0" indent="0">
              <a:buNone/>
            </a:pPr>
            <a:r>
              <a:rPr lang="ru-RU" sz="1200" dirty="0" err="1">
                <a:latin typeface="Verdana" panose="020B0604030504040204" pitchFamily="34" charset="0"/>
                <a:ea typeface="Verdana" panose="020B0604030504040204" pitchFamily="34" charset="0"/>
                <a:cs typeface="Verdana" panose="020B0604030504040204" pitchFamily="34" charset="0"/>
              </a:rPr>
              <a:t>Smin</a:t>
            </a:r>
            <a:r>
              <a:rPr lang="ru-RU" sz="1200" dirty="0">
                <a:latin typeface="Verdana" panose="020B0604030504040204" pitchFamily="34" charset="0"/>
                <a:ea typeface="Verdana" panose="020B0604030504040204" pitchFamily="34" charset="0"/>
                <a:cs typeface="Verdana" panose="020B0604030504040204" pitchFamily="34" charset="0"/>
              </a:rPr>
              <a:t> — минимальное значение стоимости, полученное одним из подходов к оценке; </a:t>
            </a:r>
          </a:p>
          <a:p>
            <a:pPr marL="0" indent="0">
              <a:buNone/>
            </a:pPr>
            <a:r>
              <a:rPr lang="ru-RU" sz="1200" dirty="0" err="1">
                <a:latin typeface="Verdana" panose="020B0604030504040204" pitchFamily="34" charset="0"/>
                <a:ea typeface="Verdana" panose="020B0604030504040204" pitchFamily="34" charset="0"/>
                <a:cs typeface="Verdana" panose="020B0604030504040204" pitchFamily="34" charset="0"/>
              </a:rPr>
              <a:t>Smax</a:t>
            </a:r>
            <a:r>
              <a:rPr lang="ru-RU" sz="1200" dirty="0">
                <a:latin typeface="Verdana" panose="020B0604030504040204" pitchFamily="34" charset="0"/>
                <a:ea typeface="Verdana" panose="020B0604030504040204" pitchFamily="34" charset="0"/>
                <a:cs typeface="Verdana" panose="020B0604030504040204" pitchFamily="34" charset="0"/>
              </a:rPr>
              <a:t> — максимальное значение стоимости, полученное одним из подходов к оценке; </a:t>
            </a:r>
          </a:p>
          <a:p>
            <a:pPr marL="0" indent="0">
              <a:buNone/>
            </a:pPr>
            <a:r>
              <a:rPr lang="ru-RU" sz="1200" dirty="0" err="1">
                <a:latin typeface="Verdana" panose="020B0604030504040204" pitchFamily="34" charset="0"/>
                <a:ea typeface="Verdana" panose="020B0604030504040204" pitchFamily="34" charset="0"/>
                <a:cs typeface="Verdana" panose="020B0604030504040204" pitchFamily="34" charset="0"/>
              </a:rPr>
              <a:t>Sср</a:t>
            </a:r>
            <a:r>
              <a:rPr lang="ru-RU" sz="1200" dirty="0">
                <a:latin typeface="Verdana" panose="020B0604030504040204" pitchFamily="34" charset="0"/>
                <a:ea typeface="Verdana" panose="020B0604030504040204" pitchFamily="34" charset="0"/>
                <a:cs typeface="Verdana" panose="020B0604030504040204" pitchFamily="34" charset="0"/>
              </a:rPr>
              <a:t> — среднее значение стоимости, полученное одним из подходов к оценке. </a:t>
            </a:r>
          </a:p>
          <a:p>
            <a:pPr marL="0" indent="0">
              <a:buNone/>
            </a:pPr>
            <a:endParaRPr lang="ru-RU" sz="12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b="1" dirty="0" smtClean="0">
                <a:latin typeface="Verdana" panose="020B0604030504040204" pitchFamily="34" charset="0"/>
                <a:ea typeface="Verdana" panose="020B0604030504040204" pitchFamily="34" charset="0"/>
                <a:cs typeface="Verdana" panose="020B0604030504040204" pitchFamily="34" charset="0"/>
              </a:rPr>
              <a:t>Метод </a:t>
            </a:r>
            <a:r>
              <a:rPr lang="ru-RU" sz="1200" b="1" dirty="0">
                <a:latin typeface="Verdana" panose="020B0604030504040204" pitchFamily="34" charset="0"/>
                <a:ea typeface="Verdana" panose="020B0604030504040204" pitchFamily="34" charset="0"/>
                <a:cs typeface="Verdana" panose="020B0604030504040204" pitchFamily="34" charset="0"/>
              </a:rPr>
              <a:t>учета относительных погрешностей </a:t>
            </a:r>
            <a:r>
              <a:rPr lang="ru-RU" sz="1200" dirty="0">
                <a:latin typeface="Verdana" panose="020B0604030504040204" pitchFamily="34" charset="0"/>
                <a:ea typeface="Verdana" panose="020B0604030504040204" pitchFamily="34" charset="0"/>
                <a:cs typeface="Verdana" panose="020B0604030504040204" pitchFamily="34" charset="0"/>
              </a:rPr>
              <a:t>используется для выявления </a:t>
            </a:r>
            <a:r>
              <a:rPr lang="ru-RU" sz="1200" dirty="0" smtClean="0">
                <a:latin typeface="Verdana" panose="020B0604030504040204" pitchFamily="34" charset="0"/>
                <a:ea typeface="Verdana" panose="020B0604030504040204" pitchFamily="34" charset="0"/>
                <a:cs typeface="Verdana" panose="020B0604030504040204" pitchFamily="34" charset="0"/>
              </a:rPr>
              <a:t>погрешностей </a:t>
            </a:r>
            <a:r>
              <a:rPr lang="ru-RU" sz="1200" dirty="0">
                <a:latin typeface="Verdana" panose="020B0604030504040204" pitchFamily="34" charset="0"/>
                <a:ea typeface="Verdana" panose="020B0604030504040204" pitchFamily="34" charset="0"/>
                <a:cs typeface="Verdana" panose="020B0604030504040204" pitchFamily="34" charset="0"/>
              </a:rPr>
              <a:t>в </a:t>
            </a:r>
            <a:r>
              <a:rPr lang="ru-RU" sz="1200" dirty="0" smtClean="0">
                <a:latin typeface="Verdana" panose="020B0604030504040204" pitchFamily="34" charset="0"/>
                <a:ea typeface="Verdana" panose="020B0604030504040204" pitchFamily="34" charset="0"/>
                <a:cs typeface="Verdana" panose="020B0604030504040204" pitchFamily="34" charset="0"/>
              </a:rPr>
              <a:t>расчетах</a:t>
            </a:r>
            <a:r>
              <a:rPr lang="ru-RU" sz="1200" dirty="0">
                <a:latin typeface="Verdana" panose="020B0604030504040204" pitchFamily="34" charset="0"/>
                <a:ea typeface="Verdana" panose="020B0604030504040204" pitchFamily="34" charset="0"/>
                <a:cs typeface="Verdana" panose="020B0604030504040204" pitchFamily="34" charset="0"/>
              </a:rPr>
              <a:t>, возникающих при использовании различных </a:t>
            </a:r>
            <a:r>
              <a:rPr lang="ru-RU" sz="1200" dirty="0" smtClean="0">
                <a:latin typeface="Verdana" panose="020B0604030504040204" pitchFamily="34" charset="0"/>
                <a:ea typeface="Verdana" panose="020B0604030504040204" pitchFamily="34" charset="0"/>
                <a:cs typeface="Verdana" panose="020B0604030504040204" pitchFamily="34" charset="0"/>
              </a:rPr>
              <a:t>подходов. </a:t>
            </a: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При использовании трех подходов к оценке для определения итоговой величины используются следующие формулы: </a:t>
            </a:r>
            <a:endParaRPr lang="ru-RU" sz="1200" dirty="0" smtClean="0">
              <a:latin typeface="Verdana" panose="020B0604030504040204" pitchFamily="34" charset="0"/>
              <a:ea typeface="Verdana" panose="020B0604030504040204" pitchFamily="34" charset="0"/>
              <a:cs typeface="Verdana" panose="020B0604030504040204" pitchFamily="34" charset="0"/>
            </a:endParaRPr>
          </a:p>
          <a:p>
            <a:pPr marL="228600" indent="-228600">
              <a:buFont typeface="+mj-lt"/>
              <a:buAutoNum type="arabicParenR"/>
            </a:pPr>
            <a:r>
              <a:rPr lang="ru-RU" sz="1200" dirty="0">
                <a:latin typeface="Verdana" panose="020B0604030504040204" pitchFamily="34" charset="0"/>
                <a:ea typeface="Verdana" panose="020B0604030504040204" pitchFamily="34" charset="0"/>
                <a:cs typeface="Verdana" panose="020B0604030504040204" pitchFamily="34" charset="0"/>
              </a:rPr>
              <a:t>Если выполняются следующие условия и погрешности расчетов, составляют: </a:t>
            </a:r>
            <a:endParaRPr lang="ru-RU" sz="1200" dirty="0" smtClean="0">
              <a:latin typeface="Verdana" panose="020B0604030504040204" pitchFamily="34" charset="0"/>
              <a:ea typeface="Verdana" panose="020B0604030504040204" pitchFamily="34" charset="0"/>
              <a:cs typeface="Verdana" panose="020B0604030504040204" pitchFamily="34" charset="0"/>
            </a:endParaRPr>
          </a:p>
          <a:p>
            <a:pPr marL="228600" indent="-228600">
              <a:buAutoNum type="arabicParenR"/>
            </a:pPr>
            <a:endParaRPr lang="ru-RU" sz="1200" dirty="0" smtClean="0"/>
          </a:p>
          <a:p>
            <a:pPr marL="228600" indent="-228600">
              <a:buAutoNum type="arabicParenR"/>
            </a:pPr>
            <a:endParaRPr lang="ru-RU" sz="1200" dirty="0"/>
          </a:p>
          <a:p>
            <a:pPr marL="228600" indent="-228600">
              <a:buAutoNum type="arabicParenR"/>
            </a:pPr>
            <a:endParaRPr lang="ru-RU" sz="1200" dirty="0" smtClean="0"/>
          </a:p>
          <a:p>
            <a:pPr marL="228600" indent="-228600">
              <a:buAutoNum type="arabicParenR"/>
            </a:pPr>
            <a:endParaRPr lang="ru-RU" sz="1200" dirty="0"/>
          </a:p>
          <a:p>
            <a:pPr marL="228600" indent="-228600">
              <a:buAutoNum type="arabicParenR"/>
            </a:pPr>
            <a:endParaRPr lang="ru-RU" sz="1200" dirty="0" smtClean="0"/>
          </a:p>
        </p:txBody>
      </p:sp>
      <p:sp>
        <p:nvSpPr>
          <p:cNvPr id="4" name="Номер слайда 3"/>
          <p:cNvSpPr>
            <a:spLocks noGrp="1"/>
          </p:cNvSpPr>
          <p:nvPr>
            <p:ph type="sldNum" sz="quarter" idx="12"/>
          </p:nvPr>
        </p:nvSpPr>
        <p:spPr/>
        <p:txBody>
          <a:bodyPr/>
          <a:lstStyle/>
          <a:p>
            <a:pPr>
              <a:defRPr/>
            </a:pPr>
            <a:fld id="{49BC4115-54D6-4EEB-9642-FBAA62ABDD2A}" type="slidenum">
              <a:rPr lang="ru-RU" smtClean="0"/>
              <a:pPr>
                <a:defRPr/>
              </a:pPr>
              <a:t>40</a:t>
            </a:fld>
            <a:endParaRPr lang="ru-RU" dirty="0"/>
          </a:p>
        </p:txBody>
      </p:sp>
      <p:pic>
        <p:nvPicPr>
          <p:cNvPr id="5" name="Рисунок 4"/>
          <p:cNvPicPr/>
          <p:nvPr/>
        </p:nvPicPr>
        <p:blipFill>
          <a:blip r:embed="rId2">
            <a:extLst>
              <a:ext uri="{28A0092B-C50C-407E-A947-70E740481C1C}">
                <a14:useLocalDpi xmlns:a14="http://schemas.microsoft.com/office/drawing/2010/main" val="0"/>
              </a:ext>
            </a:extLst>
          </a:blip>
          <a:srcRect/>
          <a:stretch>
            <a:fillRect/>
          </a:stretch>
        </p:blipFill>
        <p:spPr bwMode="auto">
          <a:xfrm>
            <a:off x="3059832" y="5229200"/>
            <a:ext cx="4220845" cy="511810"/>
          </a:xfrm>
          <a:prstGeom prst="rect">
            <a:avLst/>
          </a:prstGeom>
          <a:noFill/>
          <a:ln>
            <a:noFill/>
          </a:ln>
        </p:spPr>
      </p:pic>
    </p:spTree>
    <p:extLst>
      <p:ext uri="{BB962C8B-B14F-4D97-AF65-F5344CB8AC3E}">
        <p14:creationId xmlns:p14="http://schemas.microsoft.com/office/powerpoint/2010/main" val="17416919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sz="1200" dirty="0"/>
          </a:p>
        </p:txBody>
      </p:sp>
      <p:sp>
        <p:nvSpPr>
          <p:cNvPr id="3" name="Объект 2"/>
          <p:cNvSpPr>
            <a:spLocks noGrp="1"/>
          </p:cNvSpPr>
          <p:nvPr>
            <p:ph idx="1"/>
          </p:nvPr>
        </p:nvSpPr>
        <p:spPr>
          <a:xfrm>
            <a:off x="2209800" y="1268761"/>
            <a:ext cx="6775450" cy="4809778"/>
          </a:xfrm>
        </p:spPr>
        <p:txBody>
          <a:bodyPr/>
          <a:lstStyle/>
          <a:p>
            <a:pPr marL="0" indent="0">
              <a:buNone/>
            </a:pPr>
            <a:r>
              <a:rPr lang="ru-RU" sz="1200" dirty="0" err="1">
                <a:latin typeface="Verdana" panose="020B0604030504040204" pitchFamily="34" charset="0"/>
                <a:ea typeface="Verdana" panose="020B0604030504040204" pitchFamily="34" charset="0"/>
                <a:cs typeface="Verdana" panose="020B0604030504040204" pitchFamily="34" charset="0"/>
              </a:rPr>
              <a:t>Smin</a:t>
            </a:r>
            <a:r>
              <a:rPr lang="ru-RU" sz="1200" dirty="0">
                <a:latin typeface="Verdana" panose="020B0604030504040204" pitchFamily="34" charset="0"/>
                <a:ea typeface="Verdana" panose="020B0604030504040204" pitchFamily="34" charset="0"/>
                <a:cs typeface="Verdana" panose="020B0604030504040204" pitchFamily="34" charset="0"/>
              </a:rPr>
              <a:t> — минимальное значение стоимости, полученное одним из подходов к оценке; </a:t>
            </a:r>
          </a:p>
          <a:p>
            <a:pPr marL="0" indent="0">
              <a:buNone/>
            </a:pPr>
            <a:r>
              <a:rPr lang="ru-RU" sz="1200" dirty="0" err="1">
                <a:latin typeface="Verdana" panose="020B0604030504040204" pitchFamily="34" charset="0"/>
                <a:ea typeface="Verdana" panose="020B0604030504040204" pitchFamily="34" charset="0"/>
                <a:cs typeface="Verdana" panose="020B0604030504040204" pitchFamily="34" charset="0"/>
              </a:rPr>
              <a:t>Smax</a:t>
            </a:r>
            <a:r>
              <a:rPr lang="ru-RU" sz="1200" dirty="0">
                <a:latin typeface="Verdana" panose="020B0604030504040204" pitchFamily="34" charset="0"/>
                <a:ea typeface="Verdana" panose="020B0604030504040204" pitchFamily="34" charset="0"/>
                <a:cs typeface="Verdana" panose="020B0604030504040204" pitchFamily="34" charset="0"/>
              </a:rPr>
              <a:t> — максимальное значение стоимости, полученное одним из подходов к оценке; </a:t>
            </a:r>
          </a:p>
          <a:p>
            <a:pPr marL="0" indent="0">
              <a:buNone/>
            </a:pPr>
            <a:r>
              <a:rPr lang="ru-RU" sz="1200" dirty="0" err="1">
                <a:latin typeface="Verdana" panose="020B0604030504040204" pitchFamily="34" charset="0"/>
                <a:ea typeface="Verdana" panose="020B0604030504040204" pitchFamily="34" charset="0"/>
                <a:cs typeface="Verdana" panose="020B0604030504040204" pitchFamily="34" charset="0"/>
              </a:rPr>
              <a:t>Sср</a:t>
            </a:r>
            <a:r>
              <a:rPr lang="ru-RU" sz="1200" dirty="0">
                <a:latin typeface="Verdana" panose="020B0604030504040204" pitchFamily="34" charset="0"/>
                <a:ea typeface="Verdana" panose="020B0604030504040204" pitchFamily="34" charset="0"/>
                <a:cs typeface="Verdana" panose="020B0604030504040204" pitchFamily="34" charset="0"/>
              </a:rPr>
              <a:t> — среднее значение стоимости, полученное одним из подходов к оценке, </a:t>
            </a: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тогда итоговая величина стоимости может быть определена по следующей формуле: </a:t>
            </a:r>
          </a:p>
          <a:p>
            <a:pPr marL="0" indent="0" algn="ctr">
              <a:buNone/>
            </a:pPr>
            <a:r>
              <a:rPr lang="en-US" sz="1200" b="1" dirty="0">
                <a:latin typeface="Verdana" panose="020B0604030504040204" pitchFamily="34" charset="0"/>
                <a:ea typeface="Verdana" panose="020B0604030504040204" pitchFamily="34" charset="0"/>
                <a:cs typeface="Verdana" panose="020B0604030504040204" pitchFamily="34" charset="0"/>
              </a:rPr>
              <a:t>S = S</a:t>
            </a:r>
            <a:r>
              <a:rPr lang="ru-RU" sz="1200" b="1" dirty="0">
                <a:latin typeface="Verdana" panose="020B0604030504040204" pitchFamily="34" charset="0"/>
                <a:ea typeface="Verdana" panose="020B0604030504040204" pitchFamily="34" charset="0"/>
                <a:cs typeface="Verdana" panose="020B0604030504040204" pitchFamily="34" charset="0"/>
              </a:rPr>
              <a:t>ср </a:t>
            </a:r>
            <a:endParaRPr lang="ru-RU" sz="1200"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2) Если выполняются следующие условия и погрешности расчетов, составляют: </a:t>
            </a:r>
            <a:endParaRPr lang="ru-RU" sz="12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ru-RU" sz="1200"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ru-RU" sz="1200"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ru-RU" sz="12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ru-RU" sz="1200"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тогда </a:t>
            </a:r>
            <a:r>
              <a:rPr lang="ru-RU" sz="1200" dirty="0">
                <a:latin typeface="Verdana" panose="020B0604030504040204" pitchFamily="34" charset="0"/>
                <a:ea typeface="Verdana" panose="020B0604030504040204" pitchFamily="34" charset="0"/>
                <a:cs typeface="Verdana" panose="020B0604030504040204" pitchFamily="34" charset="0"/>
              </a:rPr>
              <a:t>итоговая величина стоимости определяется по следующей формуле</a:t>
            </a:r>
            <a:r>
              <a:rPr lang="ru-RU" sz="1200" dirty="0" smtClean="0">
                <a:latin typeface="Verdana" panose="020B0604030504040204" pitchFamily="34" charset="0"/>
                <a:ea typeface="Verdana" panose="020B0604030504040204" pitchFamily="34" charset="0"/>
                <a:cs typeface="Verdana" panose="020B0604030504040204" pitchFamily="34" charset="0"/>
              </a:rPr>
              <a:t>:</a:t>
            </a:r>
          </a:p>
          <a:p>
            <a:pPr marL="0" indent="0">
              <a:buNone/>
            </a:pPr>
            <a:endParaRPr lang="ru-RU" sz="1200"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 </a:t>
            </a:r>
            <a:endParaRPr lang="ru-RU" sz="1200"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ru-RU" sz="12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3</a:t>
            </a:r>
            <a:r>
              <a:rPr lang="ru-RU" sz="1200" dirty="0">
                <a:latin typeface="Verdana" panose="020B0604030504040204" pitchFamily="34" charset="0"/>
                <a:ea typeface="Verdana" panose="020B0604030504040204" pitchFamily="34" charset="0"/>
                <a:cs typeface="Verdana" panose="020B0604030504040204" pitchFamily="34" charset="0"/>
              </a:rPr>
              <a:t>) Если выполняются следующие условия и погрешности расчетов, составляют: </a:t>
            </a:r>
            <a:endParaRPr lang="ru-RU" sz="12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ru-RU" sz="1200"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ru-RU" sz="12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ru-RU" sz="1200"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ru-RU" dirty="0"/>
          </a:p>
        </p:txBody>
      </p:sp>
      <p:sp>
        <p:nvSpPr>
          <p:cNvPr id="4" name="Номер слайда 3"/>
          <p:cNvSpPr>
            <a:spLocks noGrp="1"/>
          </p:cNvSpPr>
          <p:nvPr>
            <p:ph type="sldNum" sz="quarter" idx="12"/>
          </p:nvPr>
        </p:nvSpPr>
        <p:spPr/>
        <p:txBody>
          <a:bodyPr/>
          <a:lstStyle/>
          <a:p>
            <a:pPr>
              <a:defRPr/>
            </a:pPr>
            <a:fld id="{49BC4115-54D6-4EEB-9642-FBAA62ABDD2A}" type="slidenum">
              <a:rPr lang="ru-RU" smtClean="0"/>
              <a:pPr>
                <a:defRPr/>
              </a:pPr>
              <a:t>41</a:t>
            </a:fld>
            <a:endParaRPr lang="ru-RU" dirty="0"/>
          </a:p>
        </p:txBody>
      </p:sp>
      <p:pic>
        <p:nvPicPr>
          <p:cNvPr id="5" name="Рисунок 4"/>
          <p:cNvPicPr/>
          <p:nvPr/>
        </p:nvPicPr>
        <p:blipFill>
          <a:blip r:embed="rId2">
            <a:extLst>
              <a:ext uri="{28A0092B-C50C-407E-A947-70E740481C1C}">
                <a14:useLocalDpi xmlns:a14="http://schemas.microsoft.com/office/drawing/2010/main" val="0"/>
              </a:ext>
            </a:extLst>
          </a:blip>
          <a:srcRect/>
          <a:stretch>
            <a:fillRect/>
          </a:stretch>
        </p:blipFill>
        <p:spPr bwMode="auto">
          <a:xfrm>
            <a:off x="3131840" y="3284984"/>
            <a:ext cx="4220845" cy="556260"/>
          </a:xfrm>
          <a:prstGeom prst="rect">
            <a:avLst/>
          </a:prstGeom>
          <a:noFill/>
          <a:ln>
            <a:noFill/>
          </a:ln>
        </p:spPr>
      </p:pic>
      <p:pic>
        <p:nvPicPr>
          <p:cNvPr id="6" name="Рисунок 5"/>
          <p:cNvPicPr/>
          <p:nvPr/>
        </p:nvPicPr>
        <p:blipFill>
          <a:blip r:embed="rId3">
            <a:extLst>
              <a:ext uri="{28A0092B-C50C-407E-A947-70E740481C1C}">
                <a14:useLocalDpi xmlns:a14="http://schemas.microsoft.com/office/drawing/2010/main" val="0"/>
              </a:ext>
            </a:extLst>
          </a:blip>
          <a:srcRect/>
          <a:stretch>
            <a:fillRect/>
          </a:stretch>
        </p:blipFill>
        <p:spPr bwMode="auto">
          <a:xfrm>
            <a:off x="4644008" y="4319309"/>
            <a:ext cx="2048510" cy="534035"/>
          </a:xfrm>
          <a:prstGeom prst="rect">
            <a:avLst/>
          </a:prstGeom>
          <a:noFill/>
          <a:ln>
            <a:noFill/>
          </a:ln>
        </p:spPr>
      </p:pic>
      <p:pic>
        <p:nvPicPr>
          <p:cNvPr id="7" name="Рисунок 6"/>
          <p:cNvPicPr/>
          <p:nvPr/>
        </p:nvPicPr>
        <p:blipFill>
          <a:blip r:embed="rId4">
            <a:extLst>
              <a:ext uri="{28A0092B-C50C-407E-A947-70E740481C1C}">
                <a14:useLocalDpi xmlns:a14="http://schemas.microsoft.com/office/drawing/2010/main" val="0"/>
              </a:ext>
            </a:extLst>
          </a:blip>
          <a:srcRect/>
          <a:stretch>
            <a:fillRect/>
          </a:stretch>
        </p:blipFill>
        <p:spPr bwMode="auto">
          <a:xfrm>
            <a:off x="3347864" y="5157192"/>
            <a:ext cx="4104005" cy="497205"/>
          </a:xfrm>
          <a:prstGeom prst="rect">
            <a:avLst/>
          </a:prstGeom>
          <a:noFill/>
          <a:ln>
            <a:noFill/>
          </a:ln>
        </p:spPr>
      </p:pic>
    </p:spTree>
    <p:extLst>
      <p:ext uri="{BB962C8B-B14F-4D97-AF65-F5344CB8AC3E}">
        <p14:creationId xmlns:p14="http://schemas.microsoft.com/office/powerpoint/2010/main" val="40256069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sz="1200" dirty="0"/>
          </a:p>
        </p:txBody>
      </p:sp>
      <p:sp>
        <p:nvSpPr>
          <p:cNvPr id="3" name="Объект 2"/>
          <p:cNvSpPr>
            <a:spLocks noGrp="1"/>
          </p:cNvSpPr>
          <p:nvPr>
            <p:ph idx="1"/>
          </p:nvPr>
        </p:nvSpPr>
        <p:spPr>
          <a:xfrm>
            <a:off x="2209800" y="1268761"/>
            <a:ext cx="6775450" cy="4809778"/>
          </a:xfrm>
        </p:spPr>
        <p:txBody>
          <a:bodyPr/>
          <a:lstStyle/>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тогда итоговая величина определяется по формуле: </a:t>
            </a:r>
            <a:endParaRPr lang="ru-RU" sz="12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ru-RU" sz="1200"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ru-RU" sz="12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ru-RU" sz="1200"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4</a:t>
            </a:r>
            <a:r>
              <a:rPr lang="ru-RU" sz="1200" dirty="0">
                <a:latin typeface="Verdana" panose="020B0604030504040204" pitchFamily="34" charset="0"/>
                <a:ea typeface="Verdana" panose="020B0604030504040204" pitchFamily="34" charset="0"/>
                <a:cs typeface="Verdana" panose="020B0604030504040204" pitchFamily="34" charset="0"/>
              </a:rPr>
              <a:t>) Если выполняются следующие условия и погрешности расчетов, составляют: </a:t>
            </a:r>
            <a:endParaRPr lang="ru-RU" sz="12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ru-RU" sz="1200"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ru-RU" sz="12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ru-RU" sz="1200"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ru-RU" sz="1200"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тогда итоговая величина стоимости определяется по </a:t>
            </a:r>
            <a:r>
              <a:rPr lang="ru-RU" sz="1200" dirty="0" smtClean="0">
                <a:latin typeface="Verdana" panose="020B0604030504040204" pitchFamily="34" charset="0"/>
                <a:ea typeface="Verdana" panose="020B0604030504040204" pitchFamily="34" charset="0"/>
                <a:cs typeface="Verdana" panose="020B0604030504040204" pitchFamily="34" charset="0"/>
              </a:rPr>
              <a:t>формуле:</a:t>
            </a: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 </a:t>
            </a:r>
            <a:endParaRPr lang="ru-RU" dirty="0"/>
          </a:p>
        </p:txBody>
      </p:sp>
      <p:sp>
        <p:nvSpPr>
          <p:cNvPr id="4" name="Номер слайда 3"/>
          <p:cNvSpPr>
            <a:spLocks noGrp="1"/>
          </p:cNvSpPr>
          <p:nvPr>
            <p:ph type="sldNum" sz="quarter" idx="12"/>
          </p:nvPr>
        </p:nvSpPr>
        <p:spPr/>
        <p:txBody>
          <a:bodyPr/>
          <a:lstStyle/>
          <a:p>
            <a:pPr>
              <a:defRPr/>
            </a:pPr>
            <a:fld id="{49BC4115-54D6-4EEB-9642-FBAA62ABDD2A}" type="slidenum">
              <a:rPr lang="ru-RU" smtClean="0"/>
              <a:pPr>
                <a:defRPr/>
              </a:pPr>
              <a:t>42</a:t>
            </a:fld>
            <a:endParaRPr lang="ru-RU" dirty="0"/>
          </a:p>
        </p:txBody>
      </p:sp>
      <p:pic>
        <p:nvPicPr>
          <p:cNvPr id="5" name="Рисунок 4"/>
          <p:cNvPicPr/>
          <p:nvPr/>
        </p:nvPicPr>
        <p:blipFill>
          <a:blip r:embed="rId2">
            <a:extLst>
              <a:ext uri="{28A0092B-C50C-407E-A947-70E740481C1C}">
                <a14:useLocalDpi xmlns:a14="http://schemas.microsoft.com/office/drawing/2010/main" val="0"/>
              </a:ext>
            </a:extLst>
          </a:blip>
          <a:srcRect/>
          <a:stretch>
            <a:fillRect/>
          </a:stretch>
        </p:blipFill>
        <p:spPr bwMode="auto">
          <a:xfrm>
            <a:off x="4211960" y="1520999"/>
            <a:ext cx="1931035" cy="563245"/>
          </a:xfrm>
          <a:prstGeom prst="rect">
            <a:avLst/>
          </a:prstGeom>
          <a:noFill/>
          <a:ln>
            <a:noFill/>
          </a:ln>
        </p:spPr>
      </p:pic>
      <p:pic>
        <p:nvPicPr>
          <p:cNvPr id="6" name="Рисунок 5"/>
          <p:cNvPicPr/>
          <p:nvPr/>
        </p:nvPicPr>
        <p:blipFill>
          <a:blip r:embed="rId3">
            <a:extLst>
              <a:ext uri="{28A0092B-C50C-407E-A947-70E740481C1C}">
                <a14:useLocalDpi xmlns:a14="http://schemas.microsoft.com/office/drawing/2010/main" val="0"/>
              </a:ext>
            </a:extLst>
          </a:blip>
          <a:srcRect/>
          <a:stretch>
            <a:fillRect/>
          </a:stretch>
        </p:blipFill>
        <p:spPr bwMode="auto">
          <a:xfrm>
            <a:off x="3012127" y="2584132"/>
            <a:ext cx="4330700" cy="563245"/>
          </a:xfrm>
          <a:prstGeom prst="rect">
            <a:avLst/>
          </a:prstGeom>
          <a:noFill/>
          <a:ln>
            <a:noFill/>
          </a:ln>
        </p:spPr>
      </p:pic>
      <p:pic>
        <p:nvPicPr>
          <p:cNvPr id="7" name="Рисунок 6"/>
          <p:cNvPicPr/>
          <p:nvPr/>
        </p:nvPicPr>
        <p:blipFill>
          <a:blip r:embed="rId4">
            <a:extLst>
              <a:ext uri="{28A0092B-C50C-407E-A947-70E740481C1C}">
                <a14:useLocalDpi xmlns:a14="http://schemas.microsoft.com/office/drawing/2010/main" val="0"/>
              </a:ext>
            </a:extLst>
          </a:blip>
          <a:srcRect/>
          <a:stretch>
            <a:fillRect/>
          </a:stretch>
        </p:blipFill>
        <p:spPr bwMode="auto">
          <a:xfrm>
            <a:off x="3950682" y="3590592"/>
            <a:ext cx="2218978" cy="558488"/>
          </a:xfrm>
          <a:prstGeom prst="rect">
            <a:avLst/>
          </a:prstGeom>
          <a:noFill/>
          <a:ln>
            <a:noFill/>
          </a:ln>
        </p:spPr>
      </p:pic>
    </p:spTree>
    <p:extLst>
      <p:ext uri="{BB962C8B-B14F-4D97-AF65-F5344CB8AC3E}">
        <p14:creationId xmlns:p14="http://schemas.microsoft.com/office/powerpoint/2010/main" val="168347635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0" y="31575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ru-RU" dirty="0"/>
          </a:p>
        </p:txBody>
      </p:sp>
      <p:graphicFrame>
        <p:nvGraphicFramePr>
          <p:cNvPr id="4099" name="Object 3"/>
          <p:cNvGraphicFramePr>
            <a:graphicFrameLocks noChangeAspect="1"/>
          </p:cNvGraphicFramePr>
          <p:nvPr/>
        </p:nvGraphicFramePr>
        <p:xfrm>
          <a:off x="2268538" y="260350"/>
          <a:ext cx="2089150" cy="360363"/>
        </p:xfrm>
        <a:graphic>
          <a:graphicData uri="http://schemas.openxmlformats.org/presentationml/2006/ole">
            <mc:AlternateContent xmlns:mc="http://schemas.openxmlformats.org/markup-compatibility/2006">
              <mc:Choice xmlns:v="urn:schemas-microsoft-com:vml" Requires="v">
                <p:oleObj spid="_x0000_s50248" r:id="rId4" imgW="4648200" imgH="885825" progId="CorelDraw.Graphic.8">
                  <p:embed/>
                </p:oleObj>
              </mc:Choice>
              <mc:Fallback>
                <p:oleObj r:id="rId4" imgW="4648200" imgH="885825" progId="CorelDraw.Graphic.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68538" y="260350"/>
                        <a:ext cx="2089150"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00" name="Rectangle 4"/>
          <p:cNvSpPr>
            <a:spLocks noGrp="1" noChangeArrowheads="1"/>
          </p:cNvSpPr>
          <p:nvPr>
            <p:ph type="title"/>
          </p:nvPr>
        </p:nvSpPr>
        <p:spPr>
          <a:xfrm>
            <a:off x="3857625" y="857250"/>
            <a:ext cx="5072063" cy="242888"/>
          </a:xfrm>
        </p:spPr>
        <p:txBody>
          <a:bodyPr/>
          <a:lstStyle/>
          <a:p>
            <a:pPr algn="r" eaLnBrk="1" hangingPunct="1"/>
            <a:r>
              <a:rPr lang="ru-RU" sz="1100" b="1" dirty="0">
                <a:solidFill>
                  <a:srgbClr val="003300"/>
                </a:solidFill>
                <a:latin typeface="Verdana" pitchFamily="34" charset="0"/>
              </a:rPr>
              <a:t>«Основы оценки бизнеса, НМА и ОИС»</a:t>
            </a:r>
            <a:endParaRPr lang="ru-RU" sz="1100" b="1" dirty="0" smtClean="0">
              <a:solidFill>
                <a:srgbClr val="003300"/>
              </a:solidFill>
              <a:latin typeface="Verdana" pitchFamily="34" charset="0"/>
            </a:endParaRPr>
          </a:p>
        </p:txBody>
      </p:sp>
      <p:sp>
        <p:nvSpPr>
          <p:cNvPr id="4101" name="Rectangle 5"/>
          <p:cNvSpPr>
            <a:spLocks noGrp="1" noChangeArrowheads="1"/>
          </p:cNvSpPr>
          <p:nvPr>
            <p:ph type="body" idx="1"/>
          </p:nvPr>
        </p:nvSpPr>
        <p:spPr>
          <a:xfrm>
            <a:off x="1979613" y="1285875"/>
            <a:ext cx="6737350" cy="5000625"/>
          </a:xfrm>
        </p:spPr>
        <p:txBody>
          <a:bodyPr/>
          <a:lstStyle/>
          <a:p>
            <a:pPr marL="9525" indent="-9525" algn="ctr" eaLnBrk="1" hangingPunct="1">
              <a:spcBef>
                <a:spcPts val="600"/>
              </a:spcBef>
              <a:buClr>
                <a:srgbClr val="CCCCCC"/>
              </a:buClr>
              <a:buNone/>
            </a:pPr>
            <a:endParaRPr lang="ru-RU" sz="1000" b="1" i="1" dirty="0">
              <a:solidFill>
                <a:srgbClr val="003300"/>
              </a:solidFill>
              <a:latin typeface="Verdana" pitchFamily="34" charset="0"/>
            </a:endParaRPr>
          </a:p>
          <a:p>
            <a:pPr marL="9525" indent="-9525" algn="ctr" eaLnBrk="1" hangingPunct="1">
              <a:spcBef>
                <a:spcPts val="600"/>
              </a:spcBef>
              <a:buClr>
                <a:srgbClr val="CCCCCC"/>
              </a:buClr>
              <a:buNone/>
            </a:pPr>
            <a:endParaRPr lang="en-US" sz="1000" b="1" i="1" dirty="0">
              <a:solidFill>
                <a:srgbClr val="003300"/>
              </a:solidFill>
              <a:latin typeface="Verdana" pitchFamily="34" charset="0"/>
            </a:endParaRPr>
          </a:p>
          <a:p>
            <a:pPr marL="9525" indent="-9525" algn="ctr" eaLnBrk="1" hangingPunct="1">
              <a:spcBef>
                <a:spcPts val="600"/>
              </a:spcBef>
              <a:buClr>
                <a:srgbClr val="CCCCCC"/>
              </a:buClr>
              <a:buNone/>
            </a:pPr>
            <a:endParaRPr lang="en-US" sz="1000" b="1" i="1" dirty="0">
              <a:solidFill>
                <a:srgbClr val="003300"/>
              </a:solidFill>
              <a:latin typeface="Verdana" pitchFamily="34" charset="0"/>
            </a:endParaRPr>
          </a:p>
          <a:p>
            <a:pPr marL="9525" indent="-9525" algn="ctr" eaLnBrk="1" hangingPunct="1">
              <a:spcBef>
                <a:spcPts val="600"/>
              </a:spcBef>
              <a:buClr>
                <a:srgbClr val="CCCCCC"/>
              </a:buClr>
              <a:buNone/>
            </a:pPr>
            <a:endParaRPr lang="ru-RU" sz="1600" b="1" i="1" dirty="0" smtClean="0">
              <a:solidFill>
                <a:srgbClr val="003300"/>
              </a:solidFill>
              <a:latin typeface="Verdana" pitchFamily="34" charset="0"/>
            </a:endParaRPr>
          </a:p>
          <a:p>
            <a:pPr marL="9525" indent="-9525" algn="ctr" eaLnBrk="1" hangingPunct="1">
              <a:spcBef>
                <a:spcPts val="600"/>
              </a:spcBef>
              <a:buClr>
                <a:srgbClr val="CCCCCC"/>
              </a:buClr>
              <a:buNone/>
            </a:pPr>
            <a:endParaRPr lang="ru-RU" sz="1600" b="1" i="1" dirty="0">
              <a:solidFill>
                <a:srgbClr val="003300"/>
              </a:solidFill>
              <a:latin typeface="Verdana" pitchFamily="34" charset="0"/>
            </a:endParaRPr>
          </a:p>
          <a:p>
            <a:pPr marL="9525" indent="-9525" algn="ctr" eaLnBrk="1" hangingPunct="1">
              <a:spcBef>
                <a:spcPts val="600"/>
              </a:spcBef>
              <a:buClr>
                <a:srgbClr val="CCCCCC"/>
              </a:buClr>
              <a:buNone/>
            </a:pPr>
            <a:endParaRPr lang="ru-RU" sz="1600" b="1" i="1" dirty="0">
              <a:solidFill>
                <a:srgbClr val="003300"/>
              </a:solidFill>
              <a:latin typeface="Verdana" pitchFamily="34" charset="0"/>
            </a:endParaRPr>
          </a:p>
          <a:p>
            <a:pPr marL="9525" indent="-9525" algn="ctr" eaLnBrk="1" hangingPunct="1">
              <a:spcBef>
                <a:spcPts val="600"/>
              </a:spcBef>
              <a:buClr>
                <a:srgbClr val="CCCCCC"/>
              </a:buClr>
              <a:buNone/>
            </a:pPr>
            <a:endParaRPr lang="ru-RU" sz="1600" b="1" i="1" dirty="0">
              <a:solidFill>
                <a:srgbClr val="003300"/>
              </a:solidFill>
              <a:latin typeface="Verdana" pitchFamily="34" charset="0"/>
            </a:endParaRPr>
          </a:p>
          <a:p>
            <a:pPr marL="9525" indent="-9525" algn="ctr" eaLnBrk="1" hangingPunct="1">
              <a:spcBef>
                <a:spcPts val="600"/>
              </a:spcBef>
              <a:buClr>
                <a:srgbClr val="CCCCCC"/>
              </a:buClr>
              <a:buNone/>
            </a:pPr>
            <a:r>
              <a:rPr lang="ru-RU" b="1" i="1" dirty="0">
                <a:solidFill>
                  <a:srgbClr val="003300"/>
                </a:solidFill>
                <a:latin typeface="Verdana" pitchFamily="34" charset="0"/>
              </a:rPr>
              <a:t>Спасибо за </a:t>
            </a:r>
            <a:r>
              <a:rPr lang="ru-RU" b="1" i="1" dirty="0" smtClean="0">
                <a:solidFill>
                  <a:srgbClr val="003300"/>
                </a:solidFill>
                <a:latin typeface="Verdana" pitchFamily="34" charset="0"/>
              </a:rPr>
              <a:t>Внимание!</a:t>
            </a:r>
          </a:p>
          <a:p>
            <a:pPr marL="9525" indent="-9525" algn="ctr" eaLnBrk="1" hangingPunct="1">
              <a:spcBef>
                <a:spcPts val="600"/>
              </a:spcBef>
              <a:buClr>
                <a:srgbClr val="CCCCCC"/>
              </a:buClr>
              <a:buNone/>
            </a:pPr>
            <a:endParaRPr lang="ru-RU" b="1" i="1" dirty="0">
              <a:solidFill>
                <a:srgbClr val="003300"/>
              </a:solidFill>
              <a:latin typeface="Verdana" pitchFamily="34" charset="0"/>
            </a:endParaRPr>
          </a:p>
          <a:p>
            <a:pPr marL="9525" indent="-9525" algn="ctr" eaLnBrk="1" hangingPunct="1">
              <a:spcBef>
                <a:spcPts val="600"/>
              </a:spcBef>
              <a:buClr>
                <a:srgbClr val="CCCCCC"/>
              </a:buClr>
              <a:buNone/>
            </a:pPr>
            <a:endParaRPr lang="ru-RU" b="1" i="1" dirty="0" smtClean="0">
              <a:solidFill>
                <a:srgbClr val="003300"/>
              </a:solidFill>
              <a:latin typeface="Verdana" pitchFamily="34" charset="0"/>
            </a:endParaRPr>
          </a:p>
          <a:p>
            <a:pPr marL="9525" indent="-9525" algn="r" eaLnBrk="1" hangingPunct="1">
              <a:spcBef>
                <a:spcPts val="600"/>
              </a:spcBef>
              <a:buClr>
                <a:srgbClr val="CCCCCC"/>
              </a:buClr>
              <a:buNone/>
            </a:pPr>
            <a:r>
              <a:rPr lang="en-US" sz="1100" b="1" i="1" dirty="0" smtClean="0">
                <a:solidFill>
                  <a:srgbClr val="003300"/>
                </a:solidFill>
                <a:latin typeface="Verdana" pitchFamily="34" charset="0"/>
              </a:rPr>
              <a:t>kukharskaya@gmail.com</a:t>
            </a:r>
          </a:p>
          <a:p>
            <a:pPr marL="9525" indent="-9525" algn="r" eaLnBrk="1" hangingPunct="1">
              <a:spcBef>
                <a:spcPts val="600"/>
              </a:spcBef>
              <a:buClr>
                <a:srgbClr val="CCCCCC"/>
              </a:buClr>
              <a:buNone/>
            </a:pPr>
            <a:r>
              <a:rPr lang="en-US" sz="1100" b="1" i="1" dirty="0" smtClean="0">
                <a:solidFill>
                  <a:srgbClr val="003300"/>
                </a:solidFill>
                <a:latin typeface="Verdana" pitchFamily="34" charset="0"/>
              </a:rPr>
              <a:t>chirkin.mrics@gmail.com</a:t>
            </a:r>
          </a:p>
          <a:p>
            <a:pPr marL="9525" indent="-9525" algn="r" eaLnBrk="1" hangingPunct="1">
              <a:spcBef>
                <a:spcPts val="600"/>
              </a:spcBef>
              <a:buClr>
                <a:srgbClr val="CCCCCC"/>
              </a:buClr>
              <a:buNone/>
            </a:pPr>
            <a:r>
              <a:rPr lang="en-US" sz="1100" b="1" i="1" dirty="0" smtClean="0">
                <a:solidFill>
                  <a:srgbClr val="003300"/>
                </a:solidFill>
                <a:latin typeface="Verdana" pitchFamily="34" charset="0"/>
              </a:rPr>
              <a:t>a.chirkin@uvecon.ua</a:t>
            </a:r>
            <a:endParaRPr lang="ru-RU" sz="1100" b="1" i="1" dirty="0">
              <a:solidFill>
                <a:srgbClr val="003300"/>
              </a:solidFill>
              <a:latin typeface="Verdana" pitchFamily="34" charset="0"/>
            </a:endParaRPr>
          </a:p>
        </p:txBody>
      </p:sp>
      <p:sp>
        <p:nvSpPr>
          <p:cNvPr id="4102" name="TextBox 4"/>
          <p:cNvSpPr txBox="1">
            <a:spLocks noChangeArrowheads="1"/>
          </p:cNvSpPr>
          <p:nvPr/>
        </p:nvSpPr>
        <p:spPr bwMode="auto">
          <a:xfrm>
            <a:off x="3203575" y="6408738"/>
            <a:ext cx="424874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Times New Roman" pitchFamily="18" charset="0"/>
                <a:cs typeface="Arial" charset="0"/>
              </a:defRPr>
            </a:lvl1pPr>
            <a:lvl2pPr marL="742950" indent="-285750" eaLnBrk="0" hangingPunct="0">
              <a:defRPr kumimoji="1">
                <a:solidFill>
                  <a:schemeClr val="tx1"/>
                </a:solidFill>
                <a:latin typeface="Times New Roman" pitchFamily="18" charset="0"/>
                <a:cs typeface="Arial" charset="0"/>
              </a:defRPr>
            </a:lvl2pPr>
            <a:lvl3pPr marL="1143000" indent="-228600" eaLnBrk="0" hangingPunct="0">
              <a:defRPr kumimoji="1">
                <a:solidFill>
                  <a:schemeClr val="tx1"/>
                </a:solidFill>
                <a:latin typeface="Times New Roman" pitchFamily="18" charset="0"/>
                <a:cs typeface="Arial" charset="0"/>
              </a:defRPr>
            </a:lvl3pPr>
            <a:lvl4pPr marL="1600200" indent="-228600" eaLnBrk="0" hangingPunct="0">
              <a:defRPr kumimoji="1">
                <a:solidFill>
                  <a:schemeClr val="tx1"/>
                </a:solidFill>
                <a:latin typeface="Times New Roman" pitchFamily="18" charset="0"/>
                <a:cs typeface="Arial" charset="0"/>
              </a:defRPr>
            </a:lvl4pPr>
            <a:lvl5pPr marL="2057400" indent="-228600" eaLnBrk="0" hangingPunct="0">
              <a:defRPr kumimoji="1">
                <a:solidFill>
                  <a:schemeClr val="tx1"/>
                </a:solidFill>
                <a:latin typeface="Times New Roman" pitchFamily="18" charset="0"/>
                <a:cs typeface="Arial" charset="0"/>
              </a:defRPr>
            </a:lvl5pPr>
            <a:lvl6pPr marL="2514600" indent="-228600" eaLnBrk="0" fontAlgn="base" hangingPunct="0">
              <a:spcBef>
                <a:spcPct val="0"/>
              </a:spcBef>
              <a:spcAft>
                <a:spcPct val="0"/>
              </a:spcAft>
              <a:defRPr kumimoji="1">
                <a:solidFill>
                  <a:schemeClr val="tx1"/>
                </a:solidFill>
                <a:latin typeface="Times New Roman" pitchFamily="18" charset="0"/>
                <a:cs typeface="Arial" charset="0"/>
              </a:defRPr>
            </a:lvl6pPr>
            <a:lvl7pPr marL="2971800" indent="-228600" eaLnBrk="0" fontAlgn="base" hangingPunct="0">
              <a:spcBef>
                <a:spcPct val="0"/>
              </a:spcBef>
              <a:spcAft>
                <a:spcPct val="0"/>
              </a:spcAft>
              <a:defRPr kumimoji="1">
                <a:solidFill>
                  <a:schemeClr val="tx1"/>
                </a:solidFill>
                <a:latin typeface="Times New Roman" pitchFamily="18" charset="0"/>
                <a:cs typeface="Arial" charset="0"/>
              </a:defRPr>
            </a:lvl7pPr>
            <a:lvl8pPr marL="3429000" indent="-228600" eaLnBrk="0" fontAlgn="base" hangingPunct="0">
              <a:spcBef>
                <a:spcPct val="0"/>
              </a:spcBef>
              <a:spcAft>
                <a:spcPct val="0"/>
              </a:spcAft>
              <a:defRPr kumimoji="1">
                <a:solidFill>
                  <a:schemeClr val="tx1"/>
                </a:solidFill>
                <a:latin typeface="Times New Roman" pitchFamily="18" charset="0"/>
                <a:cs typeface="Arial" charset="0"/>
              </a:defRPr>
            </a:lvl8pPr>
            <a:lvl9pPr marL="3886200" indent="-228600" eaLnBrk="0" fontAlgn="base" hangingPunct="0">
              <a:spcBef>
                <a:spcPct val="0"/>
              </a:spcBef>
              <a:spcAft>
                <a:spcPct val="0"/>
              </a:spcAft>
              <a:defRPr kumimoji="1">
                <a:solidFill>
                  <a:schemeClr val="tx1"/>
                </a:solidFill>
                <a:latin typeface="Times New Roman" pitchFamily="18" charset="0"/>
                <a:cs typeface="Arial" charset="0"/>
              </a:defRPr>
            </a:lvl9pPr>
          </a:lstStyle>
          <a:p>
            <a:pPr algn="r" eaLnBrk="1" hangingPunct="1"/>
            <a:r>
              <a:rPr kumimoji="0" lang="ru-RU" sz="1600" i="1" dirty="0" smtClean="0">
                <a:latin typeface="Calibri" pitchFamily="34" charset="0"/>
              </a:rPr>
              <a:t> </a:t>
            </a:r>
            <a:r>
              <a:rPr kumimoji="0" lang="ru-RU" sz="1100" b="1" i="1" dirty="0">
                <a:latin typeface="Verdana" pitchFamily="34" charset="0"/>
              </a:rPr>
              <a:t>Тбилиси, 3 – 5 октября 2018</a:t>
            </a:r>
            <a:endParaRPr kumimoji="0" lang="ru-RU" sz="1100" b="1" dirty="0">
              <a:latin typeface="Verdana" pitchFamily="34" charset="0"/>
            </a:endParaRPr>
          </a:p>
        </p:txBody>
      </p:sp>
      <p:sp>
        <p:nvSpPr>
          <p:cNvPr id="4103" name="Номер слайда 2"/>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cs typeface="Arial" charset="0"/>
              </a:defRPr>
            </a:lvl1pPr>
            <a:lvl2pPr marL="742950" indent="-285750" eaLnBrk="0" hangingPunct="0">
              <a:defRPr kumimoji="1">
                <a:solidFill>
                  <a:schemeClr val="tx1"/>
                </a:solidFill>
                <a:latin typeface="Times New Roman" pitchFamily="18" charset="0"/>
                <a:cs typeface="Arial" charset="0"/>
              </a:defRPr>
            </a:lvl2pPr>
            <a:lvl3pPr marL="1143000" indent="-228600" eaLnBrk="0" hangingPunct="0">
              <a:defRPr kumimoji="1">
                <a:solidFill>
                  <a:schemeClr val="tx1"/>
                </a:solidFill>
                <a:latin typeface="Times New Roman" pitchFamily="18" charset="0"/>
                <a:cs typeface="Arial" charset="0"/>
              </a:defRPr>
            </a:lvl3pPr>
            <a:lvl4pPr marL="1600200" indent="-228600" eaLnBrk="0" hangingPunct="0">
              <a:defRPr kumimoji="1">
                <a:solidFill>
                  <a:schemeClr val="tx1"/>
                </a:solidFill>
                <a:latin typeface="Times New Roman" pitchFamily="18" charset="0"/>
                <a:cs typeface="Arial" charset="0"/>
              </a:defRPr>
            </a:lvl4pPr>
            <a:lvl5pPr marL="2057400" indent="-228600" eaLnBrk="0" hangingPunct="0">
              <a:defRPr kumimoji="1">
                <a:solidFill>
                  <a:schemeClr val="tx1"/>
                </a:solidFill>
                <a:latin typeface="Times New Roman" pitchFamily="18" charset="0"/>
                <a:cs typeface="Arial" charset="0"/>
              </a:defRPr>
            </a:lvl5pPr>
            <a:lvl6pPr marL="2514600" indent="-228600" eaLnBrk="0" fontAlgn="base" hangingPunct="0">
              <a:spcBef>
                <a:spcPct val="0"/>
              </a:spcBef>
              <a:spcAft>
                <a:spcPct val="0"/>
              </a:spcAft>
              <a:defRPr kumimoji="1">
                <a:solidFill>
                  <a:schemeClr val="tx1"/>
                </a:solidFill>
                <a:latin typeface="Times New Roman" pitchFamily="18" charset="0"/>
                <a:cs typeface="Arial" charset="0"/>
              </a:defRPr>
            </a:lvl6pPr>
            <a:lvl7pPr marL="2971800" indent="-228600" eaLnBrk="0" fontAlgn="base" hangingPunct="0">
              <a:spcBef>
                <a:spcPct val="0"/>
              </a:spcBef>
              <a:spcAft>
                <a:spcPct val="0"/>
              </a:spcAft>
              <a:defRPr kumimoji="1">
                <a:solidFill>
                  <a:schemeClr val="tx1"/>
                </a:solidFill>
                <a:latin typeface="Times New Roman" pitchFamily="18" charset="0"/>
                <a:cs typeface="Arial" charset="0"/>
              </a:defRPr>
            </a:lvl7pPr>
            <a:lvl8pPr marL="3429000" indent="-228600" eaLnBrk="0" fontAlgn="base" hangingPunct="0">
              <a:spcBef>
                <a:spcPct val="0"/>
              </a:spcBef>
              <a:spcAft>
                <a:spcPct val="0"/>
              </a:spcAft>
              <a:defRPr kumimoji="1">
                <a:solidFill>
                  <a:schemeClr val="tx1"/>
                </a:solidFill>
                <a:latin typeface="Times New Roman" pitchFamily="18" charset="0"/>
                <a:cs typeface="Arial" charset="0"/>
              </a:defRPr>
            </a:lvl8pPr>
            <a:lvl9pPr marL="3886200" indent="-228600" eaLnBrk="0" fontAlgn="base" hangingPunct="0">
              <a:spcBef>
                <a:spcPct val="0"/>
              </a:spcBef>
              <a:spcAft>
                <a:spcPct val="0"/>
              </a:spcAft>
              <a:defRPr kumimoji="1">
                <a:solidFill>
                  <a:schemeClr val="tx1"/>
                </a:solidFill>
                <a:latin typeface="Times New Roman" pitchFamily="18" charset="0"/>
                <a:cs typeface="Arial" charset="0"/>
              </a:defRPr>
            </a:lvl9pPr>
          </a:lstStyle>
          <a:p>
            <a:pPr eaLnBrk="1" hangingPunct="1"/>
            <a:fld id="{9FA791BC-CAE1-44AB-9685-CCD6494D308E}" type="slidenum">
              <a:rPr kumimoji="0" lang="ru-RU" smtClean="0"/>
              <a:pPr eaLnBrk="1" hangingPunct="1"/>
              <a:t>43</a:t>
            </a:fld>
            <a:endParaRPr kumimoji="0" lang="ru-RU" dirty="0" smtClean="0"/>
          </a:p>
        </p:txBody>
      </p:sp>
      <p:pic>
        <p:nvPicPr>
          <p:cNvPr id="8" name="Рисунок 7" descr="Logo"/>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652120" y="260349"/>
            <a:ext cx="1080120" cy="360364"/>
          </a:xfrm>
          <a:prstGeom prst="rect">
            <a:avLst/>
          </a:prstGeom>
          <a:noFill/>
        </p:spPr>
      </p:pic>
    </p:spTree>
    <p:extLst>
      <p:ext uri="{BB962C8B-B14F-4D97-AF65-F5344CB8AC3E}">
        <p14:creationId xmlns:p14="http://schemas.microsoft.com/office/powerpoint/2010/main" val="2049646481"/>
      </p:ext>
    </p:extLst>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1400" b="1" i="1" dirty="0"/>
              <a:t>ПРОФЕСІЙНИЙ ТРЕНІНГ «АКТУАЛЬНІ ПИТАННЯ ВИЗНАЧЕННЯ ВАРТОСТІ БІЗНЕСУ, В ТОМУ ЧИСЛІ ДЛЯ ПРОЦЕДУР SQUEEZE-OUT ТА SELL-OUT»</a:t>
            </a:r>
            <a:r>
              <a:rPr lang="uk-UA" sz="1400" b="1" dirty="0"/>
              <a:t> </a:t>
            </a:r>
            <a:endParaRPr lang="ru-RU" sz="1400" dirty="0"/>
          </a:p>
        </p:txBody>
      </p:sp>
      <p:sp>
        <p:nvSpPr>
          <p:cNvPr id="3" name="Объект 2"/>
          <p:cNvSpPr>
            <a:spLocks noGrp="1"/>
          </p:cNvSpPr>
          <p:nvPr>
            <p:ph idx="1"/>
          </p:nvPr>
        </p:nvSpPr>
        <p:spPr>
          <a:xfrm>
            <a:off x="2123728" y="1268760"/>
            <a:ext cx="6775450" cy="4151313"/>
          </a:xfrm>
        </p:spPr>
        <p:txBody>
          <a:bodyPr/>
          <a:lstStyle/>
          <a:p>
            <a:pPr marL="0" indent="0">
              <a:buNone/>
            </a:pPr>
            <a:r>
              <a:rPr lang="en-US" sz="1200" b="1" dirty="0" smtClean="0">
                <a:latin typeface="Verdana" panose="020B0604030504040204" pitchFamily="34" charset="0"/>
                <a:ea typeface="Verdana" panose="020B0604030504040204" pitchFamily="34" charset="0"/>
                <a:cs typeface="Verdana" panose="020B0604030504040204" pitchFamily="34" charset="0"/>
              </a:rPr>
              <a:t>d) </a:t>
            </a:r>
            <a:r>
              <a:rPr lang="ru-RU" sz="1200" dirty="0" smtClean="0">
                <a:latin typeface="Verdana" panose="020B0604030504040204" pitchFamily="34" charset="0"/>
                <a:ea typeface="Verdana" panose="020B0604030504040204" pitchFamily="34" charset="0"/>
                <a:cs typeface="Verdana" panose="020B0604030504040204" pitchFamily="34" charset="0"/>
              </a:rPr>
              <a:t>В </a:t>
            </a:r>
            <a:r>
              <a:rPr lang="ru-RU" sz="1200" dirty="0">
                <a:latin typeface="Verdana" panose="020B0604030504040204" pitchFamily="34" charset="0"/>
                <a:ea typeface="Verdana" panose="020B0604030504040204" pitchFamily="34" charset="0"/>
                <a:cs typeface="Verdana" panose="020B0604030504040204" pitchFamily="34" charset="0"/>
              </a:rPr>
              <a:t>соответствии с НС № 4 "Оценка имущественных прав интеллектуальной </a:t>
            </a:r>
            <a:r>
              <a:rPr lang="ru-RU" sz="1200" dirty="0" smtClean="0">
                <a:latin typeface="Verdana" panose="020B0604030504040204" pitchFamily="34" charset="0"/>
                <a:ea typeface="Verdana" panose="020B0604030504040204" pitchFamily="34" charset="0"/>
                <a:cs typeface="Verdana" panose="020B0604030504040204" pitchFamily="34" charset="0"/>
              </a:rPr>
              <a:t>собственности":</a:t>
            </a:r>
            <a:endParaRPr lang="ru-RU" sz="1200"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i="1" dirty="0">
                <a:latin typeface="Verdana" panose="020B0604030504040204" pitchFamily="34" charset="0"/>
                <a:ea typeface="Verdana" panose="020B0604030504040204" pitchFamily="34" charset="0"/>
                <a:cs typeface="Verdana" panose="020B0604030504040204" pitchFamily="34" charset="0"/>
              </a:rPr>
              <a:t>п.7. "… оцениваются имущественные права на такие объекты права интеллектуальной собственности:</a:t>
            </a:r>
            <a:endParaRPr lang="ru-RU" sz="1200" dirty="0">
              <a:latin typeface="Verdana" panose="020B0604030504040204" pitchFamily="34" charset="0"/>
              <a:ea typeface="Verdana" panose="020B0604030504040204" pitchFamily="34" charset="0"/>
              <a:cs typeface="Verdana" panose="020B0604030504040204" pitchFamily="34" charset="0"/>
            </a:endParaRPr>
          </a:p>
          <a:p>
            <a:pPr marL="0" lvl="0" indent="0">
              <a:buNone/>
            </a:pPr>
            <a:r>
              <a:rPr lang="ru-RU" sz="1200" i="1" dirty="0">
                <a:latin typeface="Verdana" panose="020B0604030504040204" pitchFamily="34" charset="0"/>
                <a:ea typeface="Verdana" panose="020B0604030504040204" pitchFamily="34" charset="0"/>
                <a:cs typeface="Verdana" panose="020B0604030504040204" pitchFamily="34" charset="0"/>
              </a:rPr>
              <a:t>литературные и художественные произведения;</a:t>
            </a:r>
            <a:endParaRPr lang="ru-RU" sz="1200" dirty="0">
              <a:latin typeface="Verdana" panose="020B0604030504040204" pitchFamily="34" charset="0"/>
              <a:ea typeface="Verdana" panose="020B0604030504040204" pitchFamily="34" charset="0"/>
              <a:cs typeface="Verdana" panose="020B0604030504040204" pitchFamily="34" charset="0"/>
            </a:endParaRPr>
          </a:p>
          <a:p>
            <a:pPr marL="0" lvl="0" indent="0">
              <a:buNone/>
            </a:pPr>
            <a:r>
              <a:rPr lang="ru-RU" sz="1200" i="1" dirty="0">
                <a:latin typeface="Verdana" panose="020B0604030504040204" pitchFamily="34" charset="0"/>
                <a:ea typeface="Verdana" panose="020B0604030504040204" pitchFamily="34" charset="0"/>
                <a:cs typeface="Verdana" panose="020B0604030504040204" pitchFamily="34" charset="0"/>
              </a:rPr>
              <a:t>компьютерные программы;</a:t>
            </a:r>
            <a:endParaRPr lang="ru-RU" sz="1200" dirty="0">
              <a:latin typeface="Verdana" panose="020B0604030504040204" pitchFamily="34" charset="0"/>
              <a:ea typeface="Verdana" panose="020B0604030504040204" pitchFamily="34" charset="0"/>
              <a:cs typeface="Verdana" panose="020B0604030504040204" pitchFamily="34" charset="0"/>
            </a:endParaRPr>
          </a:p>
          <a:p>
            <a:pPr marL="0" lvl="0" indent="0">
              <a:buNone/>
            </a:pPr>
            <a:r>
              <a:rPr lang="ru-RU" sz="1200" i="1" dirty="0">
                <a:latin typeface="Verdana" panose="020B0604030504040204" pitchFamily="34" charset="0"/>
                <a:ea typeface="Verdana" panose="020B0604030504040204" pitchFamily="34" charset="0"/>
                <a:cs typeface="Verdana" panose="020B0604030504040204" pitchFamily="34" charset="0"/>
              </a:rPr>
              <a:t>компиляции данных (баз данных);</a:t>
            </a:r>
            <a:endParaRPr lang="ru-RU" sz="1200" dirty="0">
              <a:latin typeface="Verdana" panose="020B0604030504040204" pitchFamily="34" charset="0"/>
              <a:ea typeface="Verdana" panose="020B0604030504040204" pitchFamily="34" charset="0"/>
              <a:cs typeface="Verdana" panose="020B0604030504040204" pitchFamily="34" charset="0"/>
            </a:endParaRPr>
          </a:p>
          <a:p>
            <a:pPr marL="0" lvl="0" indent="0">
              <a:buNone/>
            </a:pPr>
            <a:r>
              <a:rPr lang="ru-RU" sz="1200" i="1" dirty="0">
                <a:latin typeface="Verdana" panose="020B0604030504040204" pitchFamily="34" charset="0"/>
                <a:ea typeface="Verdana" panose="020B0604030504040204" pitchFamily="34" charset="0"/>
                <a:cs typeface="Verdana" panose="020B0604030504040204" pitchFamily="34" charset="0"/>
              </a:rPr>
              <a:t>исполнения;</a:t>
            </a:r>
            <a:endParaRPr lang="ru-RU" sz="1200" dirty="0">
              <a:latin typeface="Verdana" panose="020B0604030504040204" pitchFamily="34" charset="0"/>
              <a:ea typeface="Verdana" panose="020B0604030504040204" pitchFamily="34" charset="0"/>
              <a:cs typeface="Verdana" panose="020B0604030504040204" pitchFamily="34" charset="0"/>
            </a:endParaRPr>
          </a:p>
          <a:p>
            <a:pPr marL="0" lvl="0" indent="0">
              <a:buNone/>
            </a:pPr>
            <a:r>
              <a:rPr lang="ru-RU" sz="1200" i="1" dirty="0">
                <a:latin typeface="Verdana" panose="020B0604030504040204" pitchFamily="34" charset="0"/>
                <a:ea typeface="Verdana" panose="020B0604030504040204" pitchFamily="34" charset="0"/>
                <a:cs typeface="Verdana" panose="020B0604030504040204" pitchFamily="34" charset="0"/>
              </a:rPr>
              <a:t>фонограммы, </a:t>
            </a:r>
            <a:r>
              <a:rPr lang="ru-RU" sz="1200" i="1" dirty="0" err="1">
                <a:latin typeface="Verdana" panose="020B0604030504040204" pitchFamily="34" charset="0"/>
                <a:ea typeface="Verdana" panose="020B0604030504040204" pitchFamily="34" charset="0"/>
                <a:cs typeface="Verdana" panose="020B0604030504040204" pitchFamily="34" charset="0"/>
              </a:rPr>
              <a:t>видеограммы</a:t>
            </a:r>
            <a:r>
              <a:rPr lang="ru-RU" sz="1200" i="1" dirty="0">
                <a:latin typeface="Verdana" panose="020B0604030504040204" pitchFamily="34" charset="0"/>
                <a:ea typeface="Verdana" panose="020B0604030504040204" pitchFamily="34" charset="0"/>
                <a:cs typeface="Verdana" panose="020B0604030504040204" pitchFamily="34" charset="0"/>
              </a:rPr>
              <a:t>, передачи (программы) организаций вещания;</a:t>
            </a:r>
            <a:endParaRPr lang="ru-RU" sz="1200" dirty="0">
              <a:latin typeface="Verdana" panose="020B0604030504040204" pitchFamily="34" charset="0"/>
              <a:ea typeface="Verdana" panose="020B0604030504040204" pitchFamily="34" charset="0"/>
              <a:cs typeface="Verdana" panose="020B0604030504040204" pitchFamily="34" charset="0"/>
            </a:endParaRPr>
          </a:p>
          <a:p>
            <a:pPr marL="0" lvl="0" indent="0">
              <a:buNone/>
            </a:pPr>
            <a:r>
              <a:rPr lang="ru-RU" sz="1200" i="1" dirty="0">
                <a:latin typeface="Verdana" panose="020B0604030504040204" pitchFamily="34" charset="0"/>
                <a:ea typeface="Verdana" panose="020B0604030504040204" pitchFamily="34" charset="0"/>
                <a:cs typeface="Verdana" panose="020B0604030504040204" pitchFamily="34" charset="0"/>
              </a:rPr>
              <a:t>изобретения, полезные модели, промышленные образцы;</a:t>
            </a:r>
            <a:endParaRPr lang="ru-RU" sz="1200" dirty="0">
              <a:latin typeface="Verdana" panose="020B0604030504040204" pitchFamily="34" charset="0"/>
              <a:ea typeface="Verdana" panose="020B0604030504040204" pitchFamily="34" charset="0"/>
              <a:cs typeface="Verdana" panose="020B0604030504040204" pitchFamily="34" charset="0"/>
            </a:endParaRPr>
          </a:p>
          <a:p>
            <a:pPr marL="0" lvl="0" indent="0">
              <a:buNone/>
            </a:pPr>
            <a:r>
              <a:rPr lang="ru-RU" sz="1200" i="1" dirty="0">
                <a:latin typeface="Verdana" panose="020B0604030504040204" pitchFamily="34" charset="0"/>
                <a:ea typeface="Verdana" panose="020B0604030504040204" pitchFamily="34" charset="0"/>
                <a:cs typeface="Verdana" panose="020B0604030504040204" pitchFamily="34" charset="0"/>
              </a:rPr>
              <a:t>компоновки (топографии) интегральных микросхем;</a:t>
            </a:r>
            <a:endParaRPr lang="ru-RU" sz="1200" dirty="0">
              <a:latin typeface="Verdana" panose="020B0604030504040204" pitchFamily="34" charset="0"/>
              <a:ea typeface="Verdana" panose="020B0604030504040204" pitchFamily="34" charset="0"/>
              <a:cs typeface="Verdana" panose="020B0604030504040204" pitchFamily="34" charset="0"/>
            </a:endParaRPr>
          </a:p>
          <a:p>
            <a:pPr marL="0" lvl="0" indent="0">
              <a:buNone/>
            </a:pPr>
            <a:r>
              <a:rPr lang="ru-RU" sz="1200" i="1" dirty="0">
                <a:latin typeface="Verdana" panose="020B0604030504040204" pitchFamily="34" charset="0"/>
                <a:ea typeface="Verdana" panose="020B0604030504040204" pitchFamily="34" charset="0"/>
                <a:cs typeface="Verdana" panose="020B0604030504040204" pitchFamily="34" charset="0"/>
              </a:rPr>
              <a:t>рационализаторские предложения;</a:t>
            </a:r>
            <a:endParaRPr lang="ru-RU" sz="1200" dirty="0">
              <a:latin typeface="Verdana" panose="020B0604030504040204" pitchFamily="34" charset="0"/>
              <a:ea typeface="Verdana" panose="020B0604030504040204" pitchFamily="34" charset="0"/>
              <a:cs typeface="Verdana" panose="020B0604030504040204" pitchFamily="34" charset="0"/>
            </a:endParaRPr>
          </a:p>
          <a:p>
            <a:pPr marL="0" lvl="0" indent="0">
              <a:buNone/>
            </a:pPr>
            <a:r>
              <a:rPr lang="ru-RU" sz="1200" i="1" dirty="0">
                <a:latin typeface="Verdana" panose="020B0604030504040204" pitchFamily="34" charset="0"/>
                <a:ea typeface="Verdana" panose="020B0604030504040204" pitchFamily="34" charset="0"/>
                <a:cs typeface="Verdana" panose="020B0604030504040204" pitchFamily="34" charset="0"/>
              </a:rPr>
              <a:t>сорта растений, породы животных;</a:t>
            </a:r>
            <a:endParaRPr lang="ru-RU" sz="1200" dirty="0">
              <a:latin typeface="Verdana" panose="020B0604030504040204" pitchFamily="34" charset="0"/>
              <a:ea typeface="Verdana" panose="020B0604030504040204" pitchFamily="34" charset="0"/>
              <a:cs typeface="Verdana" panose="020B0604030504040204" pitchFamily="34" charset="0"/>
            </a:endParaRPr>
          </a:p>
          <a:p>
            <a:pPr marL="0" lvl="0" indent="0">
              <a:buNone/>
            </a:pPr>
            <a:r>
              <a:rPr lang="ru-RU" sz="1200" i="1" dirty="0">
                <a:latin typeface="Verdana" panose="020B0604030504040204" pitchFamily="34" charset="0"/>
                <a:ea typeface="Verdana" panose="020B0604030504040204" pitchFamily="34" charset="0"/>
                <a:cs typeface="Verdana" panose="020B0604030504040204" pitchFamily="34" charset="0"/>
              </a:rPr>
              <a:t>коммерческие (фирменные) наименования, торговые марки (знаки для товаров и услуг), географические обозначения;</a:t>
            </a:r>
            <a:endParaRPr lang="ru-RU" sz="1200" dirty="0">
              <a:latin typeface="Verdana" panose="020B0604030504040204" pitchFamily="34" charset="0"/>
              <a:ea typeface="Verdana" panose="020B0604030504040204" pitchFamily="34" charset="0"/>
              <a:cs typeface="Verdana" panose="020B0604030504040204" pitchFamily="34" charset="0"/>
            </a:endParaRPr>
          </a:p>
          <a:p>
            <a:pPr marL="0" lvl="0" indent="0">
              <a:buNone/>
            </a:pPr>
            <a:r>
              <a:rPr lang="ru-RU" sz="1200" i="1" dirty="0">
                <a:latin typeface="Verdana" panose="020B0604030504040204" pitchFamily="34" charset="0"/>
                <a:ea typeface="Verdana" panose="020B0604030504040204" pitchFamily="34" charset="0"/>
                <a:cs typeface="Verdana" panose="020B0604030504040204" pitchFamily="34" charset="0"/>
              </a:rPr>
              <a:t>коммерческие тайны;</a:t>
            </a:r>
            <a:endParaRPr lang="ru-RU" sz="1200" dirty="0">
              <a:latin typeface="Verdana" panose="020B0604030504040204" pitchFamily="34" charset="0"/>
              <a:ea typeface="Verdana" panose="020B0604030504040204" pitchFamily="34" charset="0"/>
              <a:cs typeface="Verdana" panose="020B0604030504040204" pitchFamily="34" charset="0"/>
            </a:endParaRPr>
          </a:p>
          <a:p>
            <a:pPr marL="0" lvl="0" indent="0">
              <a:buNone/>
            </a:pPr>
            <a:r>
              <a:rPr lang="ru-RU" sz="1200" i="1" dirty="0">
                <a:latin typeface="Verdana" panose="020B0604030504040204" pitchFamily="34" charset="0"/>
                <a:ea typeface="Verdana" panose="020B0604030504040204" pitchFamily="34" charset="0"/>
                <a:cs typeface="Verdana" panose="020B0604030504040204" pitchFamily="34" charset="0"/>
              </a:rPr>
              <a:t>иные объекты, которые в соответствии с законодательством относятся к объектам права интеллектуальной собственности</a:t>
            </a:r>
            <a:r>
              <a:rPr lang="ru-RU" sz="1200" i="1" dirty="0" smtClean="0">
                <a:latin typeface="Verdana" panose="020B0604030504040204" pitchFamily="34" charset="0"/>
                <a:ea typeface="Verdana" panose="020B0604030504040204" pitchFamily="34" charset="0"/>
                <a:cs typeface="Verdana" panose="020B0604030504040204" pitchFamily="34" charset="0"/>
              </a:rPr>
              <a:t>".</a:t>
            </a:r>
            <a:endParaRPr lang="en-US" sz="1200" i="1" dirty="0" smtClean="0">
              <a:latin typeface="Verdana" panose="020B0604030504040204" pitchFamily="34" charset="0"/>
              <a:ea typeface="Verdana" panose="020B0604030504040204" pitchFamily="34" charset="0"/>
              <a:cs typeface="Verdana" panose="020B0604030504040204" pitchFamily="34" charset="0"/>
            </a:endParaRPr>
          </a:p>
          <a:p>
            <a:pPr marL="0" lvl="0" indent="0">
              <a:buNone/>
            </a:pPr>
            <a:endParaRPr lang="ru-RU" sz="1200" dirty="0">
              <a:latin typeface="Verdana" panose="020B0604030504040204" pitchFamily="34" charset="0"/>
              <a:ea typeface="Verdana" panose="020B0604030504040204" pitchFamily="34" charset="0"/>
              <a:cs typeface="Verdana" panose="020B0604030504040204" pitchFamily="34" charset="0"/>
            </a:endParaRPr>
          </a:p>
          <a:p>
            <a:endParaRPr lang="ru-RU" sz="1200" dirty="0"/>
          </a:p>
        </p:txBody>
      </p:sp>
      <p:sp>
        <p:nvSpPr>
          <p:cNvPr id="4" name="Номер слайда 3"/>
          <p:cNvSpPr>
            <a:spLocks noGrp="1"/>
          </p:cNvSpPr>
          <p:nvPr>
            <p:ph type="sldNum" sz="quarter" idx="12"/>
          </p:nvPr>
        </p:nvSpPr>
        <p:spPr/>
        <p:txBody>
          <a:bodyPr/>
          <a:lstStyle/>
          <a:p>
            <a:pPr>
              <a:defRPr/>
            </a:pPr>
            <a:fld id="{49BC4115-54D6-4EEB-9642-FBAA62ABDD2A}" type="slidenum">
              <a:rPr lang="ru-RU" smtClean="0"/>
              <a:pPr>
                <a:defRPr/>
              </a:pPr>
              <a:t>5</a:t>
            </a:fld>
            <a:endParaRPr lang="ru-RU" dirty="0"/>
          </a:p>
        </p:txBody>
      </p:sp>
    </p:spTree>
    <p:extLst>
      <p:ext uri="{BB962C8B-B14F-4D97-AF65-F5344CB8AC3E}">
        <p14:creationId xmlns:p14="http://schemas.microsoft.com/office/powerpoint/2010/main" val="4103312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1400" b="1" i="1" dirty="0"/>
              <a:t>ПРОФЕСІЙНИЙ ТРЕНІНГ «АКТУАЛЬНІ ПИТАННЯ ВИЗНАЧЕННЯ ВАРТОСТІ БІЗНЕСУ, В ТОМУ ЧИСЛІ ДЛЯ ПРОЦЕДУР SQUEEZE-OUT ТА SELL-OUT»</a:t>
            </a:r>
            <a:r>
              <a:rPr lang="uk-UA" sz="1400" b="1" dirty="0"/>
              <a:t> </a:t>
            </a:r>
            <a:endParaRPr lang="ru-RU" sz="1400" dirty="0"/>
          </a:p>
        </p:txBody>
      </p:sp>
      <p:sp>
        <p:nvSpPr>
          <p:cNvPr id="3" name="Объект 2"/>
          <p:cNvSpPr>
            <a:spLocks noGrp="1"/>
          </p:cNvSpPr>
          <p:nvPr>
            <p:ph idx="1"/>
          </p:nvPr>
        </p:nvSpPr>
        <p:spPr>
          <a:xfrm>
            <a:off x="2209800" y="1268761"/>
            <a:ext cx="6775450" cy="4809778"/>
          </a:xfrm>
        </p:spPr>
        <p:txBody>
          <a:bodyPr/>
          <a:lstStyle/>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В </a:t>
            </a:r>
            <a:r>
              <a:rPr lang="ru-RU" sz="1200" dirty="0">
                <a:latin typeface="Verdana" panose="020B0604030504040204" pitchFamily="34" charset="0"/>
                <a:ea typeface="Verdana" panose="020B0604030504040204" pitchFamily="34" charset="0"/>
                <a:cs typeface="Verdana" panose="020B0604030504040204" pitchFamily="34" charset="0"/>
              </a:rPr>
              <a:t>НС № 4 </a:t>
            </a:r>
            <a:r>
              <a:rPr lang="ru-RU" sz="1200" dirty="0" smtClean="0">
                <a:latin typeface="Verdana" panose="020B0604030504040204" pitchFamily="34" charset="0"/>
                <a:ea typeface="Verdana" panose="020B0604030504040204" pitchFamily="34" charset="0"/>
                <a:cs typeface="Verdana" panose="020B0604030504040204" pitchFamily="34" charset="0"/>
              </a:rPr>
              <a:t> </a:t>
            </a:r>
            <a:r>
              <a:rPr lang="ru-RU" sz="1200" dirty="0">
                <a:latin typeface="Verdana" panose="020B0604030504040204" pitchFamily="34" charset="0"/>
                <a:ea typeface="Verdana" panose="020B0604030504040204" pitchFamily="34" charset="0"/>
                <a:cs typeface="Verdana" panose="020B0604030504040204" pitchFamily="34" charset="0"/>
              </a:rPr>
              <a:t>"Оценка имущественных прав интеллектуальной собственности» отсутствует категория "</a:t>
            </a:r>
            <a:r>
              <a:rPr lang="ru-RU" sz="1200" dirty="0">
                <a:solidFill>
                  <a:schemeClr val="accent2">
                    <a:lumMod val="60000"/>
                    <a:lumOff val="40000"/>
                  </a:schemeClr>
                </a:solidFill>
                <a:latin typeface="Verdana" panose="020B0604030504040204" pitchFamily="34" charset="0"/>
                <a:ea typeface="Verdana" panose="020B0604030504040204" pitchFamily="34" charset="0"/>
                <a:cs typeface="Verdana" panose="020B0604030504040204" pitchFamily="34" charset="0"/>
              </a:rPr>
              <a:t>научные открытия</a:t>
            </a:r>
            <a:r>
              <a:rPr lang="ru-RU" sz="1200" dirty="0">
                <a:latin typeface="Verdana" panose="020B0604030504040204" pitchFamily="34" charset="0"/>
                <a:ea typeface="Verdana" panose="020B0604030504040204" pitchFamily="34" charset="0"/>
                <a:cs typeface="Verdana" panose="020B0604030504040204" pitchFamily="34" charset="0"/>
              </a:rPr>
              <a:t>", так как исключительное имущественное право на научное открытие не возникает, в отличие от личного неимущественного права. Научное открытие считается достижением всего человечества.</a:t>
            </a:r>
          </a:p>
          <a:p>
            <a:pPr marL="0" indent="0">
              <a:buNone/>
            </a:pPr>
            <a:endParaRPr lang="en-US" sz="1200" dirty="0" smtClean="0"/>
          </a:p>
          <a:p>
            <a:pPr marL="0" indent="0">
              <a:buNone/>
            </a:pPr>
            <a:r>
              <a:rPr lang="en-US" sz="1200" b="1" dirty="0" smtClean="0">
                <a:latin typeface="Verdana" panose="020B0604030504040204" pitchFamily="34" charset="0"/>
                <a:ea typeface="Verdana" panose="020B0604030504040204" pitchFamily="34" charset="0"/>
                <a:cs typeface="Verdana" panose="020B0604030504040204" pitchFamily="34" charset="0"/>
              </a:rPr>
              <a:t>e) </a:t>
            </a:r>
            <a:r>
              <a:rPr lang="ru-RU" sz="1200" b="1" dirty="0" smtClean="0">
                <a:latin typeface="Verdana" panose="020B0604030504040204" pitchFamily="34" charset="0"/>
                <a:ea typeface="Verdana" panose="020B0604030504040204" pitchFamily="34" charset="0"/>
                <a:cs typeface="Verdana" panose="020B0604030504040204" pitchFamily="34" charset="0"/>
              </a:rPr>
              <a:t>П(С)БУ </a:t>
            </a:r>
            <a:r>
              <a:rPr lang="ru-RU" sz="1200" b="1" dirty="0">
                <a:latin typeface="Verdana" panose="020B0604030504040204" pitchFamily="34" charset="0"/>
                <a:ea typeface="Verdana" panose="020B0604030504040204" pitchFamily="34" charset="0"/>
                <a:cs typeface="Verdana" panose="020B0604030504040204" pitchFamily="34" charset="0"/>
              </a:rPr>
              <a:t>№ 8 «Нематериальные активы» </a:t>
            </a:r>
            <a:r>
              <a:rPr lang="ru-RU" sz="1200" dirty="0" smtClean="0">
                <a:latin typeface="Verdana" panose="020B0604030504040204" pitchFamily="34" charset="0"/>
                <a:ea typeface="Verdana" panose="020B0604030504040204" pitchFamily="34" charset="0"/>
                <a:cs typeface="Verdana" panose="020B0604030504040204" pitchFamily="34" charset="0"/>
              </a:rPr>
              <a:t>дает </a:t>
            </a:r>
            <a:r>
              <a:rPr lang="ru-RU" sz="1200" dirty="0">
                <a:latin typeface="Verdana" panose="020B0604030504040204" pitchFamily="34" charset="0"/>
                <a:ea typeface="Verdana" panose="020B0604030504040204" pitchFamily="34" charset="0"/>
                <a:cs typeface="Verdana" panose="020B0604030504040204" pitchFamily="34" charset="0"/>
              </a:rPr>
              <a:t>следующую классификацию (</a:t>
            </a:r>
            <a:r>
              <a:rPr lang="ru-RU" sz="1200" dirty="0">
                <a:solidFill>
                  <a:schemeClr val="accent2">
                    <a:lumMod val="60000"/>
                    <a:lumOff val="40000"/>
                  </a:schemeClr>
                </a:solidFill>
                <a:latin typeface="Verdana" panose="020B0604030504040204" pitchFamily="34" charset="0"/>
                <a:ea typeface="Verdana" panose="020B0604030504040204" pitchFamily="34" charset="0"/>
                <a:cs typeface="Verdana" panose="020B0604030504040204" pitchFamily="34" charset="0"/>
              </a:rPr>
              <a:t>в части прав на ОИС</a:t>
            </a:r>
            <a:r>
              <a:rPr lang="ru-RU" sz="1200" dirty="0">
                <a:latin typeface="Verdana" panose="020B0604030504040204" pitchFamily="34" charset="0"/>
                <a:ea typeface="Verdana" panose="020B0604030504040204" pitchFamily="34" charset="0"/>
                <a:cs typeface="Verdana" panose="020B0604030504040204" pitchFamily="34" charset="0"/>
              </a:rPr>
              <a:t>):</a:t>
            </a: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 </a:t>
            </a:r>
            <a:r>
              <a:rPr lang="ru-RU" sz="1200" i="1" dirty="0" smtClean="0">
                <a:latin typeface="Verdana" panose="020B0604030504040204" pitchFamily="34" charset="0"/>
                <a:ea typeface="Verdana" panose="020B0604030504040204" pitchFamily="34" charset="0"/>
                <a:cs typeface="Verdana" panose="020B0604030504040204" pitchFamily="34" charset="0"/>
              </a:rPr>
              <a:t>"</a:t>
            </a:r>
            <a:r>
              <a:rPr lang="ru-RU" sz="1200" i="1" dirty="0">
                <a:latin typeface="Verdana" panose="020B0604030504040204" pitchFamily="34" charset="0"/>
                <a:ea typeface="Verdana" panose="020B0604030504040204" pitchFamily="34" charset="0"/>
                <a:cs typeface="Verdana" panose="020B0604030504040204" pitchFamily="34" charset="0"/>
              </a:rPr>
              <a:t>5. Бухгалтерский учет нематериальных активов ведется по каждому объекту по следующим группам:</a:t>
            </a:r>
            <a:endParaRPr lang="ru-RU" sz="1200" dirty="0">
              <a:latin typeface="Verdana" panose="020B0604030504040204" pitchFamily="34" charset="0"/>
              <a:ea typeface="Verdana" panose="020B0604030504040204" pitchFamily="34" charset="0"/>
              <a:cs typeface="Verdana" panose="020B0604030504040204" pitchFamily="34" charset="0"/>
            </a:endParaRPr>
          </a:p>
          <a:p>
            <a:pPr marL="0" lvl="0" indent="0">
              <a:buNone/>
            </a:pPr>
            <a:r>
              <a:rPr lang="ru-RU" sz="1200" b="1" i="1" dirty="0" smtClean="0">
                <a:latin typeface="Verdana" panose="020B0604030504040204" pitchFamily="34" charset="0"/>
                <a:ea typeface="Verdana" panose="020B0604030504040204" pitchFamily="34" charset="0"/>
                <a:cs typeface="Verdana" panose="020B0604030504040204" pitchFamily="34" charset="0"/>
              </a:rPr>
              <a:t>права </a:t>
            </a:r>
            <a:r>
              <a:rPr lang="ru-RU" sz="1200" b="1" i="1" dirty="0">
                <a:latin typeface="Verdana" panose="020B0604030504040204" pitchFamily="34" charset="0"/>
                <a:ea typeface="Verdana" panose="020B0604030504040204" pitchFamily="34" charset="0"/>
                <a:cs typeface="Verdana" panose="020B0604030504040204" pitchFamily="34" charset="0"/>
              </a:rPr>
              <a:t>на коммерческие обозначения </a:t>
            </a:r>
            <a:r>
              <a:rPr lang="ru-RU" sz="1200" i="1" dirty="0">
                <a:latin typeface="Verdana" panose="020B0604030504040204" pitchFamily="34" charset="0"/>
                <a:ea typeface="Verdana" panose="020B0604030504040204" pitchFamily="34" charset="0"/>
                <a:cs typeface="Verdana" panose="020B0604030504040204" pitchFamily="34" charset="0"/>
              </a:rPr>
              <a:t>(права на торговые марки (знаки для товаров и услуг), коммерческие (фирменные) наименования и т.п.), кроме тех, расходы на приобретение которых признаются роялти;</a:t>
            </a:r>
            <a:endParaRPr lang="ru-RU" sz="1200"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b="1" i="1" dirty="0" smtClean="0">
                <a:latin typeface="Verdana" panose="020B0604030504040204" pitchFamily="34" charset="0"/>
                <a:ea typeface="Verdana" panose="020B0604030504040204" pitchFamily="34" charset="0"/>
                <a:cs typeface="Verdana" panose="020B0604030504040204" pitchFamily="34" charset="0"/>
              </a:rPr>
              <a:t>права </a:t>
            </a:r>
            <a:r>
              <a:rPr lang="ru-RU" sz="1200" b="1" i="1" dirty="0">
                <a:latin typeface="Verdana" panose="020B0604030504040204" pitchFamily="34" charset="0"/>
                <a:ea typeface="Verdana" panose="020B0604030504040204" pitchFamily="34" charset="0"/>
                <a:cs typeface="Verdana" panose="020B0604030504040204" pitchFamily="34" charset="0"/>
              </a:rPr>
              <a:t>на объекты промышленной собственности</a:t>
            </a:r>
            <a:r>
              <a:rPr lang="ru-RU" sz="1200" i="1" dirty="0">
                <a:latin typeface="Verdana" panose="020B0604030504040204" pitchFamily="34" charset="0"/>
                <a:ea typeface="Verdana" panose="020B0604030504040204" pitchFamily="34" charset="0"/>
                <a:cs typeface="Verdana" panose="020B0604030504040204" pitchFamily="34" charset="0"/>
              </a:rPr>
              <a:t> (право на изобретения, полезные модели, промышленные образцы, сорта растений, породы животных, компоновки (топографии) интегральных микросхем, коммерческие тайны, в том числе ноу-хау, защита от недобросовестной конкуренции и т.п.), кроме тех, расходы на приобретение которых признаются роялти;</a:t>
            </a:r>
            <a:endParaRPr lang="ru-RU" sz="1200" dirty="0">
              <a:latin typeface="Verdana" panose="020B0604030504040204" pitchFamily="34" charset="0"/>
              <a:ea typeface="Verdana" panose="020B0604030504040204" pitchFamily="34" charset="0"/>
              <a:cs typeface="Verdana" panose="020B0604030504040204" pitchFamily="34" charset="0"/>
            </a:endParaRPr>
          </a:p>
          <a:p>
            <a:pPr marL="0" lvl="0" indent="0">
              <a:buNone/>
            </a:pPr>
            <a:r>
              <a:rPr lang="ru-RU" sz="1200" b="1" i="1" dirty="0">
                <a:latin typeface="Verdana" panose="020B0604030504040204" pitchFamily="34" charset="0"/>
                <a:ea typeface="Verdana" panose="020B0604030504040204" pitchFamily="34" charset="0"/>
                <a:cs typeface="Verdana" panose="020B0604030504040204" pitchFamily="34" charset="0"/>
              </a:rPr>
              <a:t>авторское право и смежные с ним права</a:t>
            </a:r>
            <a:r>
              <a:rPr lang="ru-RU" sz="1200" i="1" dirty="0">
                <a:latin typeface="Verdana" panose="020B0604030504040204" pitchFamily="34" charset="0"/>
                <a:ea typeface="Verdana" panose="020B0604030504040204" pitchFamily="34" charset="0"/>
                <a:cs typeface="Verdana" panose="020B0604030504040204" pitchFamily="34" charset="0"/>
              </a:rPr>
              <a:t> (право на литературные, художественные, музыкальные произведения, компьютерные программы, программы для электронно-вычислительных машин, компиляции данных (базы данных), исполнения, фонограммы, передачи (программы) организаций вещания и т.п.), кроме тех, расходы на приобретение которых признаются роялти".</a:t>
            </a:r>
            <a:endParaRPr lang="ru-RU" sz="1200"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i="1" dirty="0">
                <a:latin typeface="Verdana" panose="020B0604030504040204" pitchFamily="34" charset="0"/>
                <a:ea typeface="Verdana" panose="020B0604030504040204" pitchFamily="34" charset="0"/>
                <a:cs typeface="Verdana" panose="020B0604030504040204" pitchFamily="34" charset="0"/>
              </a:rPr>
              <a:t> </a:t>
            </a:r>
            <a:endParaRPr lang="ru-RU" sz="1200"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ru-RU" sz="1200" dirty="0">
              <a:latin typeface="Verdana" panose="020B0604030504040204" pitchFamily="34" charset="0"/>
              <a:ea typeface="Verdana" panose="020B0604030504040204" pitchFamily="34" charset="0"/>
              <a:cs typeface="Verdana" panose="020B0604030504040204" pitchFamily="34" charset="0"/>
            </a:endParaRPr>
          </a:p>
        </p:txBody>
      </p:sp>
      <p:sp>
        <p:nvSpPr>
          <p:cNvPr id="4" name="Номер слайда 3"/>
          <p:cNvSpPr>
            <a:spLocks noGrp="1"/>
          </p:cNvSpPr>
          <p:nvPr>
            <p:ph type="sldNum" sz="quarter" idx="12"/>
          </p:nvPr>
        </p:nvSpPr>
        <p:spPr/>
        <p:txBody>
          <a:bodyPr/>
          <a:lstStyle/>
          <a:p>
            <a:pPr>
              <a:defRPr/>
            </a:pPr>
            <a:fld id="{49BC4115-54D6-4EEB-9642-FBAA62ABDD2A}" type="slidenum">
              <a:rPr lang="ru-RU" smtClean="0"/>
              <a:pPr>
                <a:defRPr/>
              </a:pPr>
              <a:t>6</a:t>
            </a:fld>
            <a:endParaRPr lang="ru-RU" dirty="0"/>
          </a:p>
        </p:txBody>
      </p:sp>
    </p:spTree>
    <p:extLst>
      <p:ext uri="{BB962C8B-B14F-4D97-AF65-F5344CB8AC3E}">
        <p14:creationId xmlns:p14="http://schemas.microsoft.com/office/powerpoint/2010/main" val="2382992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1400" b="1" i="1" dirty="0"/>
              <a:t>ПРОФЕСІЙНИЙ ТРЕНІНГ «АКТУАЛЬНІ ПИТАННЯ ВИЗНАЧЕННЯ ВАРТОСТІ БІЗНЕСУ, В ТОМУ ЧИСЛІ ДЛЯ ПРОЦЕДУР SQUEEZE-OUT ТА SELL-OUT»</a:t>
            </a:r>
            <a:r>
              <a:rPr lang="uk-UA" sz="1400" b="1" dirty="0"/>
              <a:t> </a:t>
            </a:r>
            <a:endParaRPr lang="ru-RU" sz="1400" dirty="0"/>
          </a:p>
        </p:txBody>
      </p:sp>
      <p:sp>
        <p:nvSpPr>
          <p:cNvPr id="3" name="Объект 2"/>
          <p:cNvSpPr>
            <a:spLocks noGrp="1"/>
          </p:cNvSpPr>
          <p:nvPr>
            <p:ph idx="1"/>
          </p:nvPr>
        </p:nvSpPr>
        <p:spPr>
          <a:xfrm>
            <a:off x="2209800" y="1268761"/>
            <a:ext cx="6775450" cy="4809778"/>
          </a:xfrm>
        </p:spPr>
        <p:txBody>
          <a:bodyPr/>
          <a:lstStyle/>
          <a:p>
            <a:pPr marL="0" indent="0">
              <a:buNone/>
            </a:pPr>
            <a:r>
              <a:rPr lang="en-US" sz="1200" b="1" i="1" dirty="0" smtClean="0">
                <a:latin typeface="Verdana" panose="020B0604030504040204" pitchFamily="34" charset="0"/>
                <a:ea typeface="Verdana" panose="020B0604030504040204" pitchFamily="34" charset="0"/>
                <a:cs typeface="Verdana" panose="020B0604030504040204" pitchFamily="34" charset="0"/>
              </a:rPr>
              <a:t>f</a:t>
            </a:r>
            <a:r>
              <a:rPr lang="ru-RU" sz="1200" b="1" i="1" dirty="0" smtClean="0">
                <a:latin typeface="Verdana" panose="020B0604030504040204" pitchFamily="34" charset="0"/>
                <a:ea typeface="Verdana" panose="020B0604030504040204" pitchFamily="34" charset="0"/>
                <a:cs typeface="Verdana" panose="020B0604030504040204" pitchFamily="34" charset="0"/>
              </a:rPr>
              <a:t>)</a:t>
            </a:r>
            <a:r>
              <a:rPr lang="ru-RU" sz="1200" dirty="0" smtClean="0">
                <a:latin typeface="Verdana" panose="020B0604030504040204" pitchFamily="34" charset="0"/>
                <a:ea typeface="Verdana" panose="020B0604030504040204" pitchFamily="34" charset="0"/>
                <a:cs typeface="Verdana" panose="020B0604030504040204" pitchFamily="34" charset="0"/>
              </a:rPr>
              <a:t> </a:t>
            </a:r>
            <a:r>
              <a:rPr lang="ru-RU" sz="1200" b="1" i="1" dirty="0">
                <a:latin typeface="Verdana" panose="020B0604030504040204" pitchFamily="34" charset="0"/>
                <a:ea typeface="Verdana" panose="020B0604030504040204" pitchFamily="34" charset="0"/>
                <a:cs typeface="Verdana" panose="020B0604030504040204" pitchFamily="34" charset="0"/>
              </a:rPr>
              <a:t>Классификация в соответствии с МСО 210 «Нематериальные активы» (2017)</a:t>
            </a:r>
          </a:p>
          <a:p>
            <a:pPr marL="0" indent="0">
              <a:buNone/>
            </a:pPr>
            <a:endParaRPr lang="ru-RU" sz="1200"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20.3. Существует много видов НА, но обычно их относят к одной или нескольким из следующих категорий (или гуд-вилла</a:t>
            </a:r>
            <a:r>
              <a:rPr lang="ru-RU" sz="1200" dirty="0" smtClean="0">
                <a:latin typeface="Verdana" panose="020B0604030504040204" pitchFamily="34" charset="0"/>
                <a:ea typeface="Verdana" panose="020B0604030504040204" pitchFamily="34" charset="0"/>
                <a:cs typeface="Verdana" panose="020B0604030504040204" pitchFamily="34" charset="0"/>
              </a:rPr>
              <a:t>):</a:t>
            </a:r>
            <a:endParaRPr lang="en-US" sz="12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(а) </a:t>
            </a:r>
            <a:r>
              <a:rPr lang="ru-RU" sz="1200" b="1" i="1" dirty="0">
                <a:latin typeface="Verdana" panose="020B0604030504040204" pitchFamily="34" charset="0"/>
                <a:ea typeface="Verdana" panose="020B0604030504040204" pitchFamily="34" charset="0"/>
                <a:cs typeface="Verdana" panose="020B0604030504040204" pitchFamily="34" charset="0"/>
              </a:rPr>
              <a:t>связанные с маркетингом</a:t>
            </a:r>
            <a:r>
              <a:rPr lang="ru-RU" sz="1200" i="1" dirty="0">
                <a:latin typeface="Verdana" panose="020B0604030504040204" pitchFamily="34" charset="0"/>
                <a:ea typeface="Verdana" panose="020B0604030504040204" pitchFamily="34" charset="0"/>
                <a:cs typeface="Verdana" panose="020B0604030504040204" pitchFamily="34" charset="0"/>
              </a:rPr>
              <a:t>: </a:t>
            </a:r>
            <a:r>
              <a:rPr lang="ru-RU" sz="1200" dirty="0">
                <a:latin typeface="Verdana" panose="020B0604030504040204" pitchFamily="34" charset="0"/>
                <a:ea typeface="Verdana" panose="020B0604030504040204" pitchFamily="34" charset="0"/>
                <a:cs typeface="Verdana" panose="020B0604030504040204" pitchFamily="34" charset="0"/>
              </a:rPr>
              <a:t> используются, в первую очередь, в области маркетинга или для продвижения товаров или услуг (например, торговые марки, коммерческие обозначения, уникальный торговый дизайн и доменные имена).</a:t>
            </a: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(b) </a:t>
            </a:r>
            <a:r>
              <a:rPr lang="ru-RU" sz="1200" b="1" i="1" dirty="0">
                <a:latin typeface="Verdana" panose="020B0604030504040204" pitchFamily="34" charset="0"/>
                <a:ea typeface="Verdana" panose="020B0604030504040204" pitchFamily="34" charset="0"/>
                <a:cs typeface="Verdana" panose="020B0604030504040204" pitchFamily="34" charset="0"/>
              </a:rPr>
              <a:t>связанные с клиентом</a:t>
            </a:r>
            <a:r>
              <a:rPr lang="ru-RU" sz="1200" i="1" dirty="0">
                <a:latin typeface="Verdana" panose="020B0604030504040204" pitchFamily="34" charset="0"/>
                <a:ea typeface="Verdana" panose="020B0604030504040204" pitchFamily="34" charset="0"/>
                <a:cs typeface="Verdana" panose="020B0604030504040204" pitchFamily="34" charset="0"/>
              </a:rPr>
              <a:t>: </a:t>
            </a:r>
            <a:r>
              <a:rPr lang="ru-RU" sz="1200" dirty="0">
                <a:latin typeface="Verdana" panose="020B0604030504040204" pitchFamily="34" charset="0"/>
                <a:ea typeface="Verdana" panose="020B0604030504040204" pitchFamily="34" charset="0"/>
                <a:cs typeface="Verdana" panose="020B0604030504040204" pitchFamily="34" charset="0"/>
              </a:rPr>
              <a:t> включают списки клиентов, портфель заказов, контракты с клиентами, а также договорные и внедоговорные отношения с клиентами.</a:t>
            </a: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(с) </a:t>
            </a:r>
            <a:r>
              <a:rPr lang="ru-RU" sz="1200" b="1" i="1" dirty="0">
                <a:latin typeface="Verdana" panose="020B0604030504040204" pitchFamily="34" charset="0"/>
                <a:ea typeface="Verdana" panose="020B0604030504040204" pitchFamily="34" charset="0"/>
                <a:cs typeface="Verdana" panose="020B0604030504040204" pitchFamily="34" charset="0"/>
              </a:rPr>
              <a:t>связанные с искусством</a:t>
            </a:r>
            <a:r>
              <a:rPr lang="ru-RU" sz="1200" dirty="0">
                <a:latin typeface="Verdana" panose="020B0604030504040204" pitchFamily="34" charset="0"/>
                <a:ea typeface="Verdana" panose="020B0604030504040204" pitchFamily="34" charset="0"/>
                <a:cs typeface="Verdana" panose="020B0604030504040204" pitchFamily="34" charset="0"/>
              </a:rPr>
              <a:t>: возникают в связи с правом на выгоды от художественных произведений, таких как пьесы, книги, фильмы и музыка, а также с внедоговорной защитой авторских прав</a:t>
            </a:r>
            <a:r>
              <a:rPr lang="ru-RU" sz="1200" dirty="0" smtClean="0">
                <a:latin typeface="Verdana" panose="020B0604030504040204" pitchFamily="34" charset="0"/>
                <a:ea typeface="Verdana" panose="020B0604030504040204" pitchFamily="34" charset="0"/>
                <a:cs typeface="Verdana" panose="020B0604030504040204" pitchFamily="34" charset="0"/>
              </a:rPr>
              <a:t>.</a:t>
            </a:r>
            <a:endParaRPr lang="en-US" sz="12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(d) </a:t>
            </a:r>
            <a:r>
              <a:rPr lang="ru-RU" sz="1200" b="1" i="1" dirty="0">
                <a:latin typeface="Verdana" panose="020B0604030504040204" pitchFamily="34" charset="0"/>
                <a:ea typeface="Verdana" panose="020B0604030504040204" pitchFamily="34" charset="0"/>
                <a:cs typeface="Verdana" panose="020B0604030504040204" pitchFamily="34" charset="0"/>
              </a:rPr>
              <a:t>связанные с договором</a:t>
            </a:r>
            <a:r>
              <a:rPr lang="ru-RU" sz="1200" i="1" dirty="0">
                <a:latin typeface="Verdana" panose="020B0604030504040204" pitchFamily="34" charset="0"/>
                <a:ea typeface="Verdana" panose="020B0604030504040204" pitchFamily="34" charset="0"/>
                <a:cs typeface="Verdana" panose="020B0604030504040204" pitchFamily="34" charset="0"/>
              </a:rPr>
              <a:t>:</a:t>
            </a:r>
            <a:r>
              <a:rPr lang="ru-RU" sz="1200" dirty="0">
                <a:latin typeface="Verdana" panose="020B0604030504040204" pitchFamily="34" charset="0"/>
                <a:ea typeface="Verdana" panose="020B0604030504040204" pitchFamily="34" charset="0"/>
                <a:cs typeface="Verdana" panose="020B0604030504040204" pitchFamily="34" charset="0"/>
              </a:rPr>
              <a:t> представляют собой стоимость прав, которые вытекают из договоров. Например, лицензионные договора и договора роялти,  договора обслуживания или поставки, договора аренды, разрешения, права на трансляцию в сфере радиовещания и телевидения, контракты на обслуживание, трудовые договора и договора о запрете конкуренции и </a:t>
            </a:r>
            <a:r>
              <a:rPr lang="ru-RU" sz="1200" b="1" dirty="0">
                <a:latin typeface="Verdana" panose="020B0604030504040204" pitchFamily="34" charset="0"/>
                <a:ea typeface="Verdana" panose="020B0604030504040204" pitchFamily="34" charset="0"/>
                <a:cs typeface="Verdana" panose="020B0604030504040204" pitchFamily="34" charset="0"/>
              </a:rPr>
              <a:t>права на природные ресурсы. </a:t>
            </a:r>
            <a:endParaRPr lang="en-US" sz="1200" b="1"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(e) </a:t>
            </a:r>
            <a:r>
              <a:rPr lang="ru-RU" sz="1200" b="1" i="1" dirty="0">
                <a:latin typeface="Verdana" panose="020B0604030504040204" pitchFamily="34" charset="0"/>
                <a:ea typeface="Verdana" panose="020B0604030504040204" pitchFamily="34" charset="0"/>
                <a:cs typeface="Verdana" panose="020B0604030504040204" pitchFamily="34" charset="0"/>
              </a:rPr>
              <a:t>базирующиеся на технологиях</a:t>
            </a:r>
            <a:r>
              <a:rPr lang="ru-RU" sz="1200" dirty="0">
                <a:latin typeface="Verdana" panose="020B0604030504040204" pitchFamily="34" charset="0"/>
                <a:ea typeface="Verdana" panose="020B0604030504040204" pitchFamily="34" charset="0"/>
                <a:cs typeface="Verdana" panose="020B0604030504040204" pitchFamily="34" charset="0"/>
              </a:rPr>
              <a:t>: нематериальные активы, связанные с технологиями, возникают из договорных или внедоговорных прав на использование запатентованных технологий, баз данных, формул, чертежей,  программного обеспечения, процессов или рецептур.</a:t>
            </a:r>
          </a:p>
          <a:p>
            <a:pPr marL="0" indent="0">
              <a:buNone/>
            </a:pPr>
            <a:endParaRPr lang="ru-RU" sz="1200" b="1"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ru-RU" sz="1200" dirty="0">
              <a:latin typeface="Verdana" panose="020B0604030504040204" pitchFamily="34" charset="0"/>
              <a:ea typeface="Verdana" panose="020B0604030504040204" pitchFamily="34" charset="0"/>
              <a:cs typeface="Verdana" panose="020B0604030504040204" pitchFamily="34" charset="0"/>
            </a:endParaRPr>
          </a:p>
        </p:txBody>
      </p:sp>
      <p:sp>
        <p:nvSpPr>
          <p:cNvPr id="4" name="Номер слайда 3"/>
          <p:cNvSpPr>
            <a:spLocks noGrp="1"/>
          </p:cNvSpPr>
          <p:nvPr>
            <p:ph type="sldNum" sz="quarter" idx="12"/>
          </p:nvPr>
        </p:nvSpPr>
        <p:spPr/>
        <p:txBody>
          <a:bodyPr/>
          <a:lstStyle/>
          <a:p>
            <a:pPr>
              <a:defRPr/>
            </a:pPr>
            <a:fld id="{49BC4115-54D6-4EEB-9642-FBAA62ABDD2A}" type="slidenum">
              <a:rPr lang="ru-RU" smtClean="0"/>
              <a:pPr>
                <a:defRPr/>
              </a:pPr>
              <a:t>7</a:t>
            </a:fld>
            <a:endParaRPr lang="ru-RU" dirty="0"/>
          </a:p>
        </p:txBody>
      </p:sp>
    </p:spTree>
    <p:extLst>
      <p:ext uri="{BB962C8B-B14F-4D97-AF65-F5344CB8AC3E}">
        <p14:creationId xmlns:p14="http://schemas.microsoft.com/office/powerpoint/2010/main" val="1228466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1200" b="1" i="1" dirty="0"/>
              <a:t>ПРОФЕСІЙНИЙ ТРЕНІНГ «АКТУАЛЬНІ ПИТАННЯ ВИЗНАЧЕННЯ ВАРТОСТІ БІЗНЕСУ, В ТОМУ ЧИСЛІ ДЛЯ ПРОЦЕДУР SQUEEZE-OUT ТА SELL-OUT»</a:t>
            </a:r>
            <a:r>
              <a:rPr lang="uk-UA" sz="1200" b="1" dirty="0"/>
              <a:t> </a:t>
            </a:r>
            <a:endParaRPr lang="ru-RU" sz="1200" dirty="0"/>
          </a:p>
        </p:txBody>
      </p:sp>
      <p:sp>
        <p:nvSpPr>
          <p:cNvPr id="3" name="Объект 2"/>
          <p:cNvSpPr>
            <a:spLocks noGrp="1"/>
          </p:cNvSpPr>
          <p:nvPr>
            <p:ph idx="1"/>
          </p:nvPr>
        </p:nvSpPr>
        <p:spPr>
          <a:xfrm>
            <a:off x="2209800" y="1412777"/>
            <a:ext cx="6775450" cy="4665762"/>
          </a:xfrm>
        </p:spPr>
        <p:txBody>
          <a:bodyPr/>
          <a:lstStyle/>
          <a:p>
            <a:pPr marL="0" indent="0">
              <a:buNone/>
            </a:pPr>
            <a:endParaRPr lang="ru-RU" sz="1200" b="1"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Как </a:t>
            </a:r>
            <a:r>
              <a:rPr lang="ru-RU" sz="1200" dirty="0">
                <a:latin typeface="Verdana" panose="020B0604030504040204" pitchFamily="34" charset="0"/>
                <a:ea typeface="Verdana" panose="020B0604030504040204" pitchFamily="34" charset="0"/>
                <a:cs typeface="Verdana" panose="020B0604030504040204" pitchFamily="34" charset="0"/>
              </a:rPr>
              <a:t>видно из классификации, приведенной в Конвенции,  среди ОИС отсутствует, например, категория «полезная модель». Эта форма защиты прав интеллектуальной собственности принята не во всех странах мира. </a:t>
            </a:r>
            <a:endParaRPr lang="ru-RU" sz="12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ru-RU" sz="1200"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Классификация ВОИС является всеобъемлющей и составлена таким образом, чтобы можно было адаптировать перечни ОИС к законодательным базам разных стран</a:t>
            </a:r>
            <a:r>
              <a:rPr lang="ru-RU" sz="1200" dirty="0" smtClean="0">
                <a:latin typeface="Verdana" panose="020B0604030504040204" pitchFamily="34" charset="0"/>
                <a:ea typeface="Verdana" panose="020B0604030504040204" pitchFamily="34" charset="0"/>
                <a:cs typeface="Verdana" panose="020B0604030504040204" pitchFamily="34" charset="0"/>
              </a:rPr>
              <a:t>.</a:t>
            </a:r>
          </a:p>
          <a:p>
            <a:pPr marL="0" indent="0">
              <a:buNone/>
            </a:pPr>
            <a:endParaRPr lang="ru-RU" sz="1200"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При этом необходимо отметить, что классификация ВОИС включает позицию   </a:t>
            </a:r>
            <a:r>
              <a:rPr lang="ru-RU" sz="1200" i="1" dirty="0">
                <a:latin typeface="Verdana" panose="020B0604030504040204" pitchFamily="34" charset="0"/>
                <a:ea typeface="Verdana" panose="020B0604030504040204" pitchFamily="34" charset="0"/>
                <a:cs typeface="Verdana" panose="020B0604030504040204" pitchFamily="34" charset="0"/>
              </a:rPr>
              <a:t>«…а также все другие права, относящиеся к интеллектуальной деятельности в производственной, научной, литературной и художественной областях». </a:t>
            </a:r>
          </a:p>
          <a:p>
            <a:pPr marL="0" indent="0">
              <a:buNone/>
            </a:pPr>
            <a:endParaRPr lang="en-US" sz="12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Важным </a:t>
            </a:r>
            <a:r>
              <a:rPr lang="ru-RU" sz="1200" dirty="0">
                <a:latin typeface="Verdana" panose="020B0604030504040204" pitchFamily="34" charset="0"/>
                <a:ea typeface="Verdana" panose="020B0604030504040204" pitchFamily="34" charset="0"/>
                <a:cs typeface="Verdana" panose="020B0604030504040204" pitchFamily="34" charset="0"/>
              </a:rPr>
              <a:t>моментом, который отличает перечень  ВОИС, приведенный выше, от классификаций, с которыми работает обычно оценщик в рамках стандартов оценки и стандартов бухгалтерской отчетности, является </a:t>
            </a:r>
            <a:r>
              <a:rPr lang="ru-RU" sz="1200" b="1" dirty="0">
                <a:latin typeface="Verdana" panose="020B0604030504040204" pitchFamily="34" charset="0"/>
                <a:ea typeface="Verdana" panose="020B0604030504040204" pitchFamily="34" charset="0"/>
                <a:cs typeface="Verdana" panose="020B0604030504040204" pitchFamily="34" charset="0"/>
              </a:rPr>
              <a:t>понимание разделения личных неимущественных и имущественных прав на ОИС</a:t>
            </a:r>
            <a:r>
              <a:rPr lang="ru-RU" sz="1200" dirty="0">
                <a:latin typeface="Verdana" panose="020B0604030504040204" pitchFamily="34" charset="0"/>
                <a:ea typeface="Verdana" panose="020B0604030504040204" pitchFamily="34" charset="0"/>
                <a:cs typeface="Verdana" panose="020B0604030504040204" pitchFamily="34" charset="0"/>
              </a:rPr>
              <a:t>, поскольку оценке подлежат только имущественные права.</a:t>
            </a:r>
          </a:p>
          <a:p>
            <a:pPr marL="0" indent="0">
              <a:buNone/>
            </a:pPr>
            <a:endParaRPr lang="ru-RU" dirty="0"/>
          </a:p>
        </p:txBody>
      </p:sp>
      <p:sp>
        <p:nvSpPr>
          <p:cNvPr id="4" name="Номер слайда 3"/>
          <p:cNvSpPr>
            <a:spLocks noGrp="1"/>
          </p:cNvSpPr>
          <p:nvPr>
            <p:ph type="sldNum" sz="quarter" idx="12"/>
          </p:nvPr>
        </p:nvSpPr>
        <p:spPr/>
        <p:txBody>
          <a:bodyPr/>
          <a:lstStyle/>
          <a:p>
            <a:pPr>
              <a:defRPr/>
            </a:pPr>
            <a:fld id="{49BC4115-54D6-4EEB-9642-FBAA62ABDD2A}" type="slidenum">
              <a:rPr lang="ru-RU" smtClean="0"/>
              <a:pPr>
                <a:defRPr/>
              </a:pPr>
              <a:t>8</a:t>
            </a:fld>
            <a:endParaRPr lang="ru-RU" dirty="0"/>
          </a:p>
        </p:txBody>
      </p:sp>
    </p:spTree>
    <p:extLst>
      <p:ext uri="{BB962C8B-B14F-4D97-AF65-F5344CB8AC3E}">
        <p14:creationId xmlns:p14="http://schemas.microsoft.com/office/powerpoint/2010/main" val="3371374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1200" b="1" i="1" dirty="0"/>
              <a:t>ПРОФЕСІЙНИЙ ТРЕНІНГ «АКТУАЛЬНІ ПИТАННЯ ВИЗНАЧЕННЯ ВАРТОСТІ БІЗНЕСУ, В ТОМУ ЧИСЛІ ДЛЯ ПРОЦЕДУР SQUEEZE-OUT ТА SELL-OUT»</a:t>
            </a:r>
            <a:r>
              <a:rPr lang="uk-UA" sz="1200" b="1" dirty="0"/>
              <a:t> </a:t>
            </a:r>
            <a:endParaRPr lang="ru-RU" sz="1200" dirty="0"/>
          </a:p>
        </p:txBody>
      </p:sp>
      <p:sp>
        <p:nvSpPr>
          <p:cNvPr id="3" name="Объект 2"/>
          <p:cNvSpPr>
            <a:spLocks noGrp="1"/>
          </p:cNvSpPr>
          <p:nvPr>
            <p:ph idx="1"/>
          </p:nvPr>
        </p:nvSpPr>
        <p:spPr>
          <a:xfrm>
            <a:off x="2209800" y="1340769"/>
            <a:ext cx="6775450" cy="4737770"/>
          </a:xfrm>
        </p:spPr>
        <p:txBody>
          <a:bodyPr/>
          <a:lstStyle/>
          <a:p>
            <a:pPr marL="0" indent="0">
              <a:buNone/>
            </a:pPr>
            <a:endParaRPr lang="ru-RU" sz="1200"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smtClean="0">
                <a:latin typeface="Verdana" panose="020B0604030504040204" pitchFamily="34" charset="0"/>
                <a:ea typeface="Verdana" panose="020B0604030504040204" pitchFamily="34" charset="0"/>
                <a:cs typeface="Verdana" panose="020B0604030504040204" pitchFamily="34" charset="0"/>
              </a:rPr>
              <a:t>Так</a:t>
            </a:r>
            <a:r>
              <a:rPr lang="ru-RU" sz="1200" dirty="0">
                <a:latin typeface="Verdana" panose="020B0604030504040204" pitchFamily="34" charset="0"/>
                <a:ea typeface="Verdana" panose="020B0604030504040204" pitchFamily="34" charset="0"/>
                <a:cs typeface="Verdana" panose="020B0604030504040204" pitchFamily="34" charset="0"/>
              </a:rPr>
              <a:t>, в международных стандартах оценки </a:t>
            </a:r>
            <a:r>
              <a:rPr lang="ru-RU" sz="1200" dirty="0" smtClean="0">
                <a:latin typeface="Verdana" panose="020B0604030504040204" pitchFamily="34" charset="0"/>
                <a:ea typeface="Verdana" panose="020B0604030504040204" pitchFamily="34" charset="0"/>
                <a:cs typeface="Verdana" panose="020B0604030504040204" pitchFamily="34" charset="0"/>
              </a:rPr>
              <a:t>(МСО) отсутствует</a:t>
            </a:r>
            <a:r>
              <a:rPr lang="ru-RU" sz="1200" dirty="0">
                <a:latin typeface="Verdana" panose="020B0604030504040204" pitchFamily="34" charset="0"/>
                <a:ea typeface="Verdana" panose="020B0604030504040204" pitchFamily="34" charset="0"/>
                <a:cs typeface="Verdana" panose="020B0604030504040204" pitchFamily="34" charset="0"/>
              </a:rPr>
              <a:t>, например, категория "научные открытия", так как исключительное имущественное право на научное открытие не возникает, в отличие от личного неимущественного права. Научное открытие считается достижением всего человечества</a:t>
            </a:r>
            <a:r>
              <a:rPr lang="ru-RU" sz="1200" dirty="0" smtClean="0">
                <a:latin typeface="Verdana" panose="020B0604030504040204" pitchFamily="34" charset="0"/>
                <a:ea typeface="Verdana" panose="020B0604030504040204" pitchFamily="34" charset="0"/>
                <a:cs typeface="Verdana" panose="020B0604030504040204" pitchFamily="34" charset="0"/>
              </a:rPr>
              <a:t>. При этом </a:t>
            </a:r>
            <a:r>
              <a:rPr lang="ru-RU" sz="1200" dirty="0">
                <a:latin typeface="Verdana" panose="020B0604030504040204" pitchFamily="34" charset="0"/>
                <a:ea typeface="Verdana" panose="020B0604030504040204" pitchFamily="34" charset="0"/>
                <a:cs typeface="Verdana" panose="020B0604030504040204" pitchFamily="34" charset="0"/>
              </a:rPr>
              <a:t>Автор научного открытия имеет право присвоить научному открытию свое имя или специальное название</a:t>
            </a:r>
            <a:r>
              <a:rPr lang="ru-RU" sz="1200" dirty="0" smtClean="0">
                <a:latin typeface="Verdana" panose="020B0604030504040204" pitchFamily="34" charset="0"/>
                <a:ea typeface="Verdana" panose="020B0604030504040204" pitchFamily="34" charset="0"/>
                <a:cs typeface="Verdana" panose="020B0604030504040204" pitchFamily="34" charset="0"/>
              </a:rPr>
              <a:t>.</a:t>
            </a:r>
          </a:p>
          <a:p>
            <a:pPr marL="0" indent="0">
              <a:buNone/>
            </a:pPr>
            <a:endParaRPr lang="ru-RU" sz="1200"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Таким образом, надлежащее автору научного открытия право предоставить ему свое имя или специальное название </a:t>
            </a:r>
            <a:r>
              <a:rPr lang="ru-RU" sz="1200" b="1" dirty="0">
                <a:latin typeface="Verdana" panose="020B0604030504040204" pitchFamily="34" charset="0"/>
                <a:ea typeface="Verdana" panose="020B0604030504040204" pitchFamily="34" charset="0"/>
                <a:cs typeface="Verdana" panose="020B0604030504040204" pitchFamily="34" charset="0"/>
              </a:rPr>
              <a:t>также является правом интеллектуальной собственности</a:t>
            </a:r>
            <a:r>
              <a:rPr lang="ru-RU" sz="1200" dirty="0">
                <a:latin typeface="Verdana" panose="020B0604030504040204" pitchFamily="34" charset="0"/>
                <a:ea typeface="Verdana" panose="020B0604030504040204" pitchFamily="34" charset="0"/>
                <a:cs typeface="Verdana" panose="020B0604030504040204" pitchFamily="34" charset="0"/>
              </a:rPr>
              <a:t>, при этом отсутствие имущественных прав на него исключает научное открытие из перечня ОИС, права на которые подлежат оценке</a:t>
            </a:r>
            <a:r>
              <a:rPr lang="ru-RU" sz="1200" dirty="0" smtClean="0">
                <a:latin typeface="Verdana" panose="020B0604030504040204" pitchFamily="34" charset="0"/>
                <a:ea typeface="Verdana" panose="020B0604030504040204" pitchFamily="34" charset="0"/>
                <a:cs typeface="Verdana" panose="020B0604030504040204" pitchFamily="34" charset="0"/>
              </a:rPr>
              <a:t>.</a:t>
            </a:r>
          </a:p>
          <a:p>
            <a:pPr marL="0" indent="0">
              <a:buNone/>
            </a:pPr>
            <a:endParaRPr lang="ru-RU" sz="1200"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ru-RU" sz="1200" dirty="0">
                <a:latin typeface="Verdana" panose="020B0604030504040204" pitchFamily="34" charset="0"/>
                <a:ea typeface="Verdana" panose="020B0604030504040204" pitchFamily="34" charset="0"/>
                <a:cs typeface="Verdana" panose="020B0604030504040204" pitchFamily="34" charset="0"/>
              </a:rPr>
              <a:t>Все приведенные выше варианты классификаций необходимо использовать в работе при оценке прав на те или иные ОИС в зависимости от цели оценки и стандартов оценки, применяемых в работе.</a:t>
            </a:r>
          </a:p>
          <a:p>
            <a:pPr marL="0" indent="0">
              <a:buNone/>
            </a:pPr>
            <a:endParaRPr lang="ru-RU" sz="1200" dirty="0">
              <a:latin typeface="Verdana" panose="020B0604030504040204" pitchFamily="34" charset="0"/>
              <a:ea typeface="Verdana" panose="020B0604030504040204" pitchFamily="34" charset="0"/>
              <a:cs typeface="Verdana" panose="020B0604030504040204" pitchFamily="34" charset="0"/>
            </a:endParaRPr>
          </a:p>
        </p:txBody>
      </p:sp>
      <p:sp>
        <p:nvSpPr>
          <p:cNvPr id="4" name="Номер слайда 3"/>
          <p:cNvSpPr>
            <a:spLocks noGrp="1"/>
          </p:cNvSpPr>
          <p:nvPr>
            <p:ph type="sldNum" sz="quarter" idx="12"/>
          </p:nvPr>
        </p:nvSpPr>
        <p:spPr/>
        <p:txBody>
          <a:bodyPr/>
          <a:lstStyle/>
          <a:p>
            <a:pPr>
              <a:defRPr/>
            </a:pPr>
            <a:fld id="{49BC4115-54D6-4EEB-9642-FBAA62ABDD2A}" type="slidenum">
              <a:rPr lang="ru-RU" smtClean="0"/>
              <a:pPr>
                <a:defRPr/>
              </a:pPr>
              <a:t>9</a:t>
            </a:fld>
            <a:endParaRPr lang="ru-RU" dirty="0"/>
          </a:p>
        </p:txBody>
      </p:sp>
    </p:spTree>
    <p:extLst>
      <p:ext uri="{BB962C8B-B14F-4D97-AF65-F5344CB8AC3E}">
        <p14:creationId xmlns:p14="http://schemas.microsoft.com/office/powerpoint/2010/main" val="279525780"/>
      </p:ext>
    </p:extLst>
  </p:cSld>
  <p:clrMapOvr>
    <a:masterClrMapping/>
  </p:clrMapOvr>
</p:sld>
</file>

<file path=ppt/theme/theme1.xml><?xml version="1.0" encoding="utf-8"?>
<a:theme xmlns:a="http://schemas.openxmlformats.org/drawingml/2006/main" name="Employee Orientation">
  <a:themeElements>
    <a:clrScheme name="Employee Orientation 6">
      <a:dk1>
        <a:srgbClr val="003300"/>
      </a:dk1>
      <a:lt1>
        <a:srgbClr val="E4FCF5"/>
      </a:lt1>
      <a:dk2>
        <a:srgbClr val="A50021"/>
      </a:dk2>
      <a:lt2>
        <a:srgbClr val="339966"/>
      </a:lt2>
      <a:accent1>
        <a:srgbClr val="CCFFCC"/>
      </a:accent1>
      <a:accent2>
        <a:srgbClr val="000066"/>
      </a:accent2>
      <a:accent3>
        <a:srgbClr val="EFFDF9"/>
      </a:accent3>
      <a:accent4>
        <a:srgbClr val="002A00"/>
      </a:accent4>
      <a:accent5>
        <a:srgbClr val="E2FFE2"/>
      </a:accent5>
      <a:accent6>
        <a:srgbClr val="00005C"/>
      </a:accent6>
      <a:hlink>
        <a:srgbClr val="777777"/>
      </a:hlink>
      <a:folHlink>
        <a:srgbClr val="CCCCCC"/>
      </a:folHlink>
    </a:clrScheme>
    <a:fontScheme name="Employee Orientation">
      <a:majorFont>
        <a:latin typeface="Arial"/>
        <a:ea typeface=""/>
        <a:cs typeface="Arial"/>
      </a:majorFont>
      <a:minorFont>
        <a:latin typeface="Times New Roman"/>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ru-RU" sz="1800" b="0" i="0" u="none" strike="noStrike" cap="none" normalizeH="0" baseline="0" smtClean="0">
            <a:ln>
              <a:noFill/>
            </a:ln>
            <a:solidFill>
              <a:schemeClr val="tx1"/>
            </a:solidFill>
            <a:effectLst/>
            <a:latin typeface="Times New Roman" pitchFamily="18"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ru-RU" sz="1800" b="0" i="0" u="none" strike="noStrike" cap="none" normalizeH="0" baseline="0" smtClean="0">
            <a:ln>
              <a:noFill/>
            </a:ln>
            <a:solidFill>
              <a:schemeClr val="tx1"/>
            </a:solidFill>
            <a:effectLst/>
            <a:latin typeface="Times New Roman" pitchFamily="18" charset="0"/>
            <a:cs typeface="Arial" charset="0"/>
          </a:defRPr>
        </a:defPPr>
      </a:lstStyle>
    </a:lnDef>
  </a:objectDefaults>
  <a:extraClrSchemeLst>
    <a:extraClrScheme>
      <a:clrScheme name="Employee Orientation 1">
        <a:dk1>
          <a:srgbClr val="000000"/>
        </a:dk1>
        <a:lt1>
          <a:srgbClr val="0099CC"/>
        </a:lt1>
        <a:dk2>
          <a:srgbClr val="FFFFFF"/>
        </a:dk2>
        <a:lt2>
          <a:srgbClr val="868686"/>
        </a:lt2>
        <a:accent1>
          <a:srgbClr val="00FFCC"/>
        </a:accent1>
        <a:accent2>
          <a:srgbClr val="969696"/>
        </a:accent2>
        <a:accent3>
          <a:srgbClr val="AACAE2"/>
        </a:accent3>
        <a:accent4>
          <a:srgbClr val="000000"/>
        </a:accent4>
        <a:accent5>
          <a:srgbClr val="AAFFE2"/>
        </a:accent5>
        <a:accent6>
          <a:srgbClr val="878787"/>
        </a:accent6>
        <a:hlink>
          <a:srgbClr val="00FFCC"/>
        </a:hlink>
        <a:folHlink>
          <a:srgbClr val="99CCFF"/>
        </a:folHlink>
      </a:clrScheme>
      <a:clrMap bg1="lt1" tx1="dk1" bg2="lt2" tx2="dk2" accent1="accent1" accent2="accent2" accent3="accent3" accent4="accent4" accent5="accent5" accent6="accent6" hlink="hlink" folHlink="folHlink"/>
    </a:extraClrScheme>
    <a:extraClrScheme>
      <a:clrScheme name="Employee Orientation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Employee Orientation 3">
        <a:dk1>
          <a:srgbClr val="5F5F5F"/>
        </a:dk1>
        <a:lt1>
          <a:srgbClr val="FFFFFF"/>
        </a:lt1>
        <a:dk2>
          <a:srgbClr val="5F5F5F"/>
        </a:dk2>
        <a:lt2>
          <a:srgbClr val="808080"/>
        </a:lt2>
        <a:accent1>
          <a:srgbClr val="969696"/>
        </a:accent1>
        <a:accent2>
          <a:srgbClr val="000000"/>
        </a:accent2>
        <a:accent3>
          <a:srgbClr val="FFFFFF"/>
        </a:accent3>
        <a:accent4>
          <a:srgbClr val="505050"/>
        </a:accent4>
        <a:accent5>
          <a:srgbClr val="C9C9C9"/>
        </a:accent5>
        <a:accent6>
          <a:srgbClr val="000000"/>
        </a:accent6>
        <a:hlink>
          <a:srgbClr val="777777"/>
        </a:hlink>
        <a:folHlink>
          <a:srgbClr val="CCCCCC"/>
        </a:folHlink>
      </a:clrScheme>
      <a:clrMap bg1="lt1" tx1="dk1" bg2="lt2" tx2="dk2" accent1="accent1" accent2="accent2" accent3="accent3" accent4="accent4" accent5="accent5" accent6="accent6" hlink="hlink" folHlink="folHlink"/>
    </a:extraClrScheme>
    <a:extraClrScheme>
      <a:clrScheme name="Employee Orientation 4">
        <a:dk1>
          <a:srgbClr val="003300"/>
        </a:dk1>
        <a:lt1>
          <a:srgbClr val="CCFFCC"/>
        </a:lt1>
        <a:dk2>
          <a:srgbClr val="A50021"/>
        </a:dk2>
        <a:lt2>
          <a:srgbClr val="339966"/>
        </a:lt2>
        <a:accent1>
          <a:srgbClr val="CCFFCC"/>
        </a:accent1>
        <a:accent2>
          <a:srgbClr val="000066"/>
        </a:accent2>
        <a:accent3>
          <a:srgbClr val="E2FFE2"/>
        </a:accent3>
        <a:accent4>
          <a:srgbClr val="002A00"/>
        </a:accent4>
        <a:accent5>
          <a:srgbClr val="E2FFE2"/>
        </a:accent5>
        <a:accent6>
          <a:srgbClr val="00005C"/>
        </a:accent6>
        <a:hlink>
          <a:srgbClr val="777777"/>
        </a:hlink>
        <a:folHlink>
          <a:srgbClr val="CCCCCC"/>
        </a:folHlink>
      </a:clrScheme>
      <a:clrMap bg1="lt1" tx1="dk1" bg2="lt2" tx2="dk2" accent1="accent1" accent2="accent2" accent3="accent3" accent4="accent4" accent5="accent5" accent6="accent6" hlink="hlink" folHlink="folHlink"/>
    </a:extraClrScheme>
    <a:extraClrScheme>
      <a:clrScheme name="Employee Orientation 5">
        <a:dk1>
          <a:srgbClr val="003300"/>
        </a:dk1>
        <a:lt1>
          <a:srgbClr val="F4FEF9"/>
        </a:lt1>
        <a:dk2>
          <a:srgbClr val="A50021"/>
        </a:dk2>
        <a:lt2>
          <a:srgbClr val="339966"/>
        </a:lt2>
        <a:accent1>
          <a:srgbClr val="CCFFCC"/>
        </a:accent1>
        <a:accent2>
          <a:srgbClr val="000066"/>
        </a:accent2>
        <a:accent3>
          <a:srgbClr val="F8FEFB"/>
        </a:accent3>
        <a:accent4>
          <a:srgbClr val="002A00"/>
        </a:accent4>
        <a:accent5>
          <a:srgbClr val="E2FFE2"/>
        </a:accent5>
        <a:accent6>
          <a:srgbClr val="00005C"/>
        </a:accent6>
        <a:hlink>
          <a:srgbClr val="777777"/>
        </a:hlink>
        <a:folHlink>
          <a:srgbClr val="CCCCCC"/>
        </a:folHlink>
      </a:clrScheme>
      <a:clrMap bg1="lt1" tx1="dk1" bg2="lt2" tx2="dk2" accent1="accent1" accent2="accent2" accent3="accent3" accent4="accent4" accent5="accent5" accent6="accent6" hlink="hlink" folHlink="folHlink"/>
    </a:extraClrScheme>
    <a:extraClrScheme>
      <a:clrScheme name="Employee Orientation 6">
        <a:dk1>
          <a:srgbClr val="003300"/>
        </a:dk1>
        <a:lt1>
          <a:srgbClr val="E4FCF5"/>
        </a:lt1>
        <a:dk2>
          <a:srgbClr val="A50021"/>
        </a:dk2>
        <a:lt2>
          <a:srgbClr val="339966"/>
        </a:lt2>
        <a:accent1>
          <a:srgbClr val="CCFFCC"/>
        </a:accent1>
        <a:accent2>
          <a:srgbClr val="000066"/>
        </a:accent2>
        <a:accent3>
          <a:srgbClr val="EFFDF9"/>
        </a:accent3>
        <a:accent4>
          <a:srgbClr val="002A00"/>
        </a:accent4>
        <a:accent5>
          <a:srgbClr val="E2FFE2"/>
        </a:accent5>
        <a:accent6>
          <a:srgbClr val="00005C"/>
        </a:accent6>
        <a:hlink>
          <a:srgbClr val="777777"/>
        </a:hlink>
        <a:folHlink>
          <a:srgbClr val="CCCC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Employee Orientation</Template>
  <TotalTime>7433</TotalTime>
  <Words>6347</Words>
  <Application>Microsoft Office PowerPoint</Application>
  <PresentationFormat>Экран (4:3)</PresentationFormat>
  <Paragraphs>563</Paragraphs>
  <Slides>43</Slides>
  <Notes>3</Notes>
  <HiddenSlides>0</HiddenSlides>
  <MMClips>0</MMClips>
  <ScaleCrop>false</ScaleCrop>
  <HeadingPairs>
    <vt:vector size="8" baseType="variant">
      <vt:variant>
        <vt:lpstr>Использованные шрифты</vt:lpstr>
      </vt:variant>
      <vt:variant>
        <vt:i4>5</vt:i4>
      </vt:variant>
      <vt:variant>
        <vt:lpstr>Тема</vt:lpstr>
      </vt:variant>
      <vt:variant>
        <vt:i4>1</vt:i4>
      </vt:variant>
      <vt:variant>
        <vt:lpstr>Внедренные серверы OLE</vt:lpstr>
      </vt:variant>
      <vt:variant>
        <vt:i4>1</vt:i4>
      </vt:variant>
      <vt:variant>
        <vt:lpstr>Заголовки слайдов</vt:lpstr>
      </vt:variant>
      <vt:variant>
        <vt:i4>43</vt:i4>
      </vt:variant>
    </vt:vector>
  </HeadingPairs>
  <TitlesOfParts>
    <vt:vector size="50" baseType="lpstr">
      <vt:lpstr>Arial</vt:lpstr>
      <vt:lpstr>Calibri</vt:lpstr>
      <vt:lpstr>Times New Roman</vt:lpstr>
      <vt:lpstr>Verdana</vt:lpstr>
      <vt:lpstr>Wingdings</vt:lpstr>
      <vt:lpstr>Employee Orientation</vt:lpstr>
      <vt:lpstr>CorelDraw.Graphic.8</vt:lpstr>
      <vt:lpstr>Презентация PowerPoint</vt:lpstr>
      <vt:lpstr>                ПРОФЕСІЙНИЙ ТРЕНІНГ «АКТУАЛЬНІ ПИТАННЯ ВИЗНАЧЕННЯ ВАРТОСТІ БІЗНЕСУ, В ТОМУ ЧИСЛІ ДЛЯ ПРОЦЕДУР SQUEEZE-OUT ТА SELL-OUT» </vt:lpstr>
      <vt:lpstr>ПРОФЕСІЙНИЙ ТРЕНІНГ «АКТУАЛЬНІ ПИТАННЯ ВИЗНАЧЕННЯ ВАРТОСТІ БІЗНЕСУ, В ТОМУ ЧИСЛІ ДЛЯ ПРОЦЕДУР SQUEEZE-OUT ТА SELL-OUT» </vt:lpstr>
      <vt:lpstr>ПРОФЕСІЙНИЙ ТРЕНІНГ «АКТУАЛЬНІ ПИТАННЯ ВИЗНАЧЕННЯ ВАРТОСТІ БІЗНЕСУ, В ТОМУ ЧИСЛІ ДЛЯ ПРОЦЕДУР SQUEEZE-OUT ТА SELL-OUT» </vt:lpstr>
      <vt:lpstr>ПРОФЕСІЙНИЙ ТРЕНІНГ «АКТУАЛЬНІ ПИТАННЯ ВИЗНАЧЕННЯ ВАРТОСТІ БІЗНЕСУ, В ТОМУ ЧИСЛІ ДЛЯ ПРОЦЕДУР SQUEEZE-OUT ТА SELL-OUT» </vt:lpstr>
      <vt:lpstr>ПРОФЕСІЙНИЙ ТРЕНІНГ «АКТУАЛЬНІ ПИТАННЯ ВИЗНАЧЕННЯ ВАРТОСТІ БІЗНЕСУ, В ТОМУ ЧИСЛІ ДЛЯ ПРОЦЕДУР SQUEEZE-OUT ТА SELL-OUT» </vt:lpstr>
      <vt:lpstr>ПРОФЕСІЙНИЙ ТРЕНІНГ «АКТУАЛЬНІ ПИТАННЯ ВИЗНАЧЕННЯ ВАРТОСТІ БІЗНЕСУ, В ТОМУ ЧИСЛІ ДЛЯ ПРОЦЕДУР SQUEEZE-OUT ТА SELL-OUT» </vt:lpstr>
      <vt:lpstr>ПРОФЕСІЙНИЙ ТРЕНІНГ «АКТУАЛЬНІ ПИТАННЯ ВИЗНАЧЕННЯ ВАРТОСТІ БІЗНЕСУ, В ТОМУ ЧИСЛІ ДЛЯ ПРОЦЕДУР SQUEEZE-OUT ТА SELL-OUT» </vt:lpstr>
      <vt:lpstr>ПРОФЕСІЙНИЙ ТРЕНІНГ «АКТУАЛЬНІ ПИТАННЯ ВИЗНАЧЕННЯ ВАРТОСТІ БІЗНЕСУ, В ТОМУ ЧИСЛІ ДЛЯ ПРОЦЕДУР SQUEEZE-OUT ТА SELL-OUT» </vt:lpstr>
      <vt:lpstr>ПРОФЕСІЙНИЙ ТРЕНІНГ «АКТУАЛЬНІ ПИТАННЯ ВИЗНАЧЕННЯ ВАРТОСТІ БІЗНЕСУ, В ТОМУ ЧИСЛІ ДЛЯ ПРОЦЕДУР SQUEEZE-OUT ТА SELL-OUT» </vt:lpstr>
      <vt:lpstr>ПРОФЕСІЙНИЙ ТРЕНІНГ «АКТУАЛЬНІ ПИТАННЯ ВИЗНАЧЕННЯ ВАРТОСТІ БІЗНЕСУ, В ТОМУ ЧИСЛІ ДЛЯ ПРОЦЕДУР SQUEEZE-OUT ТА SELL-OUT» </vt:lpstr>
      <vt:lpstr>ПРОФЕСІЙНИЙ ТРЕНІНГ «АКТУАЛЬНІ ПИТАННЯ ВИЗНАЧЕННЯ ВАРТОСТІ БІЗНЕСУ, В ТОМУ ЧИСЛІ ДЛЯ ПРОЦЕДУР SQUEEZE-OUT ТА SELL-OUT» </vt:lpstr>
      <vt:lpstr>ПРОФЕСІЙНИЙ ТРЕНІНГ «АКТУАЛЬНІ ПИТАННЯ ВИЗНАЧЕННЯ ВАРТОСТІ БІЗНЕСУ, В ТОМУ ЧИСЛІ ДЛЯ ПРОЦЕДУР SQUEEZE-OUT ТА SELL-OUT» </vt:lpstr>
      <vt:lpstr>ПРОФЕСІЙНИЙ ТРЕНІНГ «АКТУАЛЬНІ ПИТАННЯ ВИЗНАЧЕННЯ ВАРТОСТІ БІЗНЕСУ, В ТОМУ ЧИСЛІ ДЛЯ ПРОЦЕДУР SQUEEZE-OUT ТА SELL-OUT» </vt:lpstr>
      <vt:lpstr>ПРОФЕСІЙНИЙ ТРЕНІНГ «АКТУАЛЬНІ ПИТАННЯ ВИЗНАЧЕННЯ ВАРТОСТІ БІЗНЕСУ, В ТОМУ ЧИСЛІ ДЛЯ ПРОЦЕДУР SQUEEZE-OUT ТА SELL-OUT» </vt:lpstr>
      <vt:lpstr>ПРОФЕСІЙНИЙ ТРЕНІНГ «АКТУАЛЬНІ ПИТАННЯ ВИЗНАЧЕННЯ ВАРТОСТІ БІЗНЕСУ, В ТОМУ ЧИСЛІ ДЛЯ ПРОЦЕДУР SQUEEZE-OUT ТА SELL-OUT» </vt:lpstr>
      <vt:lpstr>ПРОФЕСІЙНИЙ ТРЕНІНГ «АКТУАЛЬНІ ПИТАННЯ ВИЗНАЧЕННЯ ВАРТОСТІ БІЗНЕСУ, В ТОМУ ЧИСЛІ ДЛЯ ПРОЦЕДУР SQUEEZE-OUT ТА SELL-OUT» </vt:lpstr>
      <vt:lpstr>ПРОФЕСІЙНИЙ ТРЕНІНГ «АКТУАЛЬНІ ПИТАННЯ ВИЗНАЧЕННЯ ВАРТОСТІ БІЗНЕСУ, В ТОМУ ЧИСЛІ ДЛЯ ПРОЦЕДУР SQUEEZE-OUT ТА SELL-OUT» </vt:lpstr>
      <vt:lpstr>ПРОФЕСІЙНИЙ ТРЕНІНГ «АКТУАЛЬНІ ПИТАННЯ ВИЗНАЧЕННЯ ВАРТОСТІ БІЗНЕСУ, В ТОМУ ЧИСЛІ ДЛЯ ПРОЦЕДУР SQUEEZE-OUT ТА SELL-OUT» </vt:lpstr>
      <vt:lpstr>ПРОФЕСІЙНИЙ ТРЕНІНГ «АКТУАЛЬНІ ПИТАННЯ ВИЗНАЧЕННЯ ВАРТОСТІ БІЗНЕСУ, В ТОМУ ЧИСЛІ ДЛЯ ПРОЦЕДУР SQUEEZE-OUT ТА SELL-OUT» </vt:lpstr>
      <vt:lpstr>ПРОФЕСІЙНИЙ ТРЕНІНГ «АКТУАЛЬНІ ПИТАННЯ ВИЗНАЧЕННЯ ВАРТОСТІ БІЗНЕСУ, В ТОМУ ЧИСЛІ ДЛЯ ПРОЦЕДУР SQUEEZE-OUT ТА SELL-OUT» </vt:lpstr>
      <vt:lpstr>ПРОФЕСІЙНИЙ ТРЕНІНГ «АКТУАЛЬНІ ПИТАННЯ ВИЗНАЧЕННЯ ВАРТОСТІ БІЗНЕСУ, В ТОМУ ЧИСЛІ ДЛЯ ПРОЦЕДУР SQUEEZE-OUT ТА SELL-OUT» </vt:lpstr>
      <vt:lpstr>ПРОФЕСІЙНИЙ ТРЕНІНГ «АКТУАЛЬНІ ПИТАННЯ ВИЗНАЧЕННЯ ВАРТОСТІ БІЗНЕСУ, В ТОМУ ЧИСЛІ ДЛЯ ПРОЦЕДУР SQUEEZE-OUT ТА SELL-OUT» </vt:lpstr>
      <vt:lpstr>ПРОФЕСІЙНИЙ ТРЕНІНГ «АКТУАЛЬНІ ПИТАННЯ ВИЗНАЧЕННЯ ВАРТОСТІ БІЗНЕСУ, В ТОМУ ЧИСЛІ ДЛЯ ПРОЦЕДУР SQUEEZE-OUT ТА SELL-OUT» </vt:lpstr>
      <vt:lpstr>ПРОФЕСІЙНИЙ ТРЕНІНГ «АКТУАЛЬНІ ПИТАННЯ ВИЗНАЧЕННЯ ВАРТОСТІ БІЗНЕСУ, В ТОМУ ЧИСЛІ ДЛЯ ПРОЦЕДУР SQUEEZE-OUT ТА SELL-OUT» </vt:lpstr>
      <vt:lpstr>ПРОФЕСІЙНИЙ ТРЕНІНГ «АКТУАЛЬНІ ПИТАННЯ ВИЗНАЧЕННЯ ВАРТОСТІ БІЗНЕСУ, В ТОМУ ЧИСЛІ ДЛЯ ПРОЦЕДУР SQUEEZE-OUT ТА SELL-OUT» </vt:lpstr>
      <vt:lpstr>ПРОФЕСІЙНИЙ ТРЕНІНГ «АКТУАЛЬНІ ПИТАННЯ ВИЗНАЧЕННЯ ВАРТОСТІ БІЗНЕСУ, В ТОМУ ЧИСЛІ ДЛЯ ПРОЦЕДУР SQUEEZE-OUT ТА SELL-OUT» </vt:lpstr>
      <vt:lpstr>ПРОФЕСІЙНИЙ ТРЕНІНГ «АКТУАЛЬНІ ПИТАННЯ ВИЗНАЧЕННЯ ВАРТОСТІ БІЗНЕСУ, В ТОМУ ЧИСЛІ ДЛЯ ПРОЦЕДУР SQUEEZE-OUT ТА SELL-OUT» </vt:lpstr>
      <vt:lpstr>ПРОФЕСІЙНИЙ ТРЕНІНГ «АКТУАЛЬНІ ПИТАННЯ ВИЗНАЧЕННЯ ВАРТОСТІ БІЗНЕСУ, В ТОМУ ЧИСЛІ ДЛЯ ПРОЦЕДУР SQUEEZE-OUT ТА SELL-OUT» </vt:lpstr>
      <vt:lpstr>ПРОФЕСІЙНИЙ ТРЕНІНГ «АКТУАЛЬНІ ПИТАННЯ ВИЗНАЧЕННЯ ВАРТОСТІ БІЗНЕСУ, В ТОМУ ЧИСЛІ ДЛЯ ПРОЦЕДУР SQUEEZE-OUT ТА SELL-OUT» </vt:lpstr>
      <vt:lpstr>ПРОФЕСІЙНИЙ ТРЕНІНГ «АКТУАЛЬНІ ПИТАННЯ ВИЗНАЧЕННЯ ВАРТОСТІ БІЗНЕСУ, В ТОМУ ЧИСЛІ ДЛЯ ПРОЦЕДУР SQUEEZE-OUT ТА SELL-OUT» </vt:lpstr>
      <vt:lpstr>ПРОФЕСІЙНИЙ ТРЕНІНГ «АКТУАЛЬНІ ПИТАННЯ ВИЗНАЧЕННЯ ВАРТОСТІ БІЗНЕСУ, В ТОМУ ЧИСЛІ ДЛЯ ПРОЦЕДУР SQUEEZE-OUT ТА SELL-OUT» </vt:lpstr>
      <vt:lpstr>ПРОФЕСІЙНИЙ ТРЕНІНГ «АКТУАЛЬНІ ПИТАННЯ ВИЗНАЧЕННЯ ВАРТОСТІ БІЗНЕСУ, В ТОМУ ЧИСЛІ ДЛЯ ПРОЦЕДУР SQUEEZE-OUT ТА SELL-OUT» </vt:lpstr>
      <vt:lpstr>ПРОФЕСІЙНИЙ ТРЕНІНГ «АКТУАЛЬНІ ПИТАННЯ ВИЗНАЧЕННЯ ВАРТОСТІ БІЗНЕСУ, В ТОМУ ЧИСЛІ ДЛЯ ПРОЦЕДУР SQUEEZE-OUT ТА SELL-OUT» </vt:lpstr>
      <vt:lpstr>ПРОФЕСІЙНИЙ ТРЕНІНГ «АКТУАЛЬНІ ПИТАННЯ ВИЗНАЧЕННЯ ВАРТОСТІ БІЗНЕСУ, В ТОМУ ЧИСЛІ ДЛЯ ПРОЦЕДУР SQUEEZE-OUT ТА SELL-OUT» </vt:lpstr>
      <vt:lpstr>ПРОФЕСІЙНИЙ ТРЕНІНГ «АКТУАЛЬНІ ПИТАННЯ ВИЗНАЧЕННЯ ВАРТОСТІ БІЗНЕСУ, В ТОМУ ЧИСЛІ ДЛЯ ПРОЦЕДУР SQUEEZE-OUT ТА SELL-OUT» </vt:lpstr>
      <vt:lpstr>ПРОФЕСІЙНИЙ ТРЕНІНГ «АКТУАЛЬНІ ПИТАННЯ ВИЗНАЧЕННЯ ВАРТОСТІ БІЗНЕСУ, В ТОМУ ЧИСЛІ ДЛЯ ПРОЦЕДУР SQUEEZE-OUT ТА SELL-OUT» </vt:lpstr>
      <vt:lpstr>ПРОФЕСІЙНИЙ ТРЕНІНГ «АКТУАЛЬНІ ПИТАННЯ ВИЗНАЧЕННЯ ВАРТОСТІ БІЗНЕСУ, В ТОМУ ЧИСЛІ ДЛЯ ПРОЦЕДУР SQUEEZE-OUT ТА SELL-OUT» </vt:lpstr>
      <vt:lpstr>Презентация PowerPoint</vt:lpstr>
      <vt:lpstr>Презентация PowerPoint</vt:lpstr>
      <vt:lpstr>Презентация PowerPoint</vt:lpstr>
      <vt:lpstr>Презентация PowerPoint</vt:lpstr>
      <vt:lpstr>«Основы оценки бизнеса, НМА и ОИС»</vt:lpstr>
    </vt:vector>
  </TitlesOfParts>
  <Company>Home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SVETLANA SMOLNIKOVA</dc:creator>
  <cp:lastModifiedBy>VadimSh</cp:lastModifiedBy>
  <cp:revision>468</cp:revision>
  <dcterms:created xsi:type="dcterms:W3CDTF">2008-10-20T19:58:23Z</dcterms:created>
  <dcterms:modified xsi:type="dcterms:W3CDTF">2018-10-26T13:27:26Z</dcterms:modified>
</cp:coreProperties>
</file>